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Arial"/>
      </a:defRPr>
    </a:lvl1pPr>
    <a:lvl2pPr indent="228600" defTabSz="457200" latinLnBrk="0">
      <a:defRPr sz="1200">
        <a:latin typeface="+mn-lt"/>
        <a:ea typeface="+mn-ea"/>
        <a:cs typeface="+mn-cs"/>
        <a:sym typeface="Arial"/>
      </a:defRPr>
    </a:lvl2pPr>
    <a:lvl3pPr indent="457200" defTabSz="457200" latinLnBrk="0">
      <a:defRPr sz="1200">
        <a:latin typeface="+mn-lt"/>
        <a:ea typeface="+mn-ea"/>
        <a:cs typeface="+mn-cs"/>
        <a:sym typeface="Arial"/>
      </a:defRPr>
    </a:lvl3pPr>
    <a:lvl4pPr indent="685800" defTabSz="457200" latinLnBrk="0">
      <a:defRPr sz="1200">
        <a:latin typeface="+mn-lt"/>
        <a:ea typeface="+mn-ea"/>
        <a:cs typeface="+mn-cs"/>
        <a:sym typeface="Arial"/>
      </a:defRPr>
    </a:lvl4pPr>
    <a:lvl5pPr indent="914400" defTabSz="457200" latinLnBrk="0">
      <a:defRPr sz="1200">
        <a:latin typeface="+mn-lt"/>
        <a:ea typeface="+mn-ea"/>
        <a:cs typeface="+mn-cs"/>
        <a:sym typeface="Arial"/>
      </a:defRPr>
    </a:lvl5pPr>
    <a:lvl6pPr indent="1143000" defTabSz="457200" latinLnBrk="0">
      <a:defRPr sz="1200">
        <a:latin typeface="+mn-lt"/>
        <a:ea typeface="+mn-ea"/>
        <a:cs typeface="+mn-cs"/>
        <a:sym typeface="Arial"/>
      </a:defRPr>
    </a:lvl6pPr>
    <a:lvl7pPr indent="1371600" defTabSz="457200" latinLnBrk="0">
      <a:defRPr sz="1200">
        <a:latin typeface="+mn-lt"/>
        <a:ea typeface="+mn-ea"/>
        <a:cs typeface="+mn-cs"/>
        <a:sym typeface="Arial"/>
      </a:defRPr>
    </a:lvl7pPr>
    <a:lvl8pPr indent="1600200" defTabSz="457200" latinLnBrk="0">
      <a:defRPr sz="1200">
        <a:latin typeface="+mn-lt"/>
        <a:ea typeface="+mn-ea"/>
        <a:cs typeface="+mn-cs"/>
        <a:sym typeface="Arial"/>
      </a:defRPr>
    </a:lvl8pPr>
    <a:lvl9pPr indent="1828800" defTabSz="457200" latinLnBrk="0"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249435" y="-1"/>
            <a:ext cx="8513565" cy="80781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831015"/>
            <a:ext cx="8229600" cy="5810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2286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4572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6858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9144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258233" y="0"/>
            <a:ext cx="8513234" cy="8160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pic>
        <p:nvPicPr>
          <p:cNvPr id="3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00049" y="913012"/>
            <a:ext cx="8229601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9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defTabSz="713231">
              <a:defRPr sz="3432"/>
            </a:pPr>
            <a:r>
              <a:t>Data Structures and Abstractions with Java</a:t>
            </a:r>
            <a:r>
              <a:rPr baseline="30018"/>
              <a:t>™</a:t>
            </a:r>
          </a:p>
        </p:txBody>
      </p:sp>
      <p:sp>
        <p:nvSpPr>
          <p:cNvPr id="44" name="Shape 196"/>
          <p:cNvSpPr txBox="1"/>
          <p:nvPr>
            <p:ph type="body" sz="half" idx="1"/>
          </p:nvPr>
        </p:nvSpPr>
        <p:spPr>
          <a:xfrm>
            <a:off x="400049" y="913012"/>
            <a:ext cx="3657601" cy="5031976"/>
          </a:xfrm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45" name="Shape 198"/>
          <p:cNvSpPr txBox="1"/>
          <p:nvPr/>
        </p:nvSpPr>
        <p:spPr>
          <a:xfrm>
            <a:off x="4687999" y="1421040"/>
            <a:ext cx="3657601" cy="452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685800">
              <a:defRPr b="1" sz="33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Java Interlude 8</a:t>
            </a:r>
          </a:p>
        </p:txBody>
      </p:sp>
      <p:sp>
        <p:nvSpPr>
          <p:cNvPr id="46" name="Shape 199"/>
          <p:cNvSpPr txBox="1"/>
          <p:nvPr/>
        </p:nvSpPr>
        <p:spPr>
          <a:xfrm>
            <a:off x="4687999" y="3147927"/>
            <a:ext cx="4124641" cy="949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749808">
              <a:defRPr b="1" sz="3607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Generics Once Again</a:t>
            </a:r>
          </a:p>
        </p:txBody>
      </p:sp>
      <p:pic>
        <p:nvPicPr>
          <p:cNvPr id="4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More Than One Generic Type</a:t>
            </a:r>
          </a:p>
        </p:txBody>
      </p:sp>
      <p:sp>
        <p:nvSpPr>
          <p:cNvPr id="50" name="Text Placeholder 5"/>
          <p:cNvSpPr txBox="1"/>
          <p:nvPr>
            <p:ph type="body" sz="quarter" idx="1"/>
          </p:nvPr>
        </p:nvSpPr>
        <p:spPr>
          <a:xfrm>
            <a:off x="443971" y="5848708"/>
            <a:ext cx="8229601" cy="581002"/>
          </a:xfrm>
          <a:prstGeom prst="rect">
            <a:avLst/>
          </a:prstGeom>
        </p:spPr>
        <p:txBody>
          <a:bodyPr/>
          <a:lstStyle/>
          <a:p>
            <a:pPr defTabSz="557784">
              <a:defRPr sz="2196"/>
            </a:pPr>
            <a:r>
              <a:t>Recall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OrderedPair</a:t>
            </a:r>
            <a:r>
              <a:t> in Listing JI1-2 of Java Interlude 1</a:t>
            </a:r>
          </a:p>
        </p:txBody>
      </p:sp>
      <p:sp>
        <p:nvSpPr>
          <p:cNvPr id="51" name="public class OrderedPair&lt;T&gt; implements Pairable&lt;T&gt;…"/>
          <p:cNvSpPr txBox="1"/>
          <p:nvPr/>
        </p:nvSpPr>
        <p:spPr>
          <a:xfrm>
            <a:off x="443361" y="1852930"/>
            <a:ext cx="8700640" cy="2504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OrderedPair&lt;T&gt; </a:t>
            </a:r>
            <a:r>
              <a:rPr>
                <a:solidFill>
                  <a:srgbClr val="BA2DA2"/>
                </a:solidFill>
              </a:rPr>
              <a:t>implements</a:t>
            </a:r>
            <a:r>
              <a:t> Pairable&lt;T&gt;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T first, second;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The constructor and the methods </a:t>
            </a: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// getFirst, getSecond, toString, and changeOrder are here.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. . 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OrderedPair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More Than One Generic Type</a:t>
            </a:r>
          </a:p>
        </p:txBody>
      </p:sp>
      <p:sp>
        <p:nvSpPr>
          <p:cNvPr id="54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Possible to define more than one generic type within a class definition</a:t>
            </a:r>
          </a:p>
          <a:p>
            <a:pPr lvl="1"/>
            <a:r>
              <a:t>Write identifiers, separated by commas, within angle brackets after class’s name</a:t>
            </a:r>
          </a:p>
          <a:p>
            <a:pPr/>
            <a:r>
              <a:t>Each represents actual data type specified by the client when it instantiates object of the class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More Than One Generic Type</a:t>
            </a:r>
          </a:p>
        </p:txBody>
      </p:sp>
      <p:sp>
        <p:nvSpPr>
          <p:cNvPr id="57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LISTING JI8-1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Pair</a:t>
            </a:r>
          </a:p>
        </p:txBody>
      </p:sp>
      <p:sp>
        <p:nvSpPr>
          <p:cNvPr id="58" name="public class Pair&lt;S, T&gt;…"/>
          <p:cNvSpPr txBox="1"/>
          <p:nvPr/>
        </p:nvSpPr>
        <p:spPr>
          <a:xfrm>
            <a:off x="1188113" y="1175647"/>
            <a:ext cx="6636208" cy="463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Pair&lt;S, T&gt;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S first;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T second;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Pair(S firstItem, T secondItem)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first = firstItem;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second = secondItem;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constructor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String toString()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</a:t>
            </a:r>
            <a:r>
              <a:rPr>
                <a:solidFill>
                  <a:srgbClr val="D12F1B"/>
                </a:solidFill>
              </a:rPr>
              <a:t>"("</a:t>
            </a:r>
            <a:r>
              <a:t> + first + </a:t>
            </a:r>
            <a:r>
              <a:rPr>
                <a:solidFill>
                  <a:srgbClr val="D12F1B"/>
                </a:solidFill>
              </a:rPr>
              <a:t>", "</a:t>
            </a:r>
            <a:r>
              <a:t> + second + </a:t>
            </a:r>
            <a:r>
              <a:rPr>
                <a:solidFill>
                  <a:srgbClr val="D12F1B"/>
                </a:solidFill>
              </a:rPr>
              <a:t>")"</a:t>
            </a:r>
            <a:r>
              <a:t>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toString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Pair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68680">
              <a:defRPr sz="4180"/>
            </a:pPr>
            <a:r>
              <a:t>Using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Pair</a:t>
            </a:r>
          </a:p>
        </p:txBody>
      </p:sp>
      <p:sp>
        <p:nvSpPr>
          <p:cNvPr id="61" name="Name joe = new Name(&quot;Joe&quot;, &quot;Java&quot;);…"/>
          <p:cNvSpPr txBox="1"/>
          <p:nvPr/>
        </p:nvSpPr>
        <p:spPr>
          <a:xfrm>
            <a:off x="443971" y="2243188"/>
            <a:ext cx="7874867" cy="1971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lnSpc>
                <a:spcPct val="150000"/>
              </a:lnSpc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Name joe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Name(</a:t>
            </a:r>
            <a:r>
              <a:rPr>
                <a:solidFill>
                  <a:srgbClr val="D12F1B"/>
                </a:solidFill>
              </a:rPr>
              <a:t>"Joe"</a:t>
            </a:r>
            <a:r>
              <a:t>, </a:t>
            </a:r>
            <a:r>
              <a:rPr>
                <a:solidFill>
                  <a:srgbClr val="D12F1B"/>
                </a:solidFill>
              </a:rPr>
              <a:t>"Java"</a:t>
            </a:r>
            <a:r>
              <a:t>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150000"/>
              </a:lnSpc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String joePhone = </a:t>
            </a:r>
            <a:r>
              <a:rPr>
                <a:solidFill>
                  <a:srgbClr val="D12F1B"/>
                </a:solidFill>
              </a:rPr>
              <a:t>"(401) 555-1234"</a:t>
            </a:r>
            <a:r>
              <a:t>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150000"/>
              </a:lnSpc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Pair&lt;Name, String&gt; joeEntry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Pair&lt;&gt;(joe, joePhone);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150000"/>
              </a:lnSpc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System.out.println(joeEntry);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64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Java Interlude 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