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AD7"/>
          </a:solidFill>
        </a:fill>
      </a:tcStyle>
    </a:wholeTbl>
    <a:band2H>
      <a:tcTxStyle b="def" i="def"/>
      <a:tcStyle>
        <a:tcBdr/>
        <a:fill>
          <a:solidFill>
            <a:srgbClr val="E7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D4CA"/>
          </a:solidFill>
        </a:fill>
      </a:tcStyle>
    </a:wholeTbl>
    <a:band2H>
      <a:tcTxStyle b="def" i="def"/>
      <a:tcStyle>
        <a:tcBdr/>
        <a:fill>
          <a:solidFill>
            <a:srgbClr val="F6EB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7D7"/>
          </a:solidFill>
        </a:fill>
      </a:tcStyle>
    </a:wholeTbl>
    <a:band2H>
      <a:tcTxStyle b="def" i="def"/>
      <a:tcStyle>
        <a:tcBdr/>
        <a:fill>
          <a:solidFill>
            <a:srgbClr val="ECEC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ph type="sldImg"/>
          </p:nvPr>
        </p:nvSpPr>
        <p:spPr>
          <a:xfrm>
            <a:off x="1143000" y="685800"/>
            <a:ext cx="4572000" cy="3429000"/>
          </a:xfrm>
          <a:prstGeom prst="rect">
            <a:avLst/>
          </a:prstGeom>
        </p:spPr>
        <p:txBody>
          <a:bodyPr/>
          <a:lstStyle/>
          <a:p>
            <a:pPr/>
          </a:p>
        </p:txBody>
      </p:sp>
      <p:sp>
        <p:nvSpPr>
          <p:cNvPr id="41" name="Shape 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Arial"/>
      </a:defRPr>
    </a:lvl1pPr>
    <a:lvl2pPr indent="228600" defTabSz="457200" latinLnBrk="0">
      <a:defRPr sz="1200">
        <a:latin typeface="+mj-lt"/>
        <a:ea typeface="+mj-ea"/>
        <a:cs typeface="+mj-cs"/>
        <a:sym typeface="Arial"/>
      </a:defRPr>
    </a:lvl2pPr>
    <a:lvl3pPr indent="457200" defTabSz="457200" latinLnBrk="0">
      <a:defRPr sz="1200">
        <a:latin typeface="+mj-lt"/>
        <a:ea typeface="+mj-ea"/>
        <a:cs typeface="+mj-cs"/>
        <a:sym typeface="Arial"/>
      </a:defRPr>
    </a:lvl3pPr>
    <a:lvl4pPr indent="685800" defTabSz="457200" latinLnBrk="0">
      <a:defRPr sz="1200">
        <a:latin typeface="+mj-lt"/>
        <a:ea typeface="+mj-ea"/>
        <a:cs typeface="+mj-cs"/>
        <a:sym typeface="Arial"/>
      </a:defRPr>
    </a:lvl4pPr>
    <a:lvl5pPr indent="914400" defTabSz="457200" latinLnBrk="0">
      <a:defRPr sz="1200">
        <a:latin typeface="+mj-lt"/>
        <a:ea typeface="+mj-ea"/>
        <a:cs typeface="+mj-cs"/>
        <a:sym typeface="Arial"/>
      </a:defRPr>
    </a:lvl5pPr>
    <a:lvl6pPr indent="1143000" defTabSz="457200" latinLnBrk="0">
      <a:defRPr sz="1200">
        <a:latin typeface="+mj-lt"/>
        <a:ea typeface="+mj-ea"/>
        <a:cs typeface="+mj-cs"/>
        <a:sym typeface="Arial"/>
      </a:defRPr>
    </a:lvl6pPr>
    <a:lvl7pPr indent="1371600" defTabSz="457200" latinLnBrk="0">
      <a:defRPr sz="1200">
        <a:latin typeface="+mj-lt"/>
        <a:ea typeface="+mj-ea"/>
        <a:cs typeface="+mj-cs"/>
        <a:sym typeface="Arial"/>
      </a:defRPr>
    </a:lvl7pPr>
    <a:lvl8pPr indent="1600200" defTabSz="457200" latinLnBrk="0">
      <a:defRPr sz="1200">
        <a:latin typeface="+mj-lt"/>
        <a:ea typeface="+mj-ea"/>
        <a:cs typeface="+mj-cs"/>
        <a:sym typeface="Arial"/>
      </a:defRPr>
    </a:lvl8pPr>
    <a:lvl9pPr indent="1828800" defTabSz="4572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5e Title Slide">
    <p:spTree>
      <p:nvGrpSpPr>
        <p:cNvPr id="1" name=""/>
        <p:cNvGrpSpPr/>
        <p:nvPr/>
      </p:nvGrpSpPr>
      <p:grpSpPr>
        <a:xfrm>
          <a:off x="0" y="0"/>
          <a:ext cx="0" cy="0"/>
          <a:chOff x="0" y="0"/>
          <a:chExt cx="0" cy="0"/>
        </a:xfrm>
      </p:grpSpPr>
      <p:sp>
        <p:nvSpPr>
          <p:cNvPr id="13" name="Shape 18"/>
          <p:cNvSpPr/>
          <p:nvPr/>
        </p:nvSpPr>
        <p:spPr>
          <a:xfrm>
            <a:off x="0" y="0"/>
            <a:ext cx="9144000" cy="3886200"/>
          </a:xfrm>
          <a:prstGeom prst="rect">
            <a:avLst/>
          </a:prstGeom>
          <a:solidFill>
            <a:srgbClr val="007FA3"/>
          </a:solidFill>
          <a:ln w="25400">
            <a:solidFill>
              <a:srgbClr val="007FA3"/>
            </a:solidFill>
          </a:ln>
        </p:spPr>
        <p:txBody>
          <a:bodyPr lIns="45719" rIns="45719" anchor="ctr"/>
          <a:lstStyle/>
          <a:p>
            <a:pPr algn="ctr">
              <a:defRPr sz="1800">
                <a:solidFill>
                  <a:srgbClr val="FFFFFF"/>
                </a:solidFill>
              </a:defRPr>
            </a:pPr>
          </a:p>
        </p:txBody>
      </p:sp>
      <p:sp>
        <p:nvSpPr>
          <p:cNvPr id="14" name="Title Text"/>
          <p:cNvSpPr txBox="1"/>
          <p:nvPr>
            <p:ph type="title"/>
          </p:nvPr>
        </p:nvSpPr>
        <p:spPr>
          <a:xfrm>
            <a:off x="685800" y="762000"/>
            <a:ext cx="7772400" cy="2838451"/>
          </a:xfrm>
          <a:prstGeom prst="rect">
            <a:avLst/>
          </a:prstGeom>
        </p:spPr>
        <p:txBody>
          <a:bodyPr/>
          <a:lstStyle>
            <a:lvl1pPr>
              <a:defRPr sz="3600">
                <a:solidFill>
                  <a:srgbClr val="FFFFFF"/>
                </a:solidFill>
              </a:defRPr>
            </a:lvl1pPr>
          </a:lstStyle>
          <a:p>
            <a:pPr/>
            <a:r>
              <a:t>Title Text</a:t>
            </a:r>
          </a:p>
        </p:txBody>
      </p:sp>
      <p:sp>
        <p:nvSpPr>
          <p:cNvPr id="15" name="Body Level One…"/>
          <p:cNvSpPr txBox="1"/>
          <p:nvPr>
            <p:ph type="body" sz="half" idx="1"/>
          </p:nvPr>
        </p:nvSpPr>
        <p:spPr>
          <a:xfrm>
            <a:off x="674687" y="3962400"/>
            <a:ext cx="7794626" cy="1752600"/>
          </a:xfrm>
          <a:prstGeom prst="rect">
            <a:avLst/>
          </a:prstGeom>
        </p:spPr>
        <p:txBody>
          <a:bodyPr/>
          <a:lstStyle>
            <a:lvl1pPr marL="0" indent="0">
              <a:spcBef>
                <a:spcPts val="0"/>
              </a:spcBef>
              <a:buClrTx/>
              <a:buSzTx/>
              <a:buFontTx/>
              <a:buNone/>
              <a:defRPr sz="4400"/>
            </a:lvl1pPr>
            <a:lvl2pPr marL="0" indent="457200">
              <a:spcBef>
                <a:spcPts val="0"/>
              </a:spcBef>
              <a:buClrTx/>
              <a:buSzTx/>
              <a:buFontTx/>
              <a:buNone/>
              <a:defRPr sz="4400"/>
            </a:lvl2pPr>
            <a:lvl3pPr marL="0" indent="914400">
              <a:spcBef>
                <a:spcPts val="0"/>
              </a:spcBef>
              <a:buClrTx/>
              <a:buSzTx/>
              <a:buFontTx/>
              <a:buNone/>
              <a:defRPr sz="4400"/>
            </a:lvl3pPr>
            <a:lvl4pPr marL="0" indent="1371600">
              <a:spcBef>
                <a:spcPts val="0"/>
              </a:spcBef>
              <a:buClrTx/>
              <a:buSzTx/>
              <a:buFontTx/>
              <a:buNone/>
              <a:defRPr sz="4400"/>
            </a:lvl4pPr>
            <a:lvl5pPr marL="0" indent="1828800">
              <a:spcBef>
                <a:spcPts val="0"/>
              </a:spcBef>
              <a:buClrTx/>
              <a:buSzTx/>
              <a:buFont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8789857" y="97180"/>
            <a:ext cx="231238" cy="2146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5e Figure + Caption">
    <p:spTree>
      <p:nvGrpSpPr>
        <p:cNvPr id="1" name=""/>
        <p:cNvGrpSpPr/>
        <p:nvPr/>
      </p:nvGrpSpPr>
      <p:grpSpPr>
        <a:xfrm>
          <a:off x="0" y="0"/>
          <a:ext cx="0" cy="0"/>
          <a:chOff x="0" y="0"/>
          <a:chExt cx="0" cy="0"/>
        </a:xfrm>
      </p:grpSpPr>
      <p:sp>
        <p:nvSpPr>
          <p:cNvPr id="23" name="Title Text"/>
          <p:cNvSpPr txBox="1"/>
          <p:nvPr>
            <p:ph type="title"/>
          </p:nvPr>
        </p:nvSpPr>
        <p:spPr>
          <a:xfrm>
            <a:off x="249435" y="-1"/>
            <a:ext cx="8513565" cy="807816"/>
          </a:xfrm>
          <a:prstGeom prst="rect">
            <a:avLst/>
          </a:prstGeom>
        </p:spPr>
        <p:txBody>
          <a:bodyPr/>
          <a:lstStyle/>
          <a:p>
            <a:pPr/>
            <a:r>
              <a:t>Title Text</a:t>
            </a:r>
          </a:p>
        </p:txBody>
      </p:sp>
      <p:sp>
        <p:nvSpPr>
          <p:cNvPr id="24" name="Body Level One…"/>
          <p:cNvSpPr txBox="1"/>
          <p:nvPr>
            <p:ph type="body" sz="quarter" idx="1"/>
          </p:nvPr>
        </p:nvSpPr>
        <p:spPr>
          <a:xfrm>
            <a:off x="457200" y="5831015"/>
            <a:ext cx="8229600" cy="581001"/>
          </a:xfrm>
          <a:prstGeom prst="rect">
            <a:avLst/>
          </a:prstGeom>
        </p:spPr>
        <p:txBody>
          <a:bodyPr anchor="b"/>
          <a:lstStyle>
            <a:lvl1pPr marL="0" indent="0">
              <a:spcBef>
                <a:spcPts val="0"/>
              </a:spcBef>
              <a:buClrTx/>
              <a:buSzTx/>
              <a:buFontTx/>
              <a:buNone/>
              <a:defRPr b="1" sz="3600">
                <a:solidFill>
                  <a:srgbClr val="007FA3"/>
                </a:solidFill>
                <a:latin typeface="Times New Roman"/>
                <a:ea typeface="Times New Roman"/>
                <a:cs typeface="Times New Roman"/>
                <a:sym typeface="Times New Roman"/>
              </a:defRPr>
            </a:lvl1pPr>
            <a:lvl2pPr marL="0" indent="228600">
              <a:spcBef>
                <a:spcPts val="0"/>
              </a:spcBef>
              <a:buClrTx/>
              <a:buSzTx/>
              <a:buFontTx/>
              <a:buNone/>
              <a:defRPr b="1" sz="3600">
                <a:solidFill>
                  <a:srgbClr val="007FA3"/>
                </a:solidFill>
                <a:latin typeface="Times New Roman"/>
                <a:ea typeface="Times New Roman"/>
                <a:cs typeface="Times New Roman"/>
                <a:sym typeface="Times New Roman"/>
              </a:defRPr>
            </a:lvl2pPr>
            <a:lvl3pPr marL="0" indent="457200">
              <a:spcBef>
                <a:spcPts val="0"/>
              </a:spcBef>
              <a:buClrTx/>
              <a:buSzTx/>
              <a:buFontTx/>
              <a:buNone/>
              <a:defRPr b="1" sz="3600">
                <a:solidFill>
                  <a:srgbClr val="007FA3"/>
                </a:solidFill>
                <a:latin typeface="Times New Roman"/>
                <a:ea typeface="Times New Roman"/>
                <a:cs typeface="Times New Roman"/>
                <a:sym typeface="Times New Roman"/>
              </a:defRPr>
            </a:lvl3pPr>
            <a:lvl4pPr marL="0" indent="685800">
              <a:spcBef>
                <a:spcPts val="0"/>
              </a:spcBef>
              <a:buClrTx/>
              <a:buSzTx/>
              <a:buFontTx/>
              <a:buNone/>
              <a:defRPr b="1" sz="3600">
                <a:solidFill>
                  <a:srgbClr val="007FA3"/>
                </a:solidFill>
                <a:latin typeface="Times New Roman"/>
                <a:ea typeface="Times New Roman"/>
                <a:cs typeface="Times New Roman"/>
                <a:sym typeface="Times New Roman"/>
              </a:defRPr>
            </a:lvl4pPr>
            <a:lvl5pPr marL="0" indent="914400">
              <a:spcBef>
                <a:spcPts val="0"/>
              </a:spcBef>
              <a:buClrTx/>
              <a:buSzTx/>
              <a:buFontTx/>
              <a:buNone/>
              <a:defRPr b="1" sz="3600">
                <a:solidFill>
                  <a:srgbClr val="007FA3"/>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xfrm>
            <a:off x="8789857" y="97180"/>
            <a:ext cx="231238" cy="214661"/>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5e Title &amp; Content">
    <p:spTree>
      <p:nvGrpSpPr>
        <p:cNvPr id="1" name=""/>
        <p:cNvGrpSpPr/>
        <p:nvPr/>
      </p:nvGrpSpPr>
      <p:grpSpPr>
        <a:xfrm>
          <a:off x="0" y="0"/>
          <a:ext cx="0" cy="0"/>
          <a:chOff x="0" y="0"/>
          <a:chExt cx="0" cy="0"/>
        </a:xfrm>
      </p:grpSpPr>
      <p:sp>
        <p:nvSpPr>
          <p:cNvPr id="32" name="Title Text"/>
          <p:cNvSpPr txBox="1"/>
          <p:nvPr>
            <p:ph type="title"/>
          </p:nvPr>
        </p:nvSpPr>
        <p:spPr>
          <a:prstGeom prst="rect">
            <a:avLst/>
          </a:prstGeom>
        </p:spPr>
        <p:txBody>
          <a:bodyPr/>
          <a:lstStyle/>
          <a:p>
            <a:pPr/>
            <a:r>
              <a:t>Title Text</a:t>
            </a:r>
          </a:p>
        </p:txBody>
      </p:sp>
      <p:sp>
        <p:nvSpPr>
          <p:cNvPr id="3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58233" y="0"/>
            <a:ext cx="8513234" cy="8160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a:r>
              <a:t>Title Text</a:t>
            </a:r>
          </a:p>
        </p:txBody>
      </p:sp>
      <p:pic>
        <p:nvPicPr>
          <p:cNvPr id="3" name="Shape 15" descr="Shape 15"/>
          <p:cNvPicPr>
            <a:picLocks noChangeAspect="1"/>
          </p:cNvPicPr>
          <p:nvPr/>
        </p:nvPicPr>
        <p:blipFill>
          <a:blip r:embed="rId2">
            <a:extLst/>
          </a:blip>
          <a:stretch>
            <a:fillRect/>
          </a:stretch>
        </p:blipFill>
        <p:spPr>
          <a:xfrm>
            <a:off x="443971" y="6429709"/>
            <a:ext cx="918000" cy="279915"/>
          </a:xfrm>
          <a:prstGeom prst="rect">
            <a:avLst/>
          </a:prstGeom>
          <a:ln w="12700">
            <a:miter lim="400000"/>
          </a:ln>
        </p:spPr>
      </p:pic>
      <p:sp>
        <p:nvSpPr>
          <p:cNvPr id="4" name="Shape 16"/>
          <p:cNvSpPr txBox="1"/>
          <p:nvPr/>
        </p:nvSpPr>
        <p:spPr>
          <a:xfrm>
            <a:off x="1600199" y="6429343"/>
            <a:ext cx="7162801" cy="281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r">
              <a:defRPr sz="1200">
                <a:latin typeface="Verdana"/>
                <a:ea typeface="Verdana"/>
                <a:cs typeface="Verdana"/>
                <a:sym typeface="Verdana"/>
              </a:defRPr>
            </a:lvl1pPr>
          </a:lstStyle>
          <a:p>
            <a:pPr/>
            <a:r>
              <a:t>Copyright © 2019, 2015, 2012 Pearson Education, Inc. All Rights Reserved</a:t>
            </a:r>
          </a:p>
        </p:txBody>
      </p:sp>
      <p:sp>
        <p:nvSpPr>
          <p:cNvPr id="5" name="Body Level One…"/>
          <p:cNvSpPr txBox="1"/>
          <p:nvPr>
            <p:ph type="body" idx="1"/>
          </p:nvPr>
        </p:nvSpPr>
        <p:spPr>
          <a:xfrm>
            <a:off x="400049" y="913012"/>
            <a:ext cx="8229601" cy="503197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2pPr marL="787400" indent="-228600"/>
            <a:lvl3pPr marL="1193800" indent="-177800"/>
            <a:lvl4pPr marL="1701800" indent="-228600"/>
            <a:lvl5pPr marL="2108200" indent="-177800"/>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4419600" y="6172200"/>
            <a:ext cx="2133600" cy="368301"/>
          </a:xfrm>
          <a:prstGeom prst="rect">
            <a:avLst/>
          </a:prstGeom>
          <a:ln w="12700">
            <a:miter lim="400000"/>
          </a:ln>
        </p:spPr>
        <p:txBody>
          <a:bodyPr wrap="none" lIns="45699" tIns="45699" rIns="45699" bIns="45699" anchor="ctr">
            <a:spAutoFit/>
          </a:bodyPr>
          <a:lstStyle>
            <a:lvl1pPr algn="r">
              <a:defRPr sz="9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latinLnBrk="0">
        <a:lnSpc>
          <a:spcPct val="100000"/>
        </a:lnSpc>
        <a:spcBef>
          <a:spcPts val="0"/>
        </a:spcBef>
        <a:spcAft>
          <a:spcPts val="0"/>
        </a:spcAft>
        <a:buClrTx/>
        <a:buSzTx/>
        <a:buFontTx/>
        <a:buNone/>
        <a:tabLst/>
        <a:defRPr b="1" baseline="0" cap="none" i="0" spc="0" strike="noStrike" sz="4400" u="none">
          <a:ln>
            <a:noFill/>
          </a:ln>
          <a:solidFill>
            <a:srgbClr val="007FA3"/>
          </a:solidFill>
          <a:uFillTx/>
          <a:latin typeface="Times New Roman"/>
          <a:ea typeface="Times New Roman"/>
          <a:cs typeface="Times New Roman"/>
          <a:sym typeface="Times New Roman"/>
        </a:defRPr>
      </a:lvl1pPr>
      <a:lvl2pPr marL="0" marR="0" indent="0" algn="l" defTabSz="914400" latinLnBrk="0">
        <a:lnSpc>
          <a:spcPct val="100000"/>
        </a:lnSpc>
        <a:spcBef>
          <a:spcPts val="0"/>
        </a:spcBef>
        <a:spcAft>
          <a:spcPts val="0"/>
        </a:spcAft>
        <a:buClrTx/>
        <a:buSzTx/>
        <a:buFontTx/>
        <a:buNone/>
        <a:tabLst/>
        <a:defRPr b="1" baseline="0" cap="none" i="0" spc="0" strike="noStrike" sz="4400" u="none">
          <a:ln>
            <a:noFill/>
          </a:ln>
          <a:solidFill>
            <a:srgbClr val="007FA3"/>
          </a:solidFill>
          <a:uFillTx/>
          <a:latin typeface="Times New Roman"/>
          <a:ea typeface="Times New Roman"/>
          <a:cs typeface="Times New Roman"/>
          <a:sym typeface="Times New Roman"/>
        </a:defRPr>
      </a:lvl2pPr>
      <a:lvl3pPr marL="0" marR="0" indent="0" algn="l" defTabSz="914400" latinLnBrk="0">
        <a:lnSpc>
          <a:spcPct val="100000"/>
        </a:lnSpc>
        <a:spcBef>
          <a:spcPts val="0"/>
        </a:spcBef>
        <a:spcAft>
          <a:spcPts val="0"/>
        </a:spcAft>
        <a:buClrTx/>
        <a:buSzTx/>
        <a:buFontTx/>
        <a:buNone/>
        <a:tabLst/>
        <a:defRPr b="1" baseline="0" cap="none" i="0" spc="0" strike="noStrike" sz="4400" u="none">
          <a:ln>
            <a:noFill/>
          </a:ln>
          <a:solidFill>
            <a:srgbClr val="007FA3"/>
          </a:solidFill>
          <a:uFillTx/>
          <a:latin typeface="Times New Roman"/>
          <a:ea typeface="Times New Roman"/>
          <a:cs typeface="Times New Roman"/>
          <a:sym typeface="Times New Roman"/>
        </a:defRPr>
      </a:lvl3pPr>
      <a:lvl4pPr marL="0" marR="0" indent="0" algn="l" defTabSz="914400" latinLnBrk="0">
        <a:lnSpc>
          <a:spcPct val="100000"/>
        </a:lnSpc>
        <a:spcBef>
          <a:spcPts val="0"/>
        </a:spcBef>
        <a:spcAft>
          <a:spcPts val="0"/>
        </a:spcAft>
        <a:buClrTx/>
        <a:buSzTx/>
        <a:buFontTx/>
        <a:buNone/>
        <a:tabLst/>
        <a:defRPr b="1" baseline="0" cap="none" i="0" spc="0" strike="noStrike" sz="4400" u="none">
          <a:ln>
            <a:noFill/>
          </a:ln>
          <a:solidFill>
            <a:srgbClr val="007FA3"/>
          </a:solidFill>
          <a:uFillTx/>
          <a:latin typeface="Times New Roman"/>
          <a:ea typeface="Times New Roman"/>
          <a:cs typeface="Times New Roman"/>
          <a:sym typeface="Times New Roman"/>
        </a:defRPr>
      </a:lvl4pPr>
      <a:lvl5pPr marL="0" marR="0" indent="0" algn="l" defTabSz="914400" latinLnBrk="0">
        <a:lnSpc>
          <a:spcPct val="100000"/>
        </a:lnSpc>
        <a:spcBef>
          <a:spcPts val="0"/>
        </a:spcBef>
        <a:spcAft>
          <a:spcPts val="0"/>
        </a:spcAft>
        <a:buClrTx/>
        <a:buSzTx/>
        <a:buFontTx/>
        <a:buNone/>
        <a:tabLst/>
        <a:defRPr b="1" baseline="0" cap="none" i="0" spc="0" strike="noStrike" sz="4400" u="none">
          <a:ln>
            <a:noFill/>
          </a:ln>
          <a:solidFill>
            <a:srgbClr val="007FA3"/>
          </a:solidFill>
          <a:uFillTx/>
          <a:latin typeface="Times New Roman"/>
          <a:ea typeface="Times New Roman"/>
          <a:cs typeface="Times New Roman"/>
          <a:sym typeface="Times New Roman"/>
        </a:defRPr>
      </a:lvl5pPr>
      <a:lvl6pPr marL="0" marR="0" indent="0" algn="l" defTabSz="914400" latinLnBrk="0">
        <a:lnSpc>
          <a:spcPct val="100000"/>
        </a:lnSpc>
        <a:spcBef>
          <a:spcPts val="0"/>
        </a:spcBef>
        <a:spcAft>
          <a:spcPts val="0"/>
        </a:spcAft>
        <a:buClrTx/>
        <a:buSzTx/>
        <a:buFontTx/>
        <a:buNone/>
        <a:tabLst/>
        <a:defRPr b="1" baseline="0" cap="none" i="0" spc="0" strike="noStrike" sz="4400" u="none">
          <a:ln>
            <a:noFill/>
          </a:ln>
          <a:solidFill>
            <a:srgbClr val="007FA3"/>
          </a:solidFill>
          <a:uFillTx/>
          <a:latin typeface="Times New Roman"/>
          <a:ea typeface="Times New Roman"/>
          <a:cs typeface="Times New Roman"/>
          <a:sym typeface="Times New Roman"/>
        </a:defRPr>
      </a:lvl6pPr>
      <a:lvl7pPr marL="0" marR="0" indent="0" algn="l" defTabSz="914400" latinLnBrk="0">
        <a:lnSpc>
          <a:spcPct val="100000"/>
        </a:lnSpc>
        <a:spcBef>
          <a:spcPts val="0"/>
        </a:spcBef>
        <a:spcAft>
          <a:spcPts val="0"/>
        </a:spcAft>
        <a:buClrTx/>
        <a:buSzTx/>
        <a:buFontTx/>
        <a:buNone/>
        <a:tabLst/>
        <a:defRPr b="1" baseline="0" cap="none" i="0" spc="0" strike="noStrike" sz="4400" u="none">
          <a:ln>
            <a:noFill/>
          </a:ln>
          <a:solidFill>
            <a:srgbClr val="007FA3"/>
          </a:solidFill>
          <a:uFillTx/>
          <a:latin typeface="Times New Roman"/>
          <a:ea typeface="Times New Roman"/>
          <a:cs typeface="Times New Roman"/>
          <a:sym typeface="Times New Roman"/>
        </a:defRPr>
      </a:lvl7pPr>
      <a:lvl8pPr marL="0" marR="0" indent="0" algn="l" defTabSz="914400" latinLnBrk="0">
        <a:lnSpc>
          <a:spcPct val="100000"/>
        </a:lnSpc>
        <a:spcBef>
          <a:spcPts val="0"/>
        </a:spcBef>
        <a:spcAft>
          <a:spcPts val="0"/>
        </a:spcAft>
        <a:buClrTx/>
        <a:buSzTx/>
        <a:buFontTx/>
        <a:buNone/>
        <a:tabLst/>
        <a:defRPr b="1" baseline="0" cap="none" i="0" spc="0" strike="noStrike" sz="4400" u="none">
          <a:ln>
            <a:noFill/>
          </a:ln>
          <a:solidFill>
            <a:srgbClr val="007FA3"/>
          </a:solidFill>
          <a:uFillTx/>
          <a:latin typeface="Times New Roman"/>
          <a:ea typeface="Times New Roman"/>
          <a:cs typeface="Times New Roman"/>
          <a:sym typeface="Times New Roman"/>
        </a:defRPr>
      </a:lvl8pPr>
      <a:lvl9pPr marL="0" marR="0" indent="0" algn="l" defTabSz="914400" latinLnBrk="0">
        <a:lnSpc>
          <a:spcPct val="100000"/>
        </a:lnSpc>
        <a:spcBef>
          <a:spcPts val="0"/>
        </a:spcBef>
        <a:spcAft>
          <a:spcPts val="0"/>
        </a:spcAft>
        <a:buClrTx/>
        <a:buSzTx/>
        <a:buFontTx/>
        <a:buNone/>
        <a:tabLst/>
        <a:defRPr b="1" baseline="0" cap="none" i="0" spc="0" strike="noStrike" sz="4400" u="none">
          <a:ln>
            <a:noFill/>
          </a:ln>
          <a:solidFill>
            <a:srgbClr val="007FA3"/>
          </a:solidFill>
          <a:uFillTx/>
          <a:latin typeface="Times New Roman"/>
          <a:ea typeface="Times New Roman"/>
          <a:cs typeface="Times New Roman"/>
          <a:sym typeface="Times New Roman"/>
        </a:defRPr>
      </a:lvl9pPr>
    </p:titleStyle>
    <p:bodyStyle>
      <a:lvl1pPr marL="304800" marR="0" indent="-203200" algn="l" defTabSz="914400" latinLnBrk="0">
        <a:lnSpc>
          <a:spcPct val="100000"/>
        </a:lnSpc>
        <a:spcBef>
          <a:spcPts val="1500"/>
        </a:spcBef>
        <a:spcAft>
          <a:spcPts val="0"/>
        </a:spcAft>
        <a:buClr>
          <a:srgbClr val="007FA3"/>
        </a:buClr>
        <a:buSzPct val="100000"/>
        <a:buFont typeface="Arial"/>
        <a:buChar char="•"/>
        <a:tabLst/>
        <a:defRPr b="0" baseline="0" cap="none" i="0" spc="0" strike="noStrike" sz="2400" u="none">
          <a:ln>
            <a:noFill/>
          </a:ln>
          <a:solidFill>
            <a:srgbClr val="000000"/>
          </a:solidFill>
          <a:uFillTx/>
          <a:latin typeface="+mj-lt"/>
          <a:ea typeface="+mj-ea"/>
          <a:cs typeface="+mj-cs"/>
          <a:sym typeface="Arial"/>
        </a:defRPr>
      </a:lvl1pPr>
      <a:lvl2pPr marL="835025" marR="0" indent="-276225" algn="l" defTabSz="914400" latinLnBrk="0">
        <a:lnSpc>
          <a:spcPct val="100000"/>
        </a:lnSpc>
        <a:spcBef>
          <a:spcPts val="1500"/>
        </a:spcBef>
        <a:spcAft>
          <a:spcPts val="0"/>
        </a:spcAft>
        <a:buClr>
          <a:srgbClr val="007FA3"/>
        </a:buClr>
        <a:buSzPct val="100000"/>
        <a:buFont typeface="Arial"/>
        <a:buChar char="–"/>
        <a:tabLst/>
        <a:defRPr b="0" baseline="0" cap="none" i="0" spc="0" strike="noStrike" sz="2400" u="none">
          <a:ln>
            <a:noFill/>
          </a:ln>
          <a:solidFill>
            <a:srgbClr val="000000"/>
          </a:solidFill>
          <a:uFillTx/>
          <a:latin typeface="+mj-lt"/>
          <a:ea typeface="+mj-ea"/>
          <a:cs typeface="+mj-cs"/>
          <a:sym typeface="Arial"/>
        </a:defRPr>
      </a:lvl2pPr>
      <a:lvl3pPr marL="1206500" marR="0" indent="-190500" algn="l" defTabSz="914400" latinLnBrk="0">
        <a:lnSpc>
          <a:spcPct val="100000"/>
        </a:lnSpc>
        <a:spcBef>
          <a:spcPts val="1500"/>
        </a:spcBef>
        <a:spcAft>
          <a:spcPts val="0"/>
        </a:spcAft>
        <a:buClr>
          <a:srgbClr val="007FA3"/>
        </a:buClr>
        <a:buSzPct val="100000"/>
        <a:buFont typeface="Arial"/>
        <a:buChar char="▪"/>
        <a:tabLst/>
        <a:defRPr b="0" baseline="0" cap="none" i="0" spc="0" strike="noStrike" sz="2400" u="none">
          <a:ln>
            <a:noFill/>
          </a:ln>
          <a:solidFill>
            <a:srgbClr val="000000"/>
          </a:solidFill>
          <a:uFillTx/>
          <a:latin typeface="+mj-lt"/>
          <a:ea typeface="+mj-ea"/>
          <a:cs typeface="+mj-cs"/>
          <a:sym typeface="Arial"/>
        </a:defRPr>
      </a:lvl3pPr>
      <a:lvl4pPr marL="1663700" marR="0" indent="-190500" algn="l" defTabSz="914400" latinLnBrk="0">
        <a:lnSpc>
          <a:spcPct val="100000"/>
        </a:lnSpc>
        <a:spcBef>
          <a:spcPts val="1500"/>
        </a:spcBef>
        <a:spcAft>
          <a:spcPts val="0"/>
        </a:spcAft>
        <a:buClr>
          <a:srgbClr val="007FA3"/>
        </a:buClr>
        <a:buSzPct val="100000"/>
        <a:buFont typeface="Arial"/>
        <a:buChar char="–"/>
        <a:tabLst/>
        <a:defRPr b="0" baseline="0" cap="none" i="0" spc="0" strike="noStrike" sz="2400" u="none">
          <a:ln>
            <a:noFill/>
          </a:ln>
          <a:solidFill>
            <a:srgbClr val="000000"/>
          </a:solidFill>
          <a:uFillTx/>
          <a:latin typeface="+mj-lt"/>
          <a:ea typeface="+mj-ea"/>
          <a:cs typeface="+mj-cs"/>
          <a:sym typeface="Arial"/>
        </a:defRPr>
      </a:lvl4pPr>
      <a:lvl5pPr marL="2120900" marR="0" indent="-190500" algn="l" defTabSz="914400" latinLnBrk="0">
        <a:lnSpc>
          <a:spcPct val="100000"/>
        </a:lnSpc>
        <a:spcBef>
          <a:spcPts val="1500"/>
        </a:spcBef>
        <a:spcAft>
          <a:spcPts val="0"/>
        </a:spcAft>
        <a:buClr>
          <a:srgbClr val="007FA3"/>
        </a:buClr>
        <a:buSzPct val="100000"/>
        <a:buFont typeface="Arial"/>
        <a:buChar char="•"/>
        <a:tabLst/>
        <a:defRPr b="0" baseline="0" cap="none" i="0" spc="0" strike="noStrike" sz="2400" u="none">
          <a:ln>
            <a:noFill/>
          </a:ln>
          <a:solidFill>
            <a:srgbClr val="000000"/>
          </a:solidFill>
          <a:uFillTx/>
          <a:latin typeface="+mj-lt"/>
          <a:ea typeface="+mj-ea"/>
          <a:cs typeface="+mj-cs"/>
          <a:sym typeface="Arial"/>
        </a:defRPr>
      </a:lvl5pPr>
      <a:lvl6pPr marL="2578100" marR="0" indent="-190500" algn="l" defTabSz="914400" latinLnBrk="0">
        <a:lnSpc>
          <a:spcPct val="100000"/>
        </a:lnSpc>
        <a:spcBef>
          <a:spcPts val="1500"/>
        </a:spcBef>
        <a:spcAft>
          <a:spcPts val="0"/>
        </a:spcAft>
        <a:buClr>
          <a:srgbClr val="007FA3"/>
        </a:buClr>
        <a:buSzPct val="100000"/>
        <a:buFont typeface="Arial"/>
        <a:buChar char="•"/>
        <a:tabLst/>
        <a:defRPr b="0" baseline="0" cap="none" i="0" spc="0" strike="noStrike" sz="2400" u="none">
          <a:ln>
            <a:noFill/>
          </a:ln>
          <a:solidFill>
            <a:srgbClr val="000000"/>
          </a:solidFill>
          <a:uFillTx/>
          <a:latin typeface="+mj-lt"/>
          <a:ea typeface="+mj-ea"/>
          <a:cs typeface="+mj-cs"/>
          <a:sym typeface="Arial"/>
        </a:defRPr>
      </a:lvl6pPr>
      <a:lvl7pPr marL="3035300" marR="0" indent="-190500" algn="l" defTabSz="914400" latinLnBrk="0">
        <a:lnSpc>
          <a:spcPct val="100000"/>
        </a:lnSpc>
        <a:spcBef>
          <a:spcPts val="1500"/>
        </a:spcBef>
        <a:spcAft>
          <a:spcPts val="0"/>
        </a:spcAft>
        <a:buClr>
          <a:srgbClr val="007FA3"/>
        </a:buClr>
        <a:buSzPct val="100000"/>
        <a:buFont typeface="Arial"/>
        <a:buChar char="•"/>
        <a:tabLst/>
        <a:defRPr b="0" baseline="0" cap="none" i="0" spc="0" strike="noStrike" sz="2400" u="none">
          <a:ln>
            <a:noFill/>
          </a:ln>
          <a:solidFill>
            <a:srgbClr val="000000"/>
          </a:solidFill>
          <a:uFillTx/>
          <a:latin typeface="+mj-lt"/>
          <a:ea typeface="+mj-ea"/>
          <a:cs typeface="+mj-cs"/>
          <a:sym typeface="Arial"/>
        </a:defRPr>
      </a:lvl7pPr>
      <a:lvl8pPr marL="3492500" marR="0" indent="-190500" algn="l" defTabSz="914400" latinLnBrk="0">
        <a:lnSpc>
          <a:spcPct val="100000"/>
        </a:lnSpc>
        <a:spcBef>
          <a:spcPts val="1500"/>
        </a:spcBef>
        <a:spcAft>
          <a:spcPts val="0"/>
        </a:spcAft>
        <a:buClr>
          <a:srgbClr val="007FA3"/>
        </a:buClr>
        <a:buSzPct val="100000"/>
        <a:buFont typeface="Arial"/>
        <a:buChar char="•"/>
        <a:tabLst/>
        <a:defRPr b="0" baseline="0" cap="none" i="0" spc="0" strike="noStrike" sz="2400" u="none">
          <a:ln>
            <a:noFill/>
          </a:ln>
          <a:solidFill>
            <a:srgbClr val="000000"/>
          </a:solidFill>
          <a:uFillTx/>
          <a:latin typeface="+mj-lt"/>
          <a:ea typeface="+mj-ea"/>
          <a:cs typeface="+mj-cs"/>
          <a:sym typeface="Arial"/>
        </a:defRPr>
      </a:lvl8pPr>
      <a:lvl9pPr marL="3949700" marR="0" indent="-190500" algn="l" defTabSz="914400" latinLnBrk="0">
        <a:lnSpc>
          <a:spcPct val="100000"/>
        </a:lnSpc>
        <a:spcBef>
          <a:spcPts val="1500"/>
        </a:spcBef>
        <a:spcAft>
          <a:spcPts val="0"/>
        </a:spcAft>
        <a:buClr>
          <a:srgbClr val="007FA3"/>
        </a:buClr>
        <a:buSzPct val="100000"/>
        <a:buFont typeface="Arial"/>
        <a:buChar char="•"/>
        <a:tabLst/>
        <a:defRPr b="0" baseline="0" cap="none" i="0" spc="0" strike="noStrike" sz="2400" u="none">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195"/>
          <p:cNvSpPr txBox="1"/>
          <p:nvPr>
            <p:ph type="title"/>
          </p:nvPr>
        </p:nvSpPr>
        <p:spPr>
          <a:prstGeom prst="rect">
            <a:avLst/>
          </a:prstGeom>
        </p:spPr>
        <p:txBody>
          <a:bodyPr lIns="0" tIns="0" rIns="0" bIns="0"/>
          <a:lstStyle/>
          <a:p>
            <a:pPr defTabSz="713231">
              <a:defRPr sz="3432"/>
            </a:pPr>
            <a:r>
              <a:t>Data Structures and Abstractions with Java</a:t>
            </a:r>
            <a:r>
              <a:rPr baseline="30018"/>
              <a:t>™</a:t>
            </a:r>
          </a:p>
        </p:txBody>
      </p:sp>
      <p:sp>
        <p:nvSpPr>
          <p:cNvPr id="44" name="Shape 196"/>
          <p:cNvSpPr txBox="1"/>
          <p:nvPr>
            <p:ph type="body" idx="1"/>
          </p:nvPr>
        </p:nvSpPr>
        <p:spPr>
          <a:prstGeom prst="rect">
            <a:avLst/>
          </a:prstGeom>
        </p:spPr>
        <p:txBody>
          <a:bodyPr lIns="0" tIns="0" rIns="0" bIns="0"/>
          <a:lstStyle/>
          <a:p>
            <a:pPr marL="0" indent="0">
              <a:spcBef>
                <a:spcPts val="0"/>
              </a:spcBef>
              <a:buSzTx/>
              <a:buNone/>
              <a:defRPr sz="2000">
                <a:solidFill>
                  <a:srgbClr val="007FA3"/>
                </a:solidFill>
              </a:defRPr>
            </a:pPr>
            <a:r>
              <a:t>5</a:t>
            </a:r>
            <a:r>
              <a:rPr baseline="30000"/>
              <a:t>th</a:t>
            </a:r>
            <a:r>
              <a:t> Edition</a:t>
            </a:r>
          </a:p>
        </p:txBody>
      </p:sp>
      <p:sp>
        <p:nvSpPr>
          <p:cNvPr id="45" name="Shape 198"/>
          <p:cNvSpPr txBox="1"/>
          <p:nvPr/>
        </p:nvSpPr>
        <p:spPr>
          <a:xfrm>
            <a:off x="4687999" y="1421040"/>
            <a:ext cx="3657601" cy="45237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defTabSz="685800">
              <a:defRPr b="1" sz="3300">
                <a:solidFill>
                  <a:srgbClr val="007FA3"/>
                </a:solidFill>
                <a:latin typeface="Times New Roman"/>
                <a:ea typeface="Times New Roman"/>
                <a:cs typeface="Times New Roman"/>
                <a:sym typeface="Times New Roman"/>
              </a:defRPr>
            </a:lvl1pPr>
          </a:lstStyle>
          <a:p>
            <a:pPr/>
            <a:r>
              <a:t>Chapter 21</a:t>
            </a:r>
          </a:p>
        </p:txBody>
      </p:sp>
      <p:sp>
        <p:nvSpPr>
          <p:cNvPr id="46" name="Shape 199"/>
          <p:cNvSpPr txBox="1"/>
          <p:nvPr/>
        </p:nvSpPr>
        <p:spPr>
          <a:xfrm>
            <a:off x="4687999" y="2478410"/>
            <a:ext cx="4226174" cy="1780308"/>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defRPr b="1" sz="4400">
                <a:solidFill>
                  <a:srgbClr val="007FA3"/>
                </a:solidFill>
                <a:latin typeface="Times New Roman"/>
                <a:ea typeface="Times New Roman"/>
                <a:cs typeface="Times New Roman"/>
                <a:sym typeface="Times New Roman"/>
              </a:defRPr>
            </a:pPr>
            <a:r>
              <a:t>Dictionary</a:t>
            </a:r>
          </a:p>
          <a:p>
            <a:pPr>
              <a:defRPr b="1" sz="4400">
                <a:solidFill>
                  <a:srgbClr val="007FA3"/>
                </a:solidFill>
                <a:latin typeface="Times New Roman"/>
                <a:ea typeface="Times New Roman"/>
                <a:cs typeface="Times New Roman"/>
                <a:sym typeface="Times New Roman"/>
              </a:defRPr>
            </a:pPr>
            <a:r>
              <a:t>Implementations</a:t>
            </a:r>
          </a:p>
        </p:txBody>
      </p:sp>
      <p:pic>
        <p:nvPicPr>
          <p:cNvPr id="47" name="Picture 6" descr="Picture 6"/>
          <p:cNvPicPr>
            <a:picLocks noChangeAspect="1"/>
          </p:cNvPicPr>
          <p:nvPr/>
        </p:nvPicPr>
        <p:blipFill>
          <a:blip r:embed="rId2">
            <a:extLst/>
          </a:blip>
          <a:stretch>
            <a:fillRect/>
          </a:stretch>
        </p:blipFill>
        <p:spPr>
          <a:xfrm>
            <a:off x="379413" y="1421040"/>
            <a:ext cx="4124641" cy="4776560"/>
          </a:xfrm>
          <a:prstGeom prst="rect">
            <a:avLst/>
          </a:prstGeom>
          <a:ln w="12700">
            <a:miter lim="400000"/>
          </a:ln>
          <a:effectLst>
            <a:outerShdw sx="100000" sy="100000" kx="0" ky="0" algn="b" rotWithShape="0" blurRad="50800" dist="38100" dir="2700000">
              <a:srgbClr val="000000">
                <a:alpha val="40000"/>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Title 1"/>
          <p:cNvSpPr txBox="1"/>
          <p:nvPr>
            <p:ph type="title"/>
          </p:nvPr>
        </p:nvSpPr>
        <p:spPr>
          <a:xfrm>
            <a:off x="315217" y="-1"/>
            <a:ext cx="8708630" cy="807816"/>
          </a:xfrm>
          <a:prstGeom prst="rect">
            <a:avLst/>
          </a:prstGeom>
        </p:spPr>
        <p:txBody>
          <a:bodyPr/>
          <a:lstStyle>
            <a:lvl1pPr defTabSz="813816">
              <a:defRPr sz="3916"/>
            </a:lvl1pPr>
          </a:lstStyle>
          <a:p>
            <a:pPr/>
            <a:r>
              <a:t>Unsorted Array-Based Implementations</a:t>
            </a:r>
          </a:p>
        </p:txBody>
      </p:sp>
      <p:sp>
        <p:nvSpPr>
          <p:cNvPr id="84" name="Content Placeholder 2"/>
          <p:cNvSpPr txBox="1"/>
          <p:nvPr>
            <p:ph type="body" sz="quarter" idx="1"/>
          </p:nvPr>
        </p:nvSpPr>
        <p:spPr>
          <a:prstGeom prst="rect">
            <a:avLst/>
          </a:prstGeom>
        </p:spPr>
        <p:txBody>
          <a:bodyPr/>
          <a:lstStyle>
            <a:lvl1pPr defTabSz="749808">
              <a:defRPr sz="2952"/>
            </a:lvl1pPr>
          </a:lstStyle>
          <a:p>
            <a:pPr/>
            <a:r>
              <a:t>Algorithm to describe the remove operation.</a:t>
            </a:r>
          </a:p>
        </p:txBody>
      </p:sp>
      <p:sp>
        <p:nvSpPr>
          <p:cNvPr id="85" name="Algorithm remove(key)…"/>
          <p:cNvSpPr txBox="1"/>
          <p:nvPr/>
        </p:nvSpPr>
        <p:spPr>
          <a:xfrm>
            <a:off x="457200" y="1151154"/>
            <a:ext cx="7716253" cy="433652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b="1" sz="1800"/>
            </a:pPr>
            <a:r>
              <a:rPr i="1">
                <a:latin typeface="Times"/>
                <a:ea typeface="Times"/>
                <a:cs typeface="Times"/>
                <a:sym typeface="Times"/>
              </a:rPr>
              <a:t>Algorithm </a:t>
            </a:r>
            <a:r>
              <a:t>remove(key)</a:t>
            </a:r>
            <a:endParaRPr>
              <a:latin typeface="Times New Roman"/>
              <a:ea typeface="Times New Roman"/>
              <a:cs typeface="Times New Roman"/>
              <a:sym typeface="Times New Roman"/>
            </a:endParaRPr>
          </a:p>
          <a:p>
            <a:pPr defTabSz="457200">
              <a:defRPr i="1" sz="1800">
                <a:solidFill>
                  <a:schemeClr val="accent6"/>
                </a:solidFill>
                <a:latin typeface="Times New Roman"/>
                <a:ea typeface="Times New Roman"/>
                <a:cs typeface="Times New Roman"/>
                <a:sym typeface="Times New Roman"/>
              </a:defRPr>
            </a:pPr>
            <a:r>
              <a:rPr i="0">
                <a:latin typeface="+mj-lt"/>
                <a:ea typeface="+mj-ea"/>
                <a:cs typeface="+mj-cs"/>
                <a:sym typeface="Arial"/>
              </a:rPr>
              <a:t>// </a:t>
            </a:r>
            <a:r>
              <a:t>Removes an entry from the dictionary, given its search key, and returns its value.</a:t>
            </a:r>
          </a:p>
          <a:p>
            <a:pPr defTabSz="457200">
              <a:defRPr i="1" sz="1800">
                <a:solidFill>
                  <a:schemeClr val="accent6"/>
                </a:solidFill>
                <a:latin typeface="Times New Roman"/>
                <a:ea typeface="Times New Roman"/>
                <a:cs typeface="Times New Roman"/>
                <a:sym typeface="Times New Roman"/>
              </a:defRPr>
            </a:pPr>
            <a:r>
              <a:rPr i="0">
                <a:latin typeface="+mj-lt"/>
                <a:ea typeface="+mj-ea"/>
                <a:cs typeface="+mj-cs"/>
                <a:sym typeface="Arial"/>
              </a:rPr>
              <a:t>// </a:t>
            </a:r>
            <a:r>
              <a:t>If no such entry exists in the dictionary, returns </a:t>
            </a:r>
            <a:r>
              <a:rPr i="0">
                <a:latin typeface="+mj-lt"/>
                <a:ea typeface="+mj-ea"/>
                <a:cs typeface="+mj-cs"/>
                <a:sym typeface="Arial"/>
              </a:rPr>
              <a:t>null.</a:t>
            </a:r>
            <a:endParaRPr i="0"/>
          </a:p>
          <a:p>
            <a:pPr defTabSz="457200">
              <a:spcBef>
                <a:spcPts val="300"/>
              </a:spcBef>
              <a:defRPr sz="1800"/>
            </a:pPr>
            <a:r>
              <a:t>result = </a:t>
            </a:r>
            <a:r>
              <a:rPr b="1"/>
              <a:t>null</a:t>
            </a:r>
            <a:endParaRPr b="1">
              <a:latin typeface="Times New Roman"/>
              <a:ea typeface="Times New Roman"/>
              <a:cs typeface="Times New Roman"/>
              <a:sym typeface="Times New Roman"/>
            </a:endParaRPr>
          </a:p>
          <a:p>
            <a:pPr defTabSz="457200">
              <a:defRPr i="1" sz="1800">
                <a:latin typeface="Times New Roman"/>
                <a:ea typeface="Times New Roman"/>
                <a:cs typeface="Times New Roman"/>
                <a:sym typeface="Times New Roman"/>
              </a:defRPr>
            </a:pPr>
            <a:r>
              <a:t>Search the array for an entry containing </a:t>
            </a:r>
            <a:r>
              <a:rPr i="0">
                <a:latin typeface="+mj-lt"/>
                <a:ea typeface="+mj-ea"/>
                <a:cs typeface="+mj-cs"/>
                <a:sym typeface="Arial"/>
              </a:rPr>
              <a:t>key</a:t>
            </a:r>
            <a:endParaRPr i="0"/>
          </a:p>
          <a:p>
            <a:pPr defTabSz="457200">
              <a:defRPr i="1" sz="1800">
                <a:latin typeface="Times New Roman"/>
                <a:ea typeface="Times New Roman"/>
                <a:cs typeface="Times New Roman"/>
                <a:sym typeface="Times New Roman"/>
              </a:defRPr>
            </a:pPr>
            <a:r>
              <a:rPr b="1" i="0">
                <a:latin typeface="+mj-lt"/>
                <a:ea typeface="+mj-ea"/>
                <a:cs typeface="+mj-cs"/>
                <a:sym typeface="Arial"/>
              </a:rPr>
              <a:t>if </a:t>
            </a:r>
            <a:r>
              <a:rPr i="0">
                <a:latin typeface="+mj-lt"/>
                <a:ea typeface="+mj-ea"/>
                <a:cs typeface="+mj-cs"/>
                <a:sym typeface="Arial"/>
              </a:rPr>
              <a:t>(</a:t>
            </a:r>
            <a:r>
              <a:t>an entry containing </a:t>
            </a:r>
            <a:r>
              <a:rPr i="0">
                <a:latin typeface="+mj-lt"/>
                <a:ea typeface="+mj-ea"/>
                <a:cs typeface="+mj-cs"/>
                <a:sym typeface="Arial"/>
              </a:rPr>
              <a:t>key </a:t>
            </a:r>
            <a:r>
              <a:t>is found in the array</a:t>
            </a:r>
            <a:r>
              <a:rPr i="0">
                <a:latin typeface="+mj-lt"/>
                <a:ea typeface="+mj-ea"/>
                <a:cs typeface="+mj-cs"/>
                <a:sym typeface="Arial"/>
              </a:rPr>
              <a:t>)</a:t>
            </a:r>
            <a:endParaRPr i="0"/>
          </a:p>
          <a:p>
            <a:pPr defTabSz="457200">
              <a:defRPr sz="1800">
                <a:latin typeface="Times New Roman"/>
                <a:ea typeface="Times New Roman"/>
                <a:cs typeface="Times New Roman"/>
                <a:sym typeface="Times New Roman"/>
              </a:defRPr>
            </a:pPr>
            <a:r>
              <a:t>{</a:t>
            </a:r>
          </a:p>
          <a:p>
            <a:pPr lvl="2" marR="2277110" indent="457200" defTabSz="457200">
              <a:defRPr i="1" sz="1800">
                <a:latin typeface="Times New Roman"/>
                <a:ea typeface="Times New Roman"/>
                <a:cs typeface="Times New Roman"/>
                <a:sym typeface="Times New Roman"/>
              </a:defRPr>
            </a:pPr>
            <a:r>
              <a:rPr i="0">
                <a:latin typeface="+mj-lt"/>
                <a:ea typeface="+mj-ea"/>
                <a:cs typeface="+mj-cs"/>
                <a:sym typeface="Arial"/>
              </a:rPr>
              <a:t>result = </a:t>
            </a:r>
            <a:r>
              <a:t>value currently associated with </a:t>
            </a:r>
            <a:r>
              <a:rPr i="0">
                <a:latin typeface="+mj-lt"/>
                <a:ea typeface="+mj-ea"/>
                <a:cs typeface="+mj-cs"/>
                <a:sym typeface="Arial"/>
              </a:rPr>
              <a:t>key </a:t>
            </a:r>
            <a:endParaRPr i="0">
              <a:latin typeface="+mj-lt"/>
              <a:ea typeface="+mj-ea"/>
              <a:cs typeface="+mj-cs"/>
              <a:sym typeface="Arial"/>
            </a:endParaRPr>
          </a:p>
          <a:p>
            <a:pPr lvl="2" marR="2277110" indent="457200" defTabSz="457200">
              <a:defRPr i="1" sz="1800">
                <a:latin typeface="Times New Roman"/>
                <a:ea typeface="Times New Roman"/>
                <a:cs typeface="Times New Roman"/>
                <a:sym typeface="Times New Roman"/>
              </a:defRPr>
            </a:pPr>
            <a:r>
              <a:t>Replace</a:t>
            </a:r>
            <a:r>
              <a:rPr spc="-82"/>
              <a:t> </a:t>
            </a:r>
            <a:r>
              <a:t>the</a:t>
            </a:r>
            <a:r>
              <a:rPr spc="-82"/>
              <a:t> </a:t>
            </a:r>
            <a:r>
              <a:t>entry</a:t>
            </a:r>
            <a:r>
              <a:rPr spc="-82"/>
              <a:t> </a:t>
            </a:r>
            <a:r>
              <a:t>with</a:t>
            </a:r>
            <a:r>
              <a:rPr spc="-82"/>
              <a:t> </a:t>
            </a:r>
            <a:r>
              <a:t>the</a:t>
            </a:r>
            <a:r>
              <a:rPr spc="-82"/>
              <a:t> </a:t>
            </a:r>
            <a:r>
              <a:t>last</a:t>
            </a:r>
            <a:r>
              <a:rPr spc="-82"/>
              <a:t> </a:t>
            </a:r>
            <a:r>
              <a:t>entry</a:t>
            </a:r>
            <a:r>
              <a:rPr spc="-82"/>
              <a:t> </a:t>
            </a:r>
            <a:r>
              <a:t>in</a:t>
            </a:r>
            <a:r>
              <a:rPr spc="-82"/>
              <a:t> </a:t>
            </a:r>
            <a:r>
              <a:t>the</a:t>
            </a:r>
            <a:r>
              <a:rPr spc="-82"/>
              <a:t> </a:t>
            </a:r>
            <a:r>
              <a:t>array </a:t>
            </a:r>
          </a:p>
          <a:p>
            <a:pPr lvl="2" marR="2277110" indent="457200" defTabSz="457200">
              <a:defRPr i="1" sz="1800">
                <a:latin typeface="Times New Roman"/>
                <a:ea typeface="Times New Roman"/>
                <a:cs typeface="Times New Roman"/>
                <a:sym typeface="Times New Roman"/>
              </a:defRPr>
            </a:pPr>
            <a:r>
              <a:t>Set array element containing last entry to </a:t>
            </a:r>
            <a:r>
              <a:rPr i="0">
                <a:latin typeface="+mj-lt"/>
                <a:ea typeface="+mj-ea"/>
                <a:cs typeface="+mj-cs"/>
                <a:sym typeface="Arial"/>
              </a:rPr>
              <a:t>null </a:t>
            </a:r>
            <a:endParaRPr i="0">
              <a:latin typeface="+mj-lt"/>
              <a:ea typeface="+mj-ea"/>
              <a:cs typeface="+mj-cs"/>
              <a:sym typeface="Arial"/>
            </a:endParaRPr>
          </a:p>
          <a:p>
            <a:pPr lvl="2" marR="2277110" indent="457200" defTabSz="457200">
              <a:defRPr i="1" sz="1800">
                <a:latin typeface="Times New Roman"/>
                <a:ea typeface="Times New Roman"/>
                <a:cs typeface="Times New Roman"/>
                <a:sym typeface="Times New Roman"/>
              </a:defRPr>
            </a:pPr>
            <a:r>
              <a:t>Decrement the size of the</a:t>
            </a:r>
            <a:r>
              <a:rPr spc="-90"/>
              <a:t> </a:t>
            </a:r>
            <a:r>
              <a:t>dictionary</a:t>
            </a:r>
          </a:p>
          <a:p>
            <a:pPr defTabSz="457200">
              <a:defRPr sz="1800">
                <a:latin typeface="Times New Roman"/>
                <a:ea typeface="Times New Roman"/>
                <a:cs typeface="Times New Roman"/>
                <a:sym typeface="Times New Roman"/>
              </a:defRPr>
            </a:pPr>
            <a:r>
              <a:t>}</a:t>
            </a:r>
          </a:p>
          <a:p>
            <a:pPr defTabSz="457200">
              <a:defRPr sz="1800">
                <a:solidFill>
                  <a:schemeClr val="accent6"/>
                </a:solidFill>
              </a:defRPr>
            </a:pPr>
            <a:r>
              <a:t>// </a:t>
            </a:r>
            <a:r>
              <a:rPr i="1">
                <a:latin typeface="Times New Roman"/>
                <a:ea typeface="Times New Roman"/>
                <a:cs typeface="Times New Roman"/>
                <a:sym typeface="Times New Roman"/>
              </a:rPr>
              <a:t>Else </a:t>
            </a:r>
            <a:r>
              <a:t>result </a:t>
            </a:r>
            <a:r>
              <a:rPr spc="-382"/>
              <a:t> </a:t>
            </a:r>
            <a:r>
              <a:rPr i="1">
                <a:latin typeface="Times New Roman"/>
                <a:ea typeface="Times New Roman"/>
                <a:cs typeface="Times New Roman"/>
                <a:sym typeface="Times New Roman"/>
              </a:rPr>
              <a:t>is </a:t>
            </a:r>
            <a:r>
              <a:t>null</a:t>
            </a:r>
            <a:endParaRPr>
              <a:latin typeface="Times New Roman"/>
              <a:ea typeface="Times New Roman"/>
              <a:cs typeface="Times New Roman"/>
              <a:sym typeface="Times New Roman"/>
            </a:endParaRPr>
          </a:p>
          <a:p>
            <a:pPr defTabSz="457200">
              <a:spcBef>
                <a:spcPts val="400"/>
              </a:spcBef>
              <a:defRPr b="1" sz="1800"/>
            </a:pPr>
            <a:r>
              <a:t>return </a:t>
            </a:r>
            <a:r>
              <a:rPr b="0"/>
              <a:t>result</a:t>
            </a:r>
            <a:endParaRPr b="0">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Title 1"/>
          <p:cNvSpPr txBox="1"/>
          <p:nvPr>
            <p:ph type="title"/>
          </p:nvPr>
        </p:nvSpPr>
        <p:spPr>
          <a:xfrm>
            <a:off x="249766" y="0"/>
            <a:ext cx="8644468" cy="816042"/>
          </a:xfrm>
          <a:prstGeom prst="rect">
            <a:avLst/>
          </a:prstGeom>
        </p:spPr>
        <p:txBody>
          <a:bodyPr/>
          <a:lstStyle>
            <a:lvl1pPr defTabSz="804672">
              <a:defRPr sz="3872"/>
            </a:lvl1pPr>
          </a:lstStyle>
          <a:p>
            <a:pPr/>
            <a:r>
              <a:t>Unsorted Array-Based Implementations</a:t>
            </a:r>
          </a:p>
        </p:txBody>
      </p:sp>
      <p:sp>
        <p:nvSpPr>
          <p:cNvPr id="88" name="Content Placeholder 2"/>
          <p:cNvSpPr txBox="1"/>
          <p:nvPr>
            <p:ph type="body" idx="1"/>
          </p:nvPr>
        </p:nvSpPr>
        <p:spPr>
          <a:prstGeom prst="rect">
            <a:avLst/>
          </a:prstGeom>
        </p:spPr>
        <p:txBody>
          <a:bodyPr/>
          <a:lstStyle/>
          <a:p>
            <a:pPr/>
            <a:r>
              <a:t>For this implementation, worst-case efficiencies of the operations are:</a:t>
            </a:r>
          </a:p>
          <a:p>
            <a:pPr lvl="1"/>
            <a:r>
              <a:t>Addition: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a:p>
            <a:pPr lvl="1"/>
            <a:r>
              <a:t>Removal: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a:p>
            <a:pPr lvl="1"/>
            <a:r>
              <a:t>Retrieval: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a:p>
            <a:pPr lvl="1"/>
            <a:r>
              <a:t>Traversal: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Title 1"/>
          <p:cNvSpPr txBox="1"/>
          <p:nvPr>
            <p:ph type="title"/>
          </p:nvPr>
        </p:nvSpPr>
        <p:spPr>
          <a:xfrm>
            <a:off x="249435" y="-1"/>
            <a:ext cx="8894565" cy="807816"/>
          </a:xfrm>
          <a:prstGeom prst="rect">
            <a:avLst/>
          </a:prstGeom>
        </p:spPr>
        <p:txBody>
          <a:bodyPr/>
          <a:lstStyle>
            <a:lvl1pPr defTabSz="886968">
              <a:defRPr sz="4268"/>
            </a:lvl1pPr>
          </a:lstStyle>
          <a:p>
            <a:pPr/>
            <a:r>
              <a:t>Sorted Array-Based Implementations</a:t>
            </a:r>
          </a:p>
        </p:txBody>
      </p:sp>
      <p:sp>
        <p:nvSpPr>
          <p:cNvPr id="91" name="FIGURE 21-4a Adding an entry to a sorted array-based dictionary"/>
          <p:cNvSpPr txBox="1"/>
          <p:nvPr>
            <p:ph type="body" sz="quarter" idx="1"/>
          </p:nvPr>
        </p:nvSpPr>
        <p:spPr>
          <a:prstGeom prst="rect">
            <a:avLst/>
          </a:prstGeom>
        </p:spPr>
        <p:txBody>
          <a:bodyPr/>
          <a:lstStyle>
            <a:lvl1pPr defTabSz="457200">
              <a:defRPr sz="2200"/>
            </a:lvl1pPr>
          </a:lstStyle>
          <a:p>
            <a:pPr/>
            <a:r>
              <a:t>FIGURE 21-4a Adding an entry to a sorted array-based dictionary</a:t>
            </a:r>
          </a:p>
        </p:txBody>
      </p:sp>
      <p:pic>
        <p:nvPicPr>
          <p:cNvPr id="92" name="A figure illustrates location where to add an entry. Search from the beginning to find the correct position for a new entry." descr="A figure illustrates location where to add an entry. Search from the beginning to find the correct position for a new entry."/>
          <p:cNvPicPr>
            <a:picLocks noChangeAspect="1"/>
          </p:cNvPicPr>
          <p:nvPr/>
        </p:nvPicPr>
        <p:blipFill>
          <a:blip r:embed="rId2">
            <a:extLst/>
          </a:blip>
          <a:stretch>
            <a:fillRect/>
          </a:stretch>
        </p:blipFill>
        <p:spPr>
          <a:xfrm>
            <a:off x="189971" y="1856093"/>
            <a:ext cx="5470981" cy="314581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Title 1"/>
          <p:cNvSpPr txBox="1"/>
          <p:nvPr>
            <p:ph type="title"/>
          </p:nvPr>
        </p:nvSpPr>
        <p:spPr>
          <a:xfrm>
            <a:off x="249435" y="-1"/>
            <a:ext cx="8894565" cy="807816"/>
          </a:xfrm>
          <a:prstGeom prst="rect">
            <a:avLst/>
          </a:prstGeom>
        </p:spPr>
        <p:txBody>
          <a:bodyPr/>
          <a:lstStyle>
            <a:lvl1pPr defTabSz="886968">
              <a:defRPr sz="4268"/>
            </a:lvl1pPr>
          </a:lstStyle>
          <a:p>
            <a:pPr/>
            <a:r>
              <a:t>Sorted Array-Based Implementations</a:t>
            </a:r>
          </a:p>
        </p:txBody>
      </p:sp>
      <p:sp>
        <p:nvSpPr>
          <p:cNvPr id="95" name="FIGURE 21-4b Adding an entry to a sorted array-based dictionary"/>
          <p:cNvSpPr txBox="1"/>
          <p:nvPr>
            <p:ph type="body" sz="quarter" idx="1"/>
          </p:nvPr>
        </p:nvSpPr>
        <p:spPr>
          <a:prstGeom prst="rect">
            <a:avLst/>
          </a:prstGeom>
        </p:spPr>
        <p:txBody>
          <a:bodyPr/>
          <a:lstStyle>
            <a:lvl1pPr defTabSz="457200">
              <a:defRPr sz="2200"/>
            </a:lvl1pPr>
          </a:lstStyle>
          <a:p>
            <a:pPr/>
            <a:r>
              <a:t>FIGURE 21-4b Adding an entry to a sorted array-based dictionary</a:t>
            </a:r>
          </a:p>
        </p:txBody>
      </p:sp>
      <p:pic>
        <p:nvPicPr>
          <p:cNvPr id="96" name="A figure illustrates location where to add an entry.  Make room for new entry. After locating the correct position for the insertion, shift the contents of subsequent array locations toward the end of the array in the order indicated." descr="A figure illustrates location where to add an entry.  Make room for new entry. After locating the correct position for the insertion, shift the contents of subsequent array locations toward the end of the array in the order indicated."/>
          <p:cNvPicPr>
            <a:picLocks noChangeAspect="1"/>
          </p:cNvPicPr>
          <p:nvPr/>
        </p:nvPicPr>
        <p:blipFill>
          <a:blip r:embed="rId2">
            <a:extLst/>
          </a:blip>
          <a:stretch>
            <a:fillRect/>
          </a:stretch>
        </p:blipFill>
        <p:spPr>
          <a:xfrm>
            <a:off x="190500" y="1377394"/>
            <a:ext cx="8699500" cy="3026184"/>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Title 1"/>
          <p:cNvSpPr txBox="1"/>
          <p:nvPr>
            <p:ph type="title"/>
          </p:nvPr>
        </p:nvSpPr>
        <p:spPr>
          <a:xfrm>
            <a:off x="249435" y="-1"/>
            <a:ext cx="8751243" cy="807816"/>
          </a:xfrm>
          <a:prstGeom prst="rect">
            <a:avLst/>
          </a:prstGeom>
        </p:spPr>
        <p:txBody>
          <a:bodyPr/>
          <a:lstStyle>
            <a:lvl1pPr defTabSz="868680">
              <a:defRPr sz="4180"/>
            </a:lvl1pPr>
          </a:lstStyle>
          <a:p>
            <a:pPr/>
            <a:r>
              <a:t>Sorted Array-Based Implementations</a:t>
            </a:r>
          </a:p>
        </p:txBody>
      </p:sp>
      <p:sp>
        <p:nvSpPr>
          <p:cNvPr id="99" name="FIGURE 21-4c Adding an entry to a sorted array-based dictionary"/>
          <p:cNvSpPr txBox="1"/>
          <p:nvPr>
            <p:ph type="body" sz="quarter" idx="1"/>
          </p:nvPr>
        </p:nvSpPr>
        <p:spPr>
          <a:prstGeom prst="rect">
            <a:avLst/>
          </a:prstGeom>
        </p:spPr>
        <p:txBody>
          <a:bodyPr/>
          <a:lstStyle>
            <a:lvl1pPr defTabSz="457200">
              <a:defRPr sz="2200"/>
            </a:lvl1pPr>
          </a:lstStyle>
          <a:p>
            <a:pPr/>
            <a:r>
              <a:t>FIGURE 21-4c Adding an entry to a sorted array-based dictionary</a:t>
            </a:r>
          </a:p>
        </p:txBody>
      </p:sp>
      <p:pic>
        <p:nvPicPr>
          <p:cNvPr id="100" name="A figure illustrates location where to add an entry. &#10;&#10;Picture 2" descr="A figure illustrates location where to add an entry. Picture 2"/>
          <p:cNvPicPr>
            <a:picLocks noChangeAspect="1"/>
          </p:cNvPicPr>
          <p:nvPr/>
        </p:nvPicPr>
        <p:blipFill>
          <a:blip r:embed="rId2">
            <a:extLst/>
          </a:blip>
          <a:stretch>
            <a:fillRect/>
          </a:stretch>
        </p:blipFill>
        <p:spPr>
          <a:xfrm>
            <a:off x="206270" y="1868348"/>
            <a:ext cx="5442171" cy="241010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Title 1"/>
          <p:cNvSpPr txBox="1"/>
          <p:nvPr>
            <p:ph type="title"/>
          </p:nvPr>
        </p:nvSpPr>
        <p:spPr>
          <a:prstGeom prst="rect">
            <a:avLst/>
          </a:prstGeom>
        </p:spPr>
        <p:txBody>
          <a:bodyPr/>
          <a:lstStyle/>
          <a:p>
            <a:pPr/>
            <a:r>
              <a:t>Sorted Array-Based Dictionary</a:t>
            </a:r>
          </a:p>
        </p:txBody>
      </p:sp>
      <p:sp>
        <p:nvSpPr>
          <p:cNvPr id="103" name="Content Placeholder 4"/>
          <p:cNvSpPr txBox="1"/>
          <p:nvPr>
            <p:ph type="body" sz="quarter" idx="1"/>
          </p:nvPr>
        </p:nvSpPr>
        <p:spPr>
          <a:prstGeom prst="rect">
            <a:avLst/>
          </a:prstGeom>
        </p:spPr>
        <p:txBody>
          <a:bodyPr/>
          <a:lstStyle/>
          <a:p>
            <a:pPr defTabSz="557784">
              <a:defRPr sz="2196"/>
            </a:pPr>
            <a:r>
              <a:t>LISTING 21-2 An outline of the class </a:t>
            </a:r>
            <a:r>
              <a:rPr>
                <a:latin typeface="Courier New"/>
                <a:ea typeface="Courier New"/>
                <a:cs typeface="Courier New"/>
                <a:sym typeface="Courier New"/>
              </a:rPr>
              <a:t>SortedArrayDictionary</a:t>
            </a:r>
          </a:p>
        </p:txBody>
      </p:sp>
      <p:sp>
        <p:nvSpPr>
          <p:cNvPr id="104" name="/** A class that implements the ADT dictionary by using a resizable array.…"/>
          <p:cNvSpPr txBox="1"/>
          <p:nvPr/>
        </p:nvSpPr>
        <p:spPr>
          <a:xfrm>
            <a:off x="280793" y="807814"/>
            <a:ext cx="8582414" cy="489427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344804">
              <a:tabLst>
                <a:tab pos="342900" algn="l"/>
              </a:tabLst>
              <a:defRPr sz="1500">
                <a:solidFill>
                  <a:srgbClr val="008400"/>
                </a:solidFill>
                <a:latin typeface="Menlo"/>
                <a:ea typeface="Menlo"/>
                <a:cs typeface="Menlo"/>
                <a:sym typeface="Menlo"/>
              </a:defRPr>
            </a:pPr>
            <a:r>
              <a:t>/**</a:t>
            </a:r>
            <a:r>
              <a:rPr>
                <a:solidFill>
                  <a:srgbClr val="000000"/>
                </a:solidFill>
                <a:latin typeface="+mn-lt"/>
                <a:ea typeface="+mn-ea"/>
                <a:cs typeface="+mn-cs"/>
                <a:sym typeface="Helvetica"/>
              </a:rPr>
              <a:t> </a:t>
            </a:r>
            <a:r>
              <a:t>A class that implements the ADT dictionary by using a resizable array.</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t>   The dictionary is sorted and has distinct search keys. Search keys and</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t>   associated values are not null.</a:t>
            </a:r>
            <a:r>
              <a:rPr>
                <a:solidFill>
                  <a:srgbClr val="000000"/>
                </a:solidFill>
                <a:latin typeface="+mn-lt"/>
                <a:ea typeface="+mn-ea"/>
                <a:cs typeface="+mn-cs"/>
                <a:sym typeface="Helvetica"/>
              </a:rPr>
              <a:t> </a:t>
            </a:r>
            <a:r>
              <a:t>*/</a:t>
            </a:r>
            <a:endParaRPr>
              <a:solidFill>
                <a:srgbClr val="000000"/>
              </a:solidFill>
              <a:latin typeface="+mn-lt"/>
              <a:ea typeface="+mn-ea"/>
              <a:cs typeface="+mn-cs"/>
              <a:sym typeface="Helvetica"/>
            </a:endParaRPr>
          </a:p>
          <a:p>
            <a:pPr defTabSz="344804">
              <a:tabLst>
                <a:tab pos="342900" algn="l"/>
              </a:tabLst>
              <a:defRPr sz="1500">
                <a:latin typeface="Menlo"/>
                <a:ea typeface="Menlo"/>
                <a:cs typeface="Menlo"/>
                <a:sym typeface="Menlo"/>
              </a:defRPr>
            </a:pPr>
            <a:r>
              <a:rPr>
                <a:solidFill>
                  <a:srgbClr val="BA2DA2"/>
                </a:solidFill>
              </a:rPr>
              <a:t>public</a:t>
            </a:r>
            <a:r>
              <a:t> </a:t>
            </a:r>
            <a:r>
              <a:rPr>
                <a:solidFill>
                  <a:srgbClr val="BA2DA2"/>
                </a:solidFill>
              </a:rPr>
              <a:t>class</a:t>
            </a:r>
            <a:r>
              <a:t> SortedArrayDictionary&lt;K </a:t>
            </a:r>
            <a:r>
              <a:rPr>
                <a:solidFill>
                  <a:srgbClr val="BA2DA2"/>
                </a:solidFill>
              </a:rPr>
              <a:t>extends</a:t>
            </a:r>
            <a:r>
              <a:t> Comparable&lt;? </a:t>
            </a:r>
            <a:r>
              <a:rPr>
                <a:solidFill>
                  <a:srgbClr val="BA2DA2"/>
                </a:solidFill>
              </a:rPr>
              <a:t>super</a:t>
            </a:r>
            <a:r>
              <a:t> K&gt;, V&gt;</a:t>
            </a:r>
            <a:endParaRPr>
              <a:latin typeface="+mn-lt"/>
              <a:ea typeface="+mn-ea"/>
              <a:cs typeface="+mn-cs"/>
              <a:sym typeface="Helvetica"/>
            </a:endParaRPr>
          </a:p>
          <a:p>
            <a:pPr defTabSz="344804">
              <a:tabLst>
                <a:tab pos="342900" algn="l"/>
              </a:tabLst>
              <a:defRPr sz="1500">
                <a:latin typeface="Menlo"/>
                <a:ea typeface="Menlo"/>
                <a:cs typeface="Menlo"/>
                <a:sym typeface="Menlo"/>
              </a:defRPr>
            </a:pPr>
            <a:r>
              <a:t>             </a:t>
            </a:r>
            <a:r>
              <a:rPr>
                <a:solidFill>
                  <a:srgbClr val="BA2DA2"/>
                </a:solidFill>
              </a:rPr>
              <a:t>implements</a:t>
            </a:r>
            <a:r>
              <a:t> DictionaryInterface&lt;K, V&gt;</a:t>
            </a:r>
            <a:endParaRPr>
              <a:latin typeface="+mn-lt"/>
              <a:ea typeface="+mn-ea"/>
              <a:cs typeface="+mn-cs"/>
              <a:sym typeface="Helvetica"/>
            </a:endParaRPr>
          </a:p>
          <a:p>
            <a:pPr defTabSz="344804">
              <a:tabLst>
                <a:tab pos="342900" algn="l"/>
              </a:tabLst>
              <a:defRPr sz="1500">
                <a:latin typeface="Menlo"/>
                <a:ea typeface="Menlo"/>
                <a:cs typeface="Menlo"/>
                <a:sym typeface="Menlo"/>
              </a:defRPr>
            </a:pPr>
            <a:r>
              <a:t>{</a:t>
            </a:r>
          </a:p>
          <a:p>
            <a:pPr defTabSz="344804">
              <a:tabLst>
                <a:tab pos="342900" algn="l"/>
              </a:tabLst>
              <a:defRPr sz="1500">
                <a:solidFill>
                  <a:srgbClr val="008400"/>
                </a:solidFill>
                <a:latin typeface="Menlo"/>
                <a:ea typeface="Menlo"/>
                <a:cs typeface="Menlo"/>
                <a:sym typeface="Menlo"/>
              </a:defRPr>
            </a:pPr>
            <a:r>
              <a:t>   // Array of entries sorted by search key</a:t>
            </a:r>
            <a:endParaRPr>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rPr>
                <a:solidFill>
                  <a:srgbClr val="000000"/>
                </a:solidFill>
              </a:rPr>
              <a:t>	</a:t>
            </a:r>
            <a:r>
              <a:rPr>
                <a:solidFill>
                  <a:srgbClr val="BA2DA2"/>
                </a:solidFill>
              </a:rPr>
              <a:t>private</a:t>
            </a:r>
            <a:r>
              <a:rPr>
                <a:solidFill>
                  <a:srgbClr val="000000"/>
                </a:solidFill>
              </a:rPr>
              <a:t> Entry&lt;K, V&gt;[] dictionary;</a:t>
            </a:r>
            <a:endParaRPr>
              <a:solidFill>
                <a:srgbClr val="000000"/>
              </a:solidFill>
              <a:latin typeface="+mn-lt"/>
              <a:ea typeface="+mn-ea"/>
              <a:cs typeface="+mn-cs"/>
              <a:sym typeface="Helvetica"/>
            </a:endParaRPr>
          </a:p>
          <a:p>
            <a:pPr defTabSz="344804">
              <a:tabLst>
                <a:tab pos="342900" algn="l"/>
              </a:tabLst>
              <a:defRPr sz="1500">
                <a:latin typeface="Menlo"/>
                <a:ea typeface="Menlo"/>
                <a:cs typeface="Menlo"/>
                <a:sym typeface="Menlo"/>
              </a:defRPr>
            </a:pPr>
            <a:r>
              <a:t>	</a:t>
            </a:r>
            <a:r>
              <a:rPr>
                <a:solidFill>
                  <a:srgbClr val="BA2DA2"/>
                </a:solidFill>
              </a:rPr>
              <a:t>private</a:t>
            </a:r>
            <a:r>
              <a:t> </a:t>
            </a:r>
            <a:r>
              <a:rPr>
                <a:solidFill>
                  <a:srgbClr val="BA2DA2"/>
                </a:solidFill>
              </a:rPr>
              <a:t>int</a:t>
            </a:r>
            <a:r>
              <a:t> numberOfEntries; </a:t>
            </a:r>
            <a:endParaRPr>
              <a:latin typeface="+mn-lt"/>
              <a:ea typeface="+mn-ea"/>
              <a:cs typeface="+mn-cs"/>
              <a:sym typeface="Helvetica"/>
            </a:endParaRPr>
          </a:p>
          <a:p>
            <a:pPr defTabSz="344804">
              <a:tabLst>
                <a:tab pos="342900" algn="l"/>
              </a:tabLst>
              <a:defRPr sz="1500">
                <a:latin typeface="Menlo"/>
                <a:ea typeface="Menlo"/>
                <a:cs typeface="Menlo"/>
                <a:sym typeface="Menlo"/>
              </a:defRPr>
            </a:pPr>
            <a:r>
              <a:t>   </a:t>
            </a:r>
            <a:r>
              <a:rPr>
                <a:solidFill>
                  <a:srgbClr val="BA2DA2"/>
                </a:solidFill>
              </a:rPr>
              <a:t>private</a:t>
            </a:r>
            <a:r>
              <a:t> </a:t>
            </a:r>
            <a:r>
              <a:rPr>
                <a:solidFill>
                  <a:srgbClr val="BA2DA2"/>
                </a:solidFill>
              </a:rPr>
              <a:t>boolean</a:t>
            </a:r>
            <a:r>
              <a:t> integrityOK = </a:t>
            </a:r>
            <a:r>
              <a:rPr>
                <a:solidFill>
                  <a:srgbClr val="BA2DA2"/>
                </a:solidFill>
              </a:rPr>
              <a:t>false</a:t>
            </a:r>
            <a:r>
              <a:t>;</a:t>
            </a:r>
            <a:endParaRPr>
              <a:latin typeface="+mn-lt"/>
              <a:ea typeface="+mn-ea"/>
              <a:cs typeface="+mn-cs"/>
              <a:sym typeface="Helvetica"/>
            </a:endParaRPr>
          </a:p>
          <a:p>
            <a:pPr defTabSz="344804">
              <a:tabLst>
                <a:tab pos="342900" algn="l"/>
              </a:tabLst>
              <a:defRPr sz="1500">
                <a:latin typeface="Menlo"/>
                <a:ea typeface="Menlo"/>
                <a:cs typeface="Menlo"/>
                <a:sym typeface="Menlo"/>
              </a:defRPr>
            </a:pPr>
            <a:r>
              <a:t>	</a:t>
            </a:r>
            <a:r>
              <a:rPr>
                <a:solidFill>
                  <a:srgbClr val="BA2DA2"/>
                </a:solidFill>
              </a:rPr>
              <a:t>private</a:t>
            </a:r>
            <a:r>
              <a:t> </a:t>
            </a:r>
            <a:r>
              <a:rPr>
                <a:solidFill>
                  <a:srgbClr val="BA2DA2"/>
                </a:solidFill>
              </a:rPr>
              <a:t>final</a:t>
            </a:r>
            <a:r>
              <a:t> </a:t>
            </a:r>
            <a:r>
              <a:rPr>
                <a:solidFill>
                  <a:srgbClr val="BA2DA2"/>
                </a:solidFill>
              </a:rPr>
              <a:t>static</a:t>
            </a:r>
            <a:r>
              <a:t> </a:t>
            </a:r>
            <a:r>
              <a:rPr>
                <a:solidFill>
                  <a:srgbClr val="BA2DA2"/>
                </a:solidFill>
              </a:rPr>
              <a:t>int</a:t>
            </a:r>
            <a:r>
              <a:t> DEFAULT_CAPACITY = </a:t>
            </a:r>
            <a:r>
              <a:rPr>
                <a:solidFill>
                  <a:srgbClr val="272AD8"/>
                </a:solidFill>
              </a:rPr>
              <a:t>25</a:t>
            </a:r>
            <a:r>
              <a:t>;</a:t>
            </a:r>
            <a:endParaRPr>
              <a:latin typeface="+mn-lt"/>
              <a:ea typeface="+mn-ea"/>
              <a:cs typeface="+mn-cs"/>
              <a:sym typeface="Helvetica"/>
            </a:endParaRPr>
          </a:p>
          <a:p>
            <a:pPr defTabSz="344804">
              <a:tabLst>
                <a:tab pos="342900" algn="l"/>
              </a:tabLst>
              <a:defRPr sz="1500">
                <a:latin typeface="Menlo"/>
                <a:ea typeface="Menlo"/>
                <a:cs typeface="Menlo"/>
                <a:sym typeface="Menlo"/>
              </a:defRPr>
            </a:pPr>
            <a:r>
              <a:t>	</a:t>
            </a:r>
            <a:r>
              <a:rPr>
                <a:solidFill>
                  <a:srgbClr val="BA2DA2"/>
                </a:solidFill>
              </a:rPr>
              <a:t>private</a:t>
            </a:r>
            <a:r>
              <a:t> </a:t>
            </a:r>
            <a:r>
              <a:rPr>
                <a:solidFill>
                  <a:srgbClr val="BA2DA2"/>
                </a:solidFill>
              </a:rPr>
              <a:t>static</a:t>
            </a:r>
            <a:r>
              <a:t> </a:t>
            </a:r>
            <a:r>
              <a:rPr>
                <a:solidFill>
                  <a:srgbClr val="BA2DA2"/>
                </a:solidFill>
              </a:rPr>
              <a:t>final</a:t>
            </a:r>
            <a:r>
              <a:t> </a:t>
            </a:r>
            <a:r>
              <a:rPr>
                <a:solidFill>
                  <a:srgbClr val="BA2DA2"/>
                </a:solidFill>
              </a:rPr>
              <a:t>int</a:t>
            </a:r>
            <a:r>
              <a:t> MAX_CAPACITY = </a:t>
            </a:r>
            <a:r>
              <a:rPr>
                <a:solidFill>
                  <a:srgbClr val="272AD8"/>
                </a:solidFill>
              </a:rPr>
              <a:t>10000</a:t>
            </a:r>
            <a:r>
              <a:t>;</a:t>
            </a:r>
            <a:endParaRPr>
              <a:latin typeface="+mn-lt"/>
              <a:ea typeface="+mn-ea"/>
              <a:cs typeface="+mn-cs"/>
              <a:sym typeface="Helvetica"/>
            </a:endParaRPr>
          </a:p>
          <a:p>
            <a:pPr defTabSz="344804">
              <a:tabLst>
                <a:tab pos="342900" algn="l"/>
              </a:tabLst>
              <a:defRPr sz="1500">
                <a:latin typeface="+mn-lt"/>
                <a:ea typeface="+mn-ea"/>
                <a:cs typeface="+mn-cs"/>
                <a:sym typeface="Helvetica"/>
              </a:defRPr>
            </a:pPr>
          </a:p>
          <a:p>
            <a:pPr defTabSz="344804">
              <a:tabLst>
                <a:tab pos="342900" algn="l"/>
              </a:tabLst>
              <a:defRPr sz="1500">
                <a:solidFill>
                  <a:srgbClr val="008400"/>
                </a:solidFill>
                <a:latin typeface="Menlo"/>
                <a:ea typeface="Menlo"/>
                <a:cs typeface="Menlo"/>
                <a:sym typeface="Menlo"/>
              </a:defRPr>
            </a:pPr>
            <a:r>
              <a:t>/* &lt; Constructors analogous to those in Listing 21-1.</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t>     . . .</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t>     Implementations of methods in DictionaryInterface.</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t>      . . .</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t>     The private class Entry, as shown in Listing 21-1.</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t>     . . .</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t> */</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rPr>
                <a:solidFill>
                  <a:srgbClr val="000000"/>
                </a:solidFill>
              </a:rPr>
              <a:t>} </a:t>
            </a:r>
            <a:r>
              <a:t>// end SortedArrayDictionary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Title 1"/>
          <p:cNvSpPr txBox="1"/>
          <p:nvPr>
            <p:ph type="title"/>
          </p:nvPr>
        </p:nvSpPr>
        <p:spPr>
          <a:xfrm>
            <a:off x="376435" y="-1"/>
            <a:ext cx="8513565" cy="807816"/>
          </a:xfrm>
          <a:prstGeom prst="rect">
            <a:avLst/>
          </a:prstGeom>
        </p:spPr>
        <p:txBody>
          <a:bodyPr/>
          <a:lstStyle/>
          <a:p>
            <a:pPr/>
            <a:r>
              <a:t>Sorted Array-Based Dictionary</a:t>
            </a:r>
          </a:p>
        </p:txBody>
      </p:sp>
      <p:sp>
        <p:nvSpPr>
          <p:cNvPr id="107" name="Content Placeholder 4"/>
          <p:cNvSpPr txBox="1"/>
          <p:nvPr>
            <p:ph type="body" sz="quarter" idx="1"/>
          </p:nvPr>
        </p:nvSpPr>
        <p:spPr>
          <a:xfrm>
            <a:off x="376435" y="5958015"/>
            <a:ext cx="8229601" cy="581001"/>
          </a:xfrm>
          <a:prstGeom prst="rect">
            <a:avLst/>
          </a:prstGeom>
        </p:spPr>
        <p:txBody>
          <a:bodyPr/>
          <a:lstStyle>
            <a:lvl1pPr defTabSz="749808">
              <a:defRPr sz="2952"/>
            </a:lvl1pPr>
          </a:lstStyle>
          <a:p>
            <a:pPr/>
            <a:r>
              <a:t>Algorithm for adding an entry</a:t>
            </a:r>
          </a:p>
        </p:txBody>
      </p:sp>
      <p:sp>
        <p:nvSpPr>
          <p:cNvPr id="108" name="Algorithm add(key, value)…"/>
          <p:cNvSpPr txBox="1"/>
          <p:nvPr/>
        </p:nvSpPr>
        <p:spPr>
          <a:xfrm>
            <a:off x="376435" y="736180"/>
            <a:ext cx="8645130" cy="51875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200"/>
              </a:spcBef>
              <a:defRPr b="1" sz="1600"/>
            </a:pPr>
            <a:r>
              <a:rPr i="1">
                <a:latin typeface="Times"/>
                <a:ea typeface="Times"/>
                <a:cs typeface="Times"/>
                <a:sym typeface="Times"/>
              </a:rPr>
              <a:t>Algorithm </a:t>
            </a:r>
            <a:r>
              <a:t>add(key, value)</a:t>
            </a:r>
            <a:endParaRPr>
              <a:latin typeface="Times New Roman"/>
              <a:ea typeface="Times New Roman"/>
              <a:cs typeface="Times New Roman"/>
              <a:sym typeface="Times New Roman"/>
            </a:endParaRPr>
          </a:p>
          <a:p>
            <a:pPr defTabSz="457200">
              <a:spcBef>
                <a:spcPts val="200"/>
              </a:spcBef>
              <a:defRPr i="1" sz="1600">
                <a:solidFill>
                  <a:schemeClr val="accent6"/>
                </a:solidFill>
                <a:latin typeface="Times New Roman"/>
                <a:ea typeface="Times New Roman"/>
                <a:cs typeface="Times New Roman"/>
                <a:sym typeface="Times New Roman"/>
              </a:defRPr>
            </a:pPr>
            <a:r>
              <a:rPr i="0">
                <a:latin typeface="+mj-lt"/>
                <a:ea typeface="+mj-ea"/>
                <a:cs typeface="+mj-cs"/>
                <a:sym typeface="Arial"/>
              </a:rPr>
              <a:t>// </a:t>
            </a:r>
            <a:r>
              <a:t>Adds a new key-value entry to the dictionary and returns </a:t>
            </a:r>
            <a:r>
              <a:rPr i="0">
                <a:latin typeface="+mj-lt"/>
                <a:ea typeface="+mj-ea"/>
                <a:cs typeface="+mj-cs"/>
                <a:sym typeface="Arial"/>
              </a:rPr>
              <a:t>null</a:t>
            </a:r>
            <a:r>
              <a:t>. If </a:t>
            </a:r>
            <a:r>
              <a:rPr i="0">
                <a:latin typeface="+mj-lt"/>
                <a:ea typeface="+mj-ea"/>
                <a:cs typeface="+mj-cs"/>
                <a:sym typeface="Arial"/>
              </a:rPr>
              <a:t>key </a:t>
            </a:r>
            <a:r>
              <a:t>already exists</a:t>
            </a:r>
          </a:p>
          <a:p>
            <a:pPr defTabSz="457200">
              <a:spcBef>
                <a:spcPts val="200"/>
              </a:spcBef>
              <a:defRPr i="1" sz="1600">
                <a:solidFill>
                  <a:schemeClr val="accent6"/>
                </a:solidFill>
                <a:latin typeface="Times New Roman"/>
                <a:ea typeface="Times New Roman"/>
                <a:cs typeface="Times New Roman"/>
                <a:sym typeface="Times New Roman"/>
              </a:defRPr>
            </a:pPr>
            <a:r>
              <a:rPr i="0">
                <a:latin typeface="+mj-lt"/>
                <a:ea typeface="+mj-ea"/>
                <a:cs typeface="+mj-cs"/>
                <a:sym typeface="Arial"/>
              </a:rPr>
              <a:t>// </a:t>
            </a:r>
            <a:r>
              <a:t>in the dictionary, returns the corresponding value and replaces it with </a:t>
            </a:r>
            <a:r>
              <a:rPr i="0">
                <a:latin typeface="+mj-lt"/>
                <a:ea typeface="+mj-ea"/>
                <a:cs typeface="+mj-cs"/>
                <a:sym typeface="Arial"/>
              </a:rPr>
              <a:t>value.</a:t>
            </a:r>
            <a:endParaRPr i="0"/>
          </a:p>
          <a:p>
            <a:pPr defTabSz="457200">
              <a:spcBef>
                <a:spcPts val="200"/>
              </a:spcBef>
              <a:defRPr i="1" sz="1600">
                <a:latin typeface="Times New Roman"/>
                <a:ea typeface="Times New Roman"/>
                <a:cs typeface="Times New Roman"/>
                <a:sym typeface="Times New Roman"/>
              </a:defRPr>
            </a:pPr>
            <a:r>
              <a:t>If either </a:t>
            </a:r>
            <a:r>
              <a:rPr i="0">
                <a:latin typeface="+mj-lt"/>
                <a:ea typeface="+mj-ea"/>
                <a:cs typeface="+mj-cs"/>
                <a:sym typeface="Arial"/>
              </a:rPr>
              <a:t>key </a:t>
            </a:r>
            <a:r>
              <a:t>or </a:t>
            </a:r>
            <a:r>
              <a:rPr i="0">
                <a:latin typeface="+mj-lt"/>
                <a:ea typeface="+mj-ea"/>
                <a:cs typeface="+mj-cs"/>
                <a:sym typeface="Arial"/>
              </a:rPr>
              <a:t>value </a:t>
            </a:r>
            <a:r>
              <a:t>is </a:t>
            </a:r>
            <a:r>
              <a:rPr i="0">
                <a:latin typeface="+mj-lt"/>
                <a:ea typeface="+mj-ea"/>
                <a:cs typeface="+mj-cs"/>
                <a:sym typeface="Arial"/>
              </a:rPr>
              <a:t>null</a:t>
            </a:r>
            <a:r>
              <a:t>, throw an exception</a:t>
            </a:r>
          </a:p>
          <a:p>
            <a:pPr defTabSz="457200">
              <a:spcBef>
                <a:spcPts val="200"/>
              </a:spcBef>
              <a:defRPr sz="1600"/>
            </a:pPr>
            <a:r>
              <a:t>result = </a:t>
            </a:r>
            <a:r>
              <a:rPr b="1"/>
              <a:t>null</a:t>
            </a:r>
            <a:endParaRPr b="1">
              <a:latin typeface="Times New Roman"/>
              <a:ea typeface="Times New Roman"/>
              <a:cs typeface="Times New Roman"/>
              <a:sym typeface="Times New Roman"/>
            </a:endParaRPr>
          </a:p>
          <a:p>
            <a:pPr marL="847844" marR="86994" indent="-847844" defTabSz="457200">
              <a:spcBef>
                <a:spcPts val="200"/>
              </a:spcBef>
              <a:defRPr i="1" sz="1600">
                <a:latin typeface="Times New Roman"/>
                <a:ea typeface="Times New Roman"/>
                <a:cs typeface="Times New Roman"/>
                <a:sym typeface="Times New Roman"/>
              </a:defRPr>
            </a:pPr>
            <a:r>
              <a:t>Search the array until you either find an entry containing </a:t>
            </a:r>
            <a:r>
              <a:rPr i="0">
                <a:latin typeface="+mj-lt"/>
                <a:ea typeface="+mj-ea"/>
                <a:cs typeface="+mj-cs"/>
                <a:sym typeface="Arial"/>
              </a:rPr>
              <a:t>key </a:t>
            </a:r>
            <a:r>
              <a:t>or locate the point where it should be</a:t>
            </a:r>
          </a:p>
          <a:p>
            <a:pPr marL="847844" indent="-847844" defTabSz="457200">
              <a:spcBef>
                <a:spcPts val="200"/>
              </a:spcBef>
              <a:defRPr i="1" sz="1600">
                <a:latin typeface="Times New Roman"/>
                <a:ea typeface="Times New Roman"/>
                <a:cs typeface="Times New Roman"/>
                <a:sym typeface="Times New Roman"/>
              </a:defRPr>
            </a:pPr>
            <a:r>
              <a:rPr b="1" i="0">
                <a:latin typeface="+mj-lt"/>
                <a:ea typeface="+mj-ea"/>
                <a:cs typeface="+mj-cs"/>
                <a:sym typeface="Arial"/>
              </a:rPr>
              <a:t>if </a:t>
            </a:r>
            <a:r>
              <a:rPr i="0">
                <a:latin typeface="+mj-lt"/>
                <a:ea typeface="+mj-ea"/>
                <a:cs typeface="+mj-cs"/>
                <a:sym typeface="Arial"/>
              </a:rPr>
              <a:t>(</a:t>
            </a:r>
            <a:r>
              <a:t>an entry containing </a:t>
            </a:r>
            <a:r>
              <a:rPr i="0">
                <a:latin typeface="+mj-lt"/>
                <a:ea typeface="+mj-ea"/>
                <a:cs typeface="+mj-cs"/>
                <a:sym typeface="Arial"/>
              </a:rPr>
              <a:t>key </a:t>
            </a:r>
            <a:r>
              <a:t>is found in the array</a:t>
            </a:r>
            <a:r>
              <a:rPr i="0">
                <a:latin typeface="+mj-lt"/>
                <a:ea typeface="+mj-ea"/>
                <a:cs typeface="+mj-cs"/>
                <a:sym typeface="Arial"/>
              </a:rPr>
              <a:t>)</a:t>
            </a:r>
            <a:endParaRPr i="0"/>
          </a:p>
          <a:p>
            <a:pPr marL="847844" indent="-847844" defTabSz="457200">
              <a:spcBef>
                <a:spcPts val="200"/>
              </a:spcBef>
              <a:defRPr sz="1600">
                <a:latin typeface="Times New Roman"/>
                <a:ea typeface="Times New Roman"/>
                <a:cs typeface="Times New Roman"/>
                <a:sym typeface="Times New Roman"/>
              </a:defRPr>
            </a:pPr>
            <a:r>
              <a:t>{</a:t>
            </a:r>
          </a:p>
          <a:p>
            <a:pPr lvl="2" marL="847844" indent="-390644" defTabSz="457200">
              <a:spcBef>
                <a:spcPts val="200"/>
              </a:spcBef>
              <a:defRPr i="1" sz="1600">
                <a:latin typeface="Times New Roman"/>
                <a:ea typeface="Times New Roman"/>
                <a:cs typeface="Times New Roman"/>
                <a:sym typeface="Times New Roman"/>
              </a:defRPr>
            </a:pPr>
            <a:r>
              <a:rPr i="0">
                <a:latin typeface="+mj-lt"/>
                <a:ea typeface="+mj-ea"/>
                <a:cs typeface="+mj-cs"/>
                <a:sym typeface="Arial"/>
              </a:rPr>
              <a:t>result = </a:t>
            </a:r>
            <a:r>
              <a:t>value currently associated with </a:t>
            </a:r>
            <a:r>
              <a:rPr i="0">
                <a:latin typeface="+mj-lt"/>
                <a:ea typeface="+mj-ea"/>
                <a:cs typeface="+mj-cs"/>
                <a:sym typeface="Arial"/>
              </a:rPr>
              <a:t>key</a:t>
            </a:r>
            <a:endParaRPr i="0"/>
          </a:p>
          <a:p>
            <a:pPr lvl="2" marL="847844" indent="-390644" defTabSz="457200">
              <a:spcBef>
                <a:spcPts val="200"/>
              </a:spcBef>
              <a:defRPr i="1" sz="1600">
                <a:latin typeface="Times New Roman"/>
                <a:ea typeface="Times New Roman"/>
                <a:cs typeface="Times New Roman"/>
                <a:sym typeface="Times New Roman"/>
              </a:defRPr>
            </a:pPr>
            <a:r>
              <a:t>Replace </a:t>
            </a:r>
            <a:r>
              <a:rPr i="0">
                <a:latin typeface="+mj-lt"/>
                <a:ea typeface="+mj-ea"/>
                <a:cs typeface="+mj-cs"/>
                <a:sym typeface="Arial"/>
              </a:rPr>
              <a:t>key</a:t>
            </a:r>
            <a:r>
              <a:t>’s associated value with </a:t>
            </a:r>
            <a:r>
              <a:rPr i="0">
                <a:latin typeface="+mj-lt"/>
                <a:ea typeface="+mj-ea"/>
                <a:cs typeface="+mj-cs"/>
                <a:sym typeface="Arial"/>
              </a:rPr>
              <a:t>value</a:t>
            </a:r>
            <a:endParaRPr i="0">
              <a:latin typeface="+mj-lt"/>
              <a:ea typeface="+mj-ea"/>
              <a:cs typeface="+mj-cs"/>
              <a:sym typeface="Arial"/>
            </a:endParaRPr>
          </a:p>
          <a:p>
            <a:pPr marL="847844" indent="-847844" defTabSz="457200">
              <a:spcBef>
                <a:spcPts val="200"/>
              </a:spcBef>
              <a:defRPr sz="1600">
                <a:latin typeface="Times New Roman"/>
                <a:ea typeface="Times New Roman"/>
                <a:cs typeface="Times New Roman"/>
                <a:sym typeface="Times New Roman"/>
              </a:defRPr>
            </a:pPr>
            <a:r>
              <a:t>}</a:t>
            </a:r>
          </a:p>
          <a:p>
            <a:pPr marL="847844" indent="-847844" defTabSz="457200">
              <a:spcBef>
                <a:spcPts val="200"/>
              </a:spcBef>
              <a:defRPr i="1" sz="1600">
                <a:latin typeface="Times New Roman"/>
                <a:ea typeface="Times New Roman"/>
                <a:cs typeface="Times New Roman"/>
                <a:sym typeface="Times New Roman"/>
              </a:defRPr>
            </a:pPr>
            <a:r>
              <a:rPr b="1" i="0">
                <a:latin typeface="+mj-lt"/>
                <a:ea typeface="+mj-ea"/>
                <a:cs typeface="+mj-cs"/>
                <a:sym typeface="Arial"/>
              </a:rPr>
              <a:t>else </a:t>
            </a:r>
            <a:r>
              <a:rPr i="0">
                <a:latin typeface="+mj-lt"/>
                <a:ea typeface="+mj-ea"/>
                <a:cs typeface="+mj-cs"/>
                <a:sym typeface="Arial"/>
              </a:rPr>
              <a:t>// </a:t>
            </a:r>
            <a:r>
              <a:t>Insert new entry</a:t>
            </a:r>
          </a:p>
          <a:p>
            <a:pPr marL="847844" indent="-847844" defTabSz="457200">
              <a:spcBef>
                <a:spcPts val="200"/>
              </a:spcBef>
              <a:defRPr sz="1600">
                <a:latin typeface="Times New Roman"/>
                <a:ea typeface="Times New Roman"/>
                <a:cs typeface="Times New Roman"/>
                <a:sym typeface="Times New Roman"/>
              </a:defRPr>
            </a:pPr>
            <a:r>
              <a:t>{</a:t>
            </a:r>
          </a:p>
          <a:p>
            <a:pPr lvl="2" marL="847844" indent="-390644" defTabSz="457200">
              <a:spcBef>
                <a:spcPts val="200"/>
              </a:spcBef>
              <a:defRPr i="1" sz="1600">
                <a:latin typeface="Times New Roman"/>
                <a:ea typeface="Times New Roman"/>
                <a:cs typeface="Times New Roman"/>
                <a:sym typeface="Times New Roman"/>
              </a:defRPr>
            </a:pPr>
            <a:r>
              <a:t>Make</a:t>
            </a:r>
            <a:r>
              <a:rPr spc="-86"/>
              <a:t> </a:t>
            </a:r>
            <a:r>
              <a:t>room</a:t>
            </a:r>
            <a:r>
              <a:rPr spc="-86"/>
              <a:t> </a:t>
            </a:r>
            <a:r>
              <a:t>in</a:t>
            </a:r>
            <a:r>
              <a:rPr spc="-86"/>
              <a:t> </a:t>
            </a:r>
            <a:r>
              <a:t>the</a:t>
            </a:r>
            <a:r>
              <a:rPr spc="-86"/>
              <a:t> </a:t>
            </a:r>
            <a:r>
              <a:t>array</a:t>
            </a:r>
            <a:r>
              <a:rPr spc="-86"/>
              <a:t> </a:t>
            </a:r>
            <a:r>
              <a:t>for</a:t>
            </a:r>
            <a:r>
              <a:rPr spc="-86"/>
              <a:t> </a:t>
            </a:r>
            <a:r>
              <a:t>a</a:t>
            </a:r>
            <a:r>
              <a:rPr spc="-86"/>
              <a:t> </a:t>
            </a:r>
            <a:r>
              <a:t>new</a:t>
            </a:r>
            <a:r>
              <a:rPr spc="-86"/>
              <a:t> </a:t>
            </a:r>
            <a:r>
              <a:t>entry</a:t>
            </a:r>
            <a:r>
              <a:rPr spc="-86"/>
              <a:t> </a:t>
            </a:r>
            <a:r>
              <a:t>at</a:t>
            </a:r>
            <a:r>
              <a:rPr spc="-86"/>
              <a:t> </a:t>
            </a:r>
            <a:r>
              <a:t>the</a:t>
            </a:r>
            <a:r>
              <a:rPr spc="-86"/>
              <a:t> </a:t>
            </a:r>
            <a:r>
              <a:t>index</a:t>
            </a:r>
            <a:r>
              <a:rPr spc="-86"/>
              <a:t> </a:t>
            </a:r>
            <a:r>
              <a:t>indicated</a:t>
            </a:r>
            <a:r>
              <a:rPr spc="-86"/>
              <a:t> </a:t>
            </a:r>
            <a:r>
              <a:rPr spc="-33"/>
              <a:t>by</a:t>
            </a:r>
            <a:r>
              <a:rPr spc="-86"/>
              <a:t> </a:t>
            </a:r>
            <a:r>
              <a:t>the</a:t>
            </a:r>
            <a:r>
              <a:rPr spc="-86"/>
              <a:t> </a:t>
            </a:r>
            <a:r>
              <a:t>previous</a:t>
            </a:r>
            <a:r>
              <a:rPr spc="-86"/>
              <a:t> </a:t>
            </a:r>
            <a:r>
              <a:rPr spc="-20"/>
              <a:t>search </a:t>
            </a:r>
            <a:endParaRPr spc="-20"/>
          </a:p>
          <a:p>
            <a:pPr lvl="2" marL="847844" indent="-390644" defTabSz="457200">
              <a:spcBef>
                <a:spcPts val="200"/>
              </a:spcBef>
              <a:defRPr i="1" sz="1600">
                <a:latin typeface="Times New Roman"/>
                <a:ea typeface="Times New Roman"/>
                <a:cs typeface="Times New Roman"/>
                <a:sym typeface="Times New Roman"/>
              </a:defRPr>
            </a:pPr>
            <a:r>
              <a:t>Insert a new entry containing </a:t>
            </a:r>
            <a:r>
              <a:rPr i="0">
                <a:latin typeface="+mj-lt"/>
                <a:ea typeface="+mj-ea"/>
                <a:cs typeface="+mj-cs"/>
                <a:sym typeface="Arial"/>
              </a:rPr>
              <a:t>key </a:t>
            </a:r>
            <a:r>
              <a:t>and </a:t>
            </a:r>
            <a:r>
              <a:rPr i="0">
                <a:latin typeface="+mj-lt"/>
                <a:ea typeface="+mj-ea"/>
                <a:cs typeface="+mj-cs"/>
                <a:sym typeface="Arial"/>
              </a:rPr>
              <a:t>value </a:t>
            </a:r>
            <a:r>
              <a:t>into the vacated location of the array </a:t>
            </a:r>
          </a:p>
          <a:p>
            <a:pPr lvl="2" marL="847844" indent="-390644" defTabSz="457200">
              <a:spcBef>
                <a:spcPts val="200"/>
              </a:spcBef>
              <a:defRPr i="1" sz="1600">
                <a:latin typeface="Times New Roman"/>
                <a:ea typeface="Times New Roman"/>
                <a:cs typeface="Times New Roman"/>
                <a:sym typeface="Times New Roman"/>
              </a:defRPr>
            </a:pPr>
            <a:r>
              <a:t>Increment the size of the</a:t>
            </a:r>
            <a:r>
              <a:rPr spc="-20"/>
              <a:t> </a:t>
            </a:r>
            <a:r>
              <a:t>dictionary</a:t>
            </a:r>
          </a:p>
          <a:p>
            <a:pPr lvl="2" marL="847844" marR="3479165" indent="-390644" defTabSz="457200">
              <a:spcBef>
                <a:spcPts val="200"/>
              </a:spcBef>
              <a:defRPr i="1" sz="1600">
                <a:latin typeface="Times New Roman"/>
                <a:ea typeface="Times New Roman"/>
                <a:cs typeface="Times New Roman"/>
                <a:sym typeface="Times New Roman"/>
              </a:defRPr>
            </a:pPr>
            <a:r>
              <a:rPr b="1" i="0">
                <a:latin typeface="+mj-lt"/>
                <a:ea typeface="+mj-ea"/>
                <a:cs typeface="+mj-cs"/>
                <a:sym typeface="Arial"/>
              </a:rPr>
              <a:t>if </a:t>
            </a:r>
            <a:r>
              <a:rPr i="0">
                <a:latin typeface="+mj-lt"/>
                <a:ea typeface="+mj-ea"/>
                <a:cs typeface="+mj-cs"/>
                <a:sym typeface="Arial"/>
              </a:rPr>
              <a:t>(</a:t>
            </a:r>
            <a:r>
              <a:t>array is full</a:t>
            </a:r>
            <a:r>
              <a:rPr i="0">
                <a:latin typeface="+mj-lt"/>
                <a:ea typeface="+mj-ea"/>
                <a:cs typeface="+mj-cs"/>
                <a:sym typeface="Arial"/>
              </a:rPr>
              <a:t>) </a:t>
            </a:r>
            <a:endParaRPr i="0">
              <a:latin typeface="+mj-lt"/>
              <a:ea typeface="+mj-ea"/>
              <a:cs typeface="+mj-cs"/>
              <a:sym typeface="Arial"/>
            </a:endParaRPr>
          </a:p>
          <a:p>
            <a:pPr lvl="4" marL="847844" marR="3479165" indent="66555" defTabSz="457200">
              <a:spcBef>
                <a:spcPts val="200"/>
              </a:spcBef>
              <a:defRPr i="1" sz="1600">
                <a:latin typeface="Times New Roman"/>
                <a:ea typeface="Times New Roman"/>
                <a:cs typeface="Times New Roman"/>
                <a:sym typeface="Times New Roman"/>
              </a:defRPr>
            </a:pPr>
            <a:r>
              <a:t>Double size of array</a:t>
            </a:r>
          </a:p>
          <a:p>
            <a:pPr marL="847844" indent="-847844" defTabSz="457200">
              <a:spcBef>
                <a:spcPts val="200"/>
              </a:spcBef>
              <a:defRPr sz="1600">
                <a:latin typeface="Times New Roman"/>
                <a:ea typeface="Times New Roman"/>
                <a:cs typeface="Times New Roman"/>
                <a:sym typeface="Times New Roman"/>
              </a:defRPr>
            </a:pPr>
            <a:r>
              <a:t>}</a:t>
            </a:r>
          </a:p>
          <a:p>
            <a:pPr marL="847844" indent="-847844" defTabSz="457200">
              <a:spcBef>
                <a:spcPts val="200"/>
              </a:spcBef>
              <a:defRPr b="1" sz="1600"/>
            </a:pPr>
            <a:r>
              <a:t>return </a:t>
            </a:r>
            <a:r>
              <a:rPr b="0"/>
              <a:t>result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Title 1"/>
          <p:cNvSpPr txBox="1"/>
          <p:nvPr>
            <p:ph type="title"/>
          </p:nvPr>
        </p:nvSpPr>
        <p:spPr>
          <a:xfrm>
            <a:off x="249435" y="-127001"/>
            <a:ext cx="8513565" cy="807816"/>
          </a:xfrm>
          <a:prstGeom prst="rect">
            <a:avLst/>
          </a:prstGeom>
        </p:spPr>
        <p:txBody>
          <a:bodyPr/>
          <a:lstStyle/>
          <a:p>
            <a:pPr/>
            <a:r>
              <a:t>Sorted Array-Based Dictionary</a:t>
            </a:r>
          </a:p>
        </p:txBody>
      </p:sp>
      <p:sp>
        <p:nvSpPr>
          <p:cNvPr id="111" name="Content Placeholder 4"/>
          <p:cNvSpPr txBox="1"/>
          <p:nvPr>
            <p:ph type="body" sz="quarter" idx="1"/>
          </p:nvPr>
        </p:nvSpPr>
        <p:spPr>
          <a:xfrm>
            <a:off x="457200" y="5958015"/>
            <a:ext cx="8229600" cy="581001"/>
          </a:xfrm>
          <a:prstGeom prst="rect">
            <a:avLst/>
          </a:prstGeom>
        </p:spPr>
        <p:txBody>
          <a:bodyPr/>
          <a:lstStyle/>
          <a:p>
            <a:pPr defTabSz="667512">
              <a:defRPr sz="2628"/>
            </a:pPr>
            <a:r>
              <a:t>Implementation of method </a:t>
            </a:r>
            <a:r>
              <a:rPr>
                <a:latin typeface="Courier New"/>
                <a:ea typeface="Courier New"/>
                <a:cs typeface="Courier New"/>
                <a:sym typeface="Courier New"/>
              </a:rPr>
              <a:t>add</a:t>
            </a:r>
            <a:r>
              <a:t>.</a:t>
            </a:r>
          </a:p>
        </p:txBody>
      </p:sp>
      <p:sp>
        <p:nvSpPr>
          <p:cNvPr id="112" name="public V add(K key, V value)…"/>
          <p:cNvSpPr txBox="1"/>
          <p:nvPr/>
        </p:nvSpPr>
        <p:spPr>
          <a:xfrm>
            <a:off x="457200" y="525780"/>
            <a:ext cx="8598890" cy="565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344804">
              <a:tabLst>
                <a:tab pos="342900" algn="l"/>
              </a:tabLst>
              <a:defRPr sz="1300">
                <a:latin typeface="Menlo"/>
                <a:ea typeface="Menlo"/>
                <a:cs typeface="Menlo"/>
                <a:sym typeface="Menlo"/>
              </a:defRPr>
            </a:pPr>
            <a:r>
              <a:rPr>
                <a:solidFill>
                  <a:srgbClr val="BA2DA2"/>
                </a:solidFill>
              </a:rPr>
              <a:t>public</a:t>
            </a:r>
            <a:r>
              <a:t> V add(K key, V value)</a:t>
            </a:r>
            <a:endParaRPr>
              <a:latin typeface="+mn-lt"/>
              <a:ea typeface="+mn-ea"/>
              <a:cs typeface="+mn-cs"/>
              <a:sym typeface="Helvetica"/>
            </a:endParaRPr>
          </a:p>
          <a:p>
            <a:pPr defTabSz="344804">
              <a:tabLst>
                <a:tab pos="342900" algn="l"/>
              </a:tabLst>
              <a:defRPr sz="1300">
                <a:latin typeface="Menlo"/>
                <a:ea typeface="Menlo"/>
                <a:cs typeface="Menlo"/>
                <a:sym typeface="Menlo"/>
              </a:defRPr>
            </a:pPr>
            <a:r>
              <a: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checkIntegrity();</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if</a:t>
            </a:r>
            <a:r>
              <a:t> ((key == </a:t>
            </a:r>
            <a:r>
              <a:rPr>
                <a:solidFill>
                  <a:srgbClr val="BA2DA2"/>
                </a:solidFill>
              </a:rPr>
              <a:t>null</a:t>
            </a:r>
            <a:r>
              <a:t>) || (value == </a:t>
            </a:r>
            <a:r>
              <a:rPr>
                <a:solidFill>
                  <a:srgbClr val="BA2DA2"/>
                </a:solidFill>
              </a:rPr>
              <a:t>null</a:t>
            </a:r>
            <a:r>
              <a:t>))</a:t>
            </a:r>
            <a:endParaRPr>
              <a:latin typeface="+mn-lt"/>
              <a:ea typeface="+mn-ea"/>
              <a:cs typeface="+mn-cs"/>
              <a:sym typeface="Helvetica"/>
            </a:endParaRPr>
          </a:p>
          <a:p>
            <a:pPr defTabSz="344804">
              <a:tabLst>
                <a:tab pos="342900" algn="l"/>
              </a:tabLst>
              <a:defRPr sz="1300">
                <a:solidFill>
                  <a:srgbClr val="D12F1B"/>
                </a:solidFill>
                <a:latin typeface="Menlo"/>
                <a:ea typeface="Menlo"/>
                <a:cs typeface="Menlo"/>
                <a:sym typeface="Menlo"/>
              </a:defRPr>
            </a:pPr>
            <a:r>
              <a:rPr>
                <a:solidFill>
                  <a:srgbClr val="000000"/>
                </a:solidFill>
              </a:rPr>
              <a:t>      </a:t>
            </a:r>
            <a:r>
              <a:rPr>
                <a:solidFill>
                  <a:srgbClr val="BA2DA2"/>
                </a:solidFill>
              </a:rPr>
              <a:t>throw</a:t>
            </a:r>
            <a:r>
              <a:rPr>
                <a:solidFill>
                  <a:srgbClr val="000000"/>
                </a:solidFill>
              </a:rPr>
              <a:t> </a:t>
            </a:r>
            <a:r>
              <a:rPr>
                <a:solidFill>
                  <a:srgbClr val="BA2DA2"/>
                </a:solidFill>
              </a:rPr>
              <a:t>new</a:t>
            </a:r>
            <a:r>
              <a:rPr>
                <a:solidFill>
                  <a:srgbClr val="000000"/>
                </a:solidFill>
              </a:rPr>
              <a:t> IllegalArgumentException(</a:t>
            </a:r>
            <a:r>
              <a:t>"Cannot add null to this dictionary."</a:t>
            </a:r>
            <a:r>
              <a:rPr>
                <a:solidFill>
                  <a:srgbClr val="000000"/>
                </a:solidFill>
              </a:rPr>
              <a:t>);</a:t>
            </a:r>
            <a:endParaRPr>
              <a:solidFill>
                <a:srgbClr val="000000"/>
              </a:solidFill>
              <a:latin typeface="+mn-lt"/>
              <a:ea typeface="+mn-ea"/>
              <a:cs typeface="+mn-cs"/>
              <a:sym typeface="Helvetica"/>
            </a:endParaRPr>
          </a:p>
          <a:p>
            <a:pPr defTabSz="344804">
              <a:tabLst>
                <a:tab pos="342900" algn="l"/>
              </a:tabLst>
              <a:defRPr sz="1300">
                <a:solidFill>
                  <a:srgbClr val="BA2DA2"/>
                </a:solidFill>
                <a:latin typeface="Menlo"/>
                <a:ea typeface="Menlo"/>
                <a:cs typeface="Menlo"/>
                <a:sym typeface="Menlo"/>
              </a:defRPr>
            </a:pPr>
            <a:r>
              <a:rPr>
                <a:solidFill>
                  <a:srgbClr val="000000"/>
                </a:solidFill>
              </a:rPr>
              <a:t>   </a:t>
            </a:r>
            <a:r>
              <a:t>else</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V result = </a:t>
            </a:r>
            <a:r>
              <a:rPr>
                <a:solidFill>
                  <a:srgbClr val="BA2DA2"/>
                </a:solidFill>
              </a:rPr>
              <a:t>null</a:t>
            </a:r>
            <a:r>
              <a: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int</a:t>
            </a:r>
            <a:r>
              <a:t> keyIndex = locateIndex(key);</a:t>
            </a:r>
            <a:endParaRPr>
              <a:latin typeface="+mn-lt"/>
              <a:ea typeface="+mn-ea"/>
              <a:cs typeface="+mn-cs"/>
              <a:sym typeface="Helvetica"/>
            </a:endParaRPr>
          </a:p>
          <a:p>
            <a:pPr defTabSz="344804">
              <a:tabLst>
                <a:tab pos="342900" algn="l"/>
              </a:tabLst>
              <a:defRPr sz="1300">
                <a:latin typeface="+mn-lt"/>
                <a:ea typeface="+mn-ea"/>
                <a:cs typeface="+mn-cs"/>
                <a:sym typeface="Helvetica"/>
              </a:defRPr>
            </a:pPr>
          </a:p>
          <a:p>
            <a:pPr defTabSz="344804">
              <a:tabLst>
                <a:tab pos="342900" algn="l"/>
              </a:tabLst>
              <a:defRPr sz="1300">
                <a:latin typeface="Menlo"/>
                <a:ea typeface="Menlo"/>
                <a:cs typeface="Menlo"/>
                <a:sym typeface="Menlo"/>
              </a:defRPr>
            </a:pPr>
            <a:r>
              <a:t>      </a:t>
            </a:r>
            <a:r>
              <a:rPr>
                <a:solidFill>
                  <a:srgbClr val="BA2DA2"/>
                </a:solidFill>
              </a:rPr>
              <a:t>if</a:t>
            </a:r>
            <a:r>
              <a:t> ( (keyIndex &lt; numberOfEntries) &amp;&amp;</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key.equals(dictionary[keyIndex].getKey())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a:t>
            </a:r>
            <a:r>
              <a:t>// Key found, return and replace entry's value</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result = dictionary[keyIndex].getValue(); </a:t>
            </a:r>
            <a:r>
              <a:rPr>
                <a:solidFill>
                  <a:srgbClr val="008400"/>
                </a:solidFill>
              </a:rPr>
              <a:t>// Get old value</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dictionary[keyIndex].setValue(value);     </a:t>
            </a:r>
            <a:r>
              <a:rPr>
                <a:solidFill>
                  <a:srgbClr val="008400"/>
                </a:solidFill>
              </a:rPr>
              <a:t>// Replace value</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a:t>
            </a:r>
            <a:r>
              <a:rPr>
                <a:solidFill>
                  <a:srgbClr val="BA2DA2"/>
                </a:solidFill>
              </a:rPr>
              <a:t>else</a:t>
            </a:r>
            <a:r>
              <a:rPr>
                <a:solidFill>
                  <a:srgbClr val="000000"/>
                </a:solidFill>
              </a:rPr>
              <a:t> </a:t>
            </a:r>
            <a:r>
              <a:t>// Key not found; add new entry to dictionary</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makeRoom(keyIndex); </a:t>
            </a:r>
            <a:r>
              <a:rPr>
                <a:solidFill>
                  <a:srgbClr val="008400"/>
                </a:solidFill>
              </a:rPr>
              <a:t>// Make room for new entry</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dictionary[keyIndex] = </a:t>
            </a:r>
            <a:r>
              <a:rPr>
                <a:solidFill>
                  <a:srgbClr val="BA2DA2"/>
                </a:solidFill>
              </a:rPr>
              <a:t>new</a:t>
            </a:r>
            <a:r>
              <a:t> Entry&lt;&gt;(key, value); </a:t>
            </a:r>
            <a:r>
              <a:rPr>
                <a:solidFill>
                  <a:srgbClr val="008400"/>
                </a:solidFill>
              </a:rPr>
              <a:t>// Insert new entry in array</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numberOfEntries++;</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ensureCapacity(); </a:t>
            </a:r>
            <a:r>
              <a:t>// Ensure enough room for next add</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if</a:t>
            </a:r>
            <a:endParaRPr>
              <a:solidFill>
                <a:srgbClr val="000000"/>
              </a:solidFill>
              <a:latin typeface="+mn-lt"/>
              <a:ea typeface="+mn-ea"/>
              <a:cs typeface="+mn-cs"/>
              <a:sym typeface="Helvetica"/>
            </a:endParaRPr>
          </a:p>
          <a:p>
            <a:pPr defTabSz="344804">
              <a:tabLst>
                <a:tab pos="342900" algn="l"/>
              </a:tabLst>
              <a:defRPr sz="1300">
                <a:latin typeface="+mn-lt"/>
                <a:ea typeface="+mn-ea"/>
                <a:cs typeface="+mn-cs"/>
                <a:sym typeface="Helvetica"/>
              </a:defRPr>
            </a:pPr>
          </a:p>
          <a:p>
            <a:pPr defTabSz="344804">
              <a:tabLst>
                <a:tab pos="342900" algn="l"/>
              </a:tabLst>
              <a:defRPr sz="1300">
                <a:latin typeface="Menlo"/>
                <a:ea typeface="Menlo"/>
                <a:cs typeface="Menlo"/>
                <a:sym typeface="Menlo"/>
              </a:defRPr>
            </a:pPr>
            <a:r>
              <a:t>      </a:t>
            </a:r>
            <a:r>
              <a:rPr>
                <a:solidFill>
                  <a:srgbClr val="BA2DA2"/>
                </a:solidFill>
              </a:rPr>
              <a:t>return</a:t>
            </a:r>
            <a:r>
              <a:t> result;</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if</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a:t>
            </a:r>
            <a:r>
              <a:t>// end add</a:t>
            </a:r>
            <a:endParaRPr>
              <a:solidFill>
                <a:srgbClr val="000000"/>
              </a:solidFill>
              <a:latin typeface="+mn-lt"/>
              <a:ea typeface="+mn-ea"/>
              <a:cs typeface="+mn-cs"/>
              <a:sym typeface="Helvetica"/>
            </a:endParaR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Title 1"/>
          <p:cNvSpPr txBox="1"/>
          <p:nvPr>
            <p:ph type="title"/>
          </p:nvPr>
        </p:nvSpPr>
        <p:spPr>
          <a:prstGeom prst="rect">
            <a:avLst/>
          </a:prstGeom>
        </p:spPr>
        <p:txBody>
          <a:bodyPr/>
          <a:lstStyle/>
          <a:p>
            <a:pPr/>
            <a:r>
              <a:t>Sorted Array-Based Dictionary</a:t>
            </a:r>
          </a:p>
        </p:txBody>
      </p:sp>
      <p:sp>
        <p:nvSpPr>
          <p:cNvPr id="115" name="Content Placeholder 4"/>
          <p:cNvSpPr txBox="1"/>
          <p:nvPr>
            <p:ph type="body" sz="quarter" idx="1"/>
          </p:nvPr>
        </p:nvSpPr>
        <p:spPr>
          <a:prstGeom prst="rect">
            <a:avLst/>
          </a:prstGeom>
        </p:spPr>
        <p:txBody>
          <a:bodyPr/>
          <a:lstStyle/>
          <a:p>
            <a:pPr defTabSz="667512">
              <a:defRPr sz="2628"/>
            </a:pPr>
            <a:r>
              <a:t>Definition of the private method </a:t>
            </a:r>
            <a:r>
              <a:rPr>
                <a:latin typeface="Courier New"/>
                <a:ea typeface="Courier New"/>
                <a:cs typeface="Courier New"/>
                <a:sym typeface="Courier New"/>
              </a:rPr>
              <a:t>locateIndex</a:t>
            </a:r>
          </a:p>
        </p:txBody>
      </p:sp>
      <p:sp>
        <p:nvSpPr>
          <p:cNvPr id="116" name="// Returns the index of either the entry that contains key or…"/>
          <p:cNvSpPr txBox="1"/>
          <p:nvPr/>
        </p:nvSpPr>
        <p:spPr>
          <a:xfrm>
            <a:off x="700236" y="1330595"/>
            <a:ext cx="7611962" cy="397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p>
          <a:p>
            <a:pPr defTabSz="344804">
              <a:tabLst>
                <a:tab pos="342900" algn="l"/>
              </a:tabLst>
              <a:defRPr sz="1500">
                <a:solidFill>
                  <a:srgbClr val="008400"/>
                </a:solidFill>
                <a:latin typeface="Menlo"/>
                <a:ea typeface="Menlo"/>
                <a:cs typeface="Menlo"/>
                <a:sym typeface="Menlo"/>
              </a:defRPr>
            </a:pPr>
            <a:r>
              <a:t>// Returns the index of either the entry that contains key or</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t>// the location that should contain key, if no such entry exists.</a:t>
            </a:r>
            <a:endParaRPr>
              <a:solidFill>
                <a:srgbClr val="000000"/>
              </a:solidFill>
              <a:latin typeface="+mn-lt"/>
              <a:ea typeface="+mn-ea"/>
              <a:cs typeface="+mn-cs"/>
              <a:sym typeface="Helvetica"/>
            </a:endParaRPr>
          </a:p>
          <a:p>
            <a:pPr defTabSz="344804">
              <a:tabLst>
                <a:tab pos="342900" algn="l"/>
              </a:tabLst>
              <a:defRPr sz="1500">
                <a:latin typeface="Menlo"/>
                <a:ea typeface="Menlo"/>
                <a:cs typeface="Menlo"/>
                <a:sym typeface="Menlo"/>
              </a:defRPr>
            </a:pPr>
            <a:r>
              <a:rPr>
                <a:solidFill>
                  <a:srgbClr val="BA2DA2"/>
                </a:solidFill>
              </a:rPr>
              <a:t>private</a:t>
            </a:r>
            <a:r>
              <a:t> </a:t>
            </a:r>
            <a:r>
              <a:rPr>
                <a:solidFill>
                  <a:srgbClr val="BA2DA2"/>
                </a:solidFill>
              </a:rPr>
              <a:t>int</a:t>
            </a:r>
            <a:r>
              <a:t> locateIndex(K key)</a:t>
            </a:r>
            <a:endParaRPr>
              <a:latin typeface="+mn-lt"/>
              <a:ea typeface="+mn-ea"/>
              <a:cs typeface="+mn-cs"/>
              <a:sym typeface="Helvetica"/>
            </a:endParaRPr>
          </a:p>
          <a:p>
            <a:pPr defTabSz="344804">
              <a:tabLst>
                <a:tab pos="342900" algn="l"/>
              </a:tabLst>
              <a:defRPr sz="1500">
                <a:latin typeface="Menlo"/>
                <a:ea typeface="Menlo"/>
                <a:cs typeface="Menlo"/>
                <a:sym typeface="Menlo"/>
              </a:defRPr>
            </a:pPr>
            <a:r>
              <a:t>{</a:t>
            </a:r>
            <a:endParaRPr>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rPr>
                <a:solidFill>
                  <a:srgbClr val="000000"/>
                </a:solidFill>
              </a:rPr>
              <a:t>   </a:t>
            </a:r>
            <a:r>
              <a:t>// Search until you either find an entry containing key or</a:t>
            </a:r>
            <a:endParaRPr>
              <a:solidFill>
                <a:srgbClr val="000000"/>
              </a:solidFill>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rPr>
                <a:solidFill>
                  <a:srgbClr val="000000"/>
                </a:solidFill>
              </a:rPr>
              <a:t>   </a:t>
            </a:r>
            <a:r>
              <a:t>// pass the point where it should be</a:t>
            </a:r>
            <a:endParaRPr>
              <a:solidFill>
                <a:srgbClr val="000000"/>
              </a:solidFill>
              <a:latin typeface="+mn-lt"/>
              <a:ea typeface="+mn-ea"/>
              <a:cs typeface="+mn-cs"/>
              <a:sym typeface="Helvetica"/>
            </a:endParaRPr>
          </a:p>
          <a:p>
            <a:pPr defTabSz="344804">
              <a:tabLst>
                <a:tab pos="342900" algn="l"/>
              </a:tabLst>
              <a:defRPr sz="1500">
                <a:latin typeface="Menlo"/>
                <a:ea typeface="Menlo"/>
                <a:cs typeface="Menlo"/>
                <a:sym typeface="Menlo"/>
              </a:defRPr>
            </a:pPr>
            <a:r>
              <a:t>   </a:t>
            </a:r>
            <a:r>
              <a:rPr>
                <a:solidFill>
                  <a:srgbClr val="BA2DA2"/>
                </a:solidFill>
              </a:rPr>
              <a:t>int</a:t>
            </a:r>
            <a:r>
              <a:t> index = </a:t>
            </a:r>
            <a:r>
              <a:rPr>
                <a:solidFill>
                  <a:srgbClr val="272AD8"/>
                </a:solidFill>
              </a:rPr>
              <a:t>0</a:t>
            </a:r>
            <a:r>
              <a:t>;</a:t>
            </a:r>
            <a:endParaRPr>
              <a:latin typeface="+mn-lt"/>
              <a:ea typeface="+mn-ea"/>
              <a:cs typeface="+mn-cs"/>
              <a:sym typeface="Helvetica"/>
            </a:endParaRPr>
          </a:p>
          <a:p>
            <a:pPr defTabSz="344804">
              <a:tabLst>
                <a:tab pos="342900" algn="l"/>
              </a:tabLst>
              <a:defRPr sz="1500">
                <a:latin typeface="Menlo"/>
                <a:ea typeface="Menlo"/>
                <a:cs typeface="Menlo"/>
                <a:sym typeface="Menlo"/>
              </a:defRPr>
            </a:pPr>
            <a:r>
              <a:t>   </a:t>
            </a:r>
            <a:r>
              <a:rPr>
                <a:solidFill>
                  <a:srgbClr val="BA2DA2"/>
                </a:solidFill>
              </a:rPr>
              <a:t>while</a:t>
            </a:r>
            <a:r>
              <a:t> ( (index &lt; numberOfEntries) &amp;&amp;</a:t>
            </a:r>
            <a:endParaRPr>
              <a:latin typeface="+mn-lt"/>
              <a:ea typeface="+mn-ea"/>
              <a:cs typeface="+mn-cs"/>
              <a:sym typeface="Helvetica"/>
            </a:endParaRPr>
          </a:p>
          <a:p>
            <a:pPr defTabSz="344804">
              <a:tabLst>
                <a:tab pos="342900" algn="l"/>
              </a:tabLst>
              <a:defRPr sz="1500">
                <a:latin typeface="Menlo"/>
                <a:ea typeface="Menlo"/>
                <a:cs typeface="Menlo"/>
                <a:sym typeface="Menlo"/>
              </a:defRPr>
            </a:pPr>
            <a:r>
              <a:t>           key.compareTo(dictionary[index].getKey()) &gt; </a:t>
            </a:r>
            <a:r>
              <a:rPr>
                <a:solidFill>
                  <a:srgbClr val="272AD8"/>
                </a:solidFill>
              </a:rPr>
              <a:t>0</a:t>
            </a:r>
            <a:r>
              <a:t> )</a:t>
            </a:r>
            <a:endParaRPr>
              <a:latin typeface="+mn-lt"/>
              <a:ea typeface="+mn-ea"/>
              <a:cs typeface="+mn-cs"/>
              <a:sym typeface="Helvetica"/>
            </a:endParaRPr>
          </a:p>
          <a:p>
            <a:pPr defTabSz="344804">
              <a:tabLst>
                <a:tab pos="342900" algn="l"/>
              </a:tabLst>
              <a:defRPr sz="1500">
                <a:latin typeface="Menlo"/>
                <a:ea typeface="Menlo"/>
                <a:cs typeface="Menlo"/>
                <a:sym typeface="Menlo"/>
              </a:defRPr>
            </a:pPr>
            <a:r>
              <a:t>   {</a:t>
            </a:r>
            <a:endParaRPr>
              <a:latin typeface="+mn-lt"/>
              <a:ea typeface="+mn-ea"/>
              <a:cs typeface="+mn-cs"/>
              <a:sym typeface="Helvetica"/>
            </a:endParaRPr>
          </a:p>
          <a:p>
            <a:pPr defTabSz="344804">
              <a:tabLst>
                <a:tab pos="342900" algn="l"/>
              </a:tabLst>
              <a:defRPr sz="1500">
                <a:latin typeface="Menlo"/>
                <a:ea typeface="Menlo"/>
                <a:cs typeface="Menlo"/>
                <a:sym typeface="Menlo"/>
              </a:defRPr>
            </a:pPr>
            <a:r>
              <a:t>      index++;</a:t>
            </a:r>
            <a:endParaRPr>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rPr>
                <a:solidFill>
                  <a:srgbClr val="000000"/>
                </a:solidFill>
              </a:rPr>
              <a:t>   } </a:t>
            </a:r>
            <a:r>
              <a:t>// end while</a:t>
            </a:r>
            <a:endParaRPr>
              <a:solidFill>
                <a:srgbClr val="000000"/>
              </a:solidFill>
              <a:latin typeface="+mn-lt"/>
              <a:ea typeface="+mn-ea"/>
              <a:cs typeface="+mn-cs"/>
              <a:sym typeface="Helvetica"/>
            </a:endParaRPr>
          </a:p>
          <a:p>
            <a:pPr defTabSz="344804">
              <a:tabLst>
                <a:tab pos="342900" algn="l"/>
              </a:tabLst>
              <a:defRPr sz="1500">
                <a:latin typeface="+mn-lt"/>
                <a:ea typeface="+mn-ea"/>
                <a:cs typeface="+mn-cs"/>
                <a:sym typeface="Helvetica"/>
              </a:defRPr>
            </a:pPr>
          </a:p>
          <a:p>
            <a:pPr defTabSz="344804">
              <a:tabLst>
                <a:tab pos="342900" algn="l"/>
              </a:tabLst>
              <a:defRPr sz="1500">
                <a:latin typeface="Menlo"/>
                <a:ea typeface="Menlo"/>
                <a:cs typeface="Menlo"/>
                <a:sym typeface="Menlo"/>
              </a:defRPr>
            </a:pPr>
            <a:r>
              <a:t>   </a:t>
            </a:r>
            <a:r>
              <a:rPr>
                <a:solidFill>
                  <a:srgbClr val="BA2DA2"/>
                </a:solidFill>
              </a:rPr>
              <a:t>return</a:t>
            </a:r>
            <a:r>
              <a:t> index;</a:t>
            </a:r>
            <a:endParaRPr>
              <a:latin typeface="+mn-lt"/>
              <a:ea typeface="+mn-ea"/>
              <a:cs typeface="+mn-cs"/>
              <a:sym typeface="Helvetica"/>
            </a:endParaRPr>
          </a:p>
          <a:p>
            <a:pPr defTabSz="344804">
              <a:tabLst>
                <a:tab pos="342900" algn="l"/>
              </a:tabLst>
              <a:defRPr sz="1500">
                <a:solidFill>
                  <a:srgbClr val="008400"/>
                </a:solidFill>
                <a:latin typeface="Menlo"/>
                <a:ea typeface="Menlo"/>
                <a:cs typeface="Menlo"/>
                <a:sym typeface="Menlo"/>
              </a:defRPr>
            </a:pPr>
            <a:r>
              <a:rPr>
                <a:solidFill>
                  <a:srgbClr val="000000"/>
                </a:solidFill>
              </a:rPr>
              <a:t>} </a:t>
            </a:r>
            <a:r>
              <a:t>// end locateIndex</a:t>
            </a:r>
            <a:endParaRPr>
              <a:solidFill>
                <a:srgbClr val="000000"/>
              </a:solidFill>
              <a:latin typeface="+mn-lt"/>
              <a:ea typeface="+mn-ea"/>
              <a:cs typeface="+mn-cs"/>
              <a:sym typeface="Helvetica"/>
            </a:endParaR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prstGeom prst="rect">
            <a:avLst/>
          </a:prstGeom>
        </p:spPr>
        <p:txBody>
          <a:bodyPr/>
          <a:lstStyle/>
          <a:p>
            <a:pPr/>
            <a:r>
              <a:t>Sorted Array-Based Dictionary</a:t>
            </a:r>
          </a:p>
        </p:txBody>
      </p:sp>
      <p:sp>
        <p:nvSpPr>
          <p:cNvPr id="119" name="FIGURE 21-5 Removing an entry from a sorted array-based dictionary"/>
          <p:cNvSpPr txBox="1"/>
          <p:nvPr>
            <p:ph type="body" sz="quarter" idx="1"/>
          </p:nvPr>
        </p:nvSpPr>
        <p:spPr>
          <a:prstGeom prst="rect">
            <a:avLst/>
          </a:prstGeom>
        </p:spPr>
        <p:txBody>
          <a:bodyPr/>
          <a:lstStyle>
            <a:lvl1pPr defTabSz="429768">
              <a:defRPr sz="2068"/>
            </a:lvl1pPr>
          </a:lstStyle>
          <a:p>
            <a:pPr/>
            <a:r>
              <a:t>FIGURE 21-5 Removing an entry from a sorted array-based dictionary</a:t>
            </a:r>
          </a:p>
        </p:txBody>
      </p:sp>
      <p:pic>
        <p:nvPicPr>
          <p:cNvPr id="120" name="A figure illustrates locating an entry to remove it from a sorted array based dictionary. Locate entry to remove by searching from the beginning to find the entry to remove." descr="A figure illustrates locating an entry to remove it from a sorted array based dictionary. Locate entry to remove by searching from the beginning to find the entry to remove."/>
          <p:cNvPicPr>
            <a:picLocks noChangeAspect="1"/>
          </p:cNvPicPr>
          <p:nvPr/>
        </p:nvPicPr>
        <p:blipFill>
          <a:blip r:embed="rId2">
            <a:extLst/>
          </a:blip>
          <a:stretch>
            <a:fillRect/>
          </a:stretch>
        </p:blipFill>
        <p:spPr>
          <a:xfrm>
            <a:off x="1600199" y="824735"/>
            <a:ext cx="3894486" cy="2011224"/>
          </a:xfrm>
          <a:prstGeom prst="rect">
            <a:avLst/>
          </a:prstGeom>
          <a:ln w="12700">
            <a:miter lim="400000"/>
          </a:ln>
        </p:spPr>
      </p:pic>
      <p:pic>
        <p:nvPicPr>
          <p:cNvPr id="121" name="A figure illustrates locating an entry to remove it from a sorted array based dictionary. &#10;Shift entries toward the one to remove. To remove the entry,, shift the content of subsequent array locations toward the beginning of the array in the order indicated. Set reference to null after its original value is shifted." descr="A figure illustrates locating an entry to remove it from a sorted array based dictionary. Shift entries toward the one to remove. To remove the entry,, shift the content of subsequent array locations toward the beginning of the array in the order indicated. Set reference to null after its original value is shifted."/>
          <p:cNvPicPr>
            <a:picLocks noChangeAspect="1"/>
          </p:cNvPicPr>
          <p:nvPr/>
        </p:nvPicPr>
        <p:blipFill>
          <a:blip r:embed="rId3">
            <a:extLst/>
          </a:blip>
          <a:stretch>
            <a:fillRect/>
          </a:stretch>
        </p:blipFill>
        <p:spPr>
          <a:xfrm>
            <a:off x="1600199" y="3335625"/>
            <a:ext cx="5023061" cy="259405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Title 1"/>
          <p:cNvSpPr txBox="1"/>
          <p:nvPr>
            <p:ph type="title"/>
          </p:nvPr>
        </p:nvSpPr>
        <p:spPr>
          <a:prstGeom prst="rect">
            <a:avLst/>
          </a:prstGeom>
        </p:spPr>
        <p:txBody>
          <a:bodyPr/>
          <a:lstStyle/>
          <a:p>
            <a:pPr/>
            <a:r>
              <a:t>Array-Based Dictionaries</a:t>
            </a:r>
          </a:p>
        </p:txBody>
      </p:sp>
      <p:sp>
        <p:nvSpPr>
          <p:cNvPr id="50" name="FIGURE 21-1 Two possible ways to use arrays to represent the entries in a dictionary"/>
          <p:cNvSpPr txBox="1"/>
          <p:nvPr>
            <p:ph type="body" sz="quarter" idx="1"/>
          </p:nvPr>
        </p:nvSpPr>
        <p:spPr>
          <a:xfrm>
            <a:off x="457200" y="5604201"/>
            <a:ext cx="8229600" cy="807815"/>
          </a:xfrm>
          <a:prstGeom prst="rect">
            <a:avLst/>
          </a:prstGeom>
        </p:spPr>
        <p:txBody>
          <a:bodyPr/>
          <a:lstStyle>
            <a:lvl1pPr defTabSz="448055">
              <a:defRPr sz="2156"/>
            </a:lvl1pPr>
          </a:lstStyle>
          <a:p>
            <a:pPr/>
            <a:r>
              <a:t>FIGURE 21-1 Two possible ways to use arrays to represent the entries in a dictionary</a:t>
            </a:r>
          </a:p>
        </p:txBody>
      </p:sp>
      <p:pic>
        <p:nvPicPr>
          <p:cNvPr id="51" name="An array of objects the encapsulate each search key and corresponding value" descr="An array of objects the encapsulate each search key and corresponding value"/>
          <p:cNvPicPr>
            <a:picLocks noChangeAspect="1"/>
          </p:cNvPicPr>
          <p:nvPr/>
        </p:nvPicPr>
        <p:blipFill>
          <a:blip r:embed="rId2">
            <a:extLst/>
          </a:blip>
          <a:stretch>
            <a:fillRect/>
          </a:stretch>
        </p:blipFill>
        <p:spPr>
          <a:xfrm>
            <a:off x="352894" y="1047401"/>
            <a:ext cx="4337888" cy="3910619"/>
          </a:xfrm>
          <a:prstGeom prst="rect">
            <a:avLst/>
          </a:prstGeom>
          <a:ln w="12700">
            <a:miter lim="400000"/>
          </a:ln>
        </p:spPr>
      </p:pic>
      <p:pic>
        <p:nvPicPr>
          <p:cNvPr id="52" name="Two arrays in parallel, one of search keys and one of values." descr="Two arrays in parallel, one of search keys and one of values."/>
          <p:cNvPicPr>
            <a:picLocks noChangeAspect="1"/>
          </p:cNvPicPr>
          <p:nvPr/>
        </p:nvPicPr>
        <p:blipFill>
          <a:blip r:embed="rId3">
            <a:extLst/>
          </a:blip>
          <a:stretch>
            <a:fillRect/>
          </a:stretch>
        </p:blipFill>
        <p:spPr>
          <a:xfrm>
            <a:off x="5138328" y="933101"/>
            <a:ext cx="3226520" cy="46711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Title 1"/>
          <p:cNvSpPr txBox="1"/>
          <p:nvPr>
            <p:ph type="title"/>
          </p:nvPr>
        </p:nvSpPr>
        <p:spPr>
          <a:prstGeom prst="rect">
            <a:avLst/>
          </a:prstGeom>
        </p:spPr>
        <p:txBody>
          <a:bodyPr/>
          <a:lstStyle/>
          <a:p>
            <a:pPr/>
            <a:r>
              <a:t>Sorted Array-Based Dictionary</a:t>
            </a:r>
          </a:p>
        </p:txBody>
      </p:sp>
      <p:sp>
        <p:nvSpPr>
          <p:cNvPr id="124" name="Content Placeholder 4"/>
          <p:cNvSpPr txBox="1"/>
          <p:nvPr>
            <p:ph type="body" sz="quarter" idx="1"/>
          </p:nvPr>
        </p:nvSpPr>
        <p:spPr>
          <a:prstGeom prst="rect">
            <a:avLst/>
          </a:prstGeom>
        </p:spPr>
        <p:txBody>
          <a:bodyPr/>
          <a:lstStyle/>
          <a:p>
            <a:pPr defTabSz="667512">
              <a:defRPr sz="2628"/>
            </a:pPr>
            <a:r>
              <a:t>Algorithm that describes the </a:t>
            </a:r>
            <a:r>
              <a:rPr>
                <a:latin typeface="Courier New"/>
                <a:ea typeface="Courier New"/>
                <a:cs typeface="Courier New"/>
                <a:sym typeface="Courier New"/>
              </a:rPr>
              <a:t>remove</a:t>
            </a:r>
            <a:r>
              <a:t> operation</a:t>
            </a:r>
          </a:p>
        </p:txBody>
      </p:sp>
      <p:sp>
        <p:nvSpPr>
          <p:cNvPr id="125" name="Algorithm remove(key)…"/>
          <p:cNvSpPr txBox="1"/>
          <p:nvPr/>
        </p:nvSpPr>
        <p:spPr>
          <a:xfrm>
            <a:off x="267966" y="914155"/>
            <a:ext cx="8220854" cy="45177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spcBef>
                <a:spcPts val="600"/>
              </a:spcBef>
              <a:defRPr b="1" sz="1800"/>
            </a:pPr>
            <a:r>
              <a:rPr i="1">
                <a:latin typeface="Times"/>
                <a:ea typeface="Times"/>
                <a:cs typeface="Times"/>
                <a:sym typeface="Times"/>
              </a:rPr>
              <a:t>Algorithm </a:t>
            </a:r>
            <a:r>
              <a:t>remove(key)</a:t>
            </a:r>
            <a:endParaRPr>
              <a:latin typeface="Times New Roman"/>
              <a:ea typeface="Times New Roman"/>
              <a:cs typeface="Times New Roman"/>
              <a:sym typeface="Times New Roman"/>
            </a:endParaRPr>
          </a:p>
          <a:p>
            <a:pPr defTabSz="457200">
              <a:spcBef>
                <a:spcPts val="600"/>
              </a:spcBef>
              <a:defRPr i="1" sz="1800">
                <a:solidFill>
                  <a:schemeClr val="accent6"/>
                </a:solidFill>
                <a:latin typeface="Times New Roman"/>
                <a:ea typeface="Times New Roman"/>
                <a:cs typeface="Times New Roman"/>
                <a:sym typeface="Times New Roman"/>
              </a:defRPr>
            </a:pPr>
            <a:r>
              <a:rPr i="0">
                <a:latin typeface="+mj-lt"/>
                <a:ea typeface="+mj-ea"/>
                <a:cs typeface="+mj-cs"/>
                <a:sym typeface="Arial"/>
              </a:rPr>
              <a:t>// </a:t>
            </a:r>
            <a:r>
              <a:t>Removes an entry from the dictionary, given its search key, and returns its value.</a:t>
            </a:r>
          </a:p>
          <a:p>
            <a:pPr defTabSz="457200">
              <a:spcBef>
                <a:spcPts val="600"/>
              </a:spcBef>
              <a:defRPr i="1" sz="1800">
                <a:solidFill>
                  <a:schemeClr val="accent6"/>
                </a:solidFill>
                <a:latin typeface="Times New Roman"/>
                <a:ea typeface="Times New Roman"/>
                <a:cs typeface="Times New Roman"/>
                <a:sym typeface="Times New Roman"/>
              </a:defRPr>
            </a:pPr>
            <a:r>
              <a:rPr i="0">
                <a:latin typeface="+mj-lt"/>
                <a:ea typeface="+mj-ea"/>
                <a:cs typeface="+mj-cs"/>
                <a:sym typeface="Arial"/>
              </a:rPr>
              <a:t>// </a:t>
            </a:r>
            <a:r>
              <a:t>If no such entry exists in the dictionary, returns </a:t>
            </a:r>
            <a:r>
              <a:rPr i="0">
                <a:latin typeface="+mj-lt"/>
                <a:ea typeface="+mj-ea"/>
                <a:cs typeface="+mj-cs"/>
                <a:sym typeface="Arial"/>
              </a:rPr>
              <a:t>null.</a:t>
            </a:r>
            <a:endParaRPr i="0"/>
          </a:p>
          <a:p>
            <a:pPr defTabSz="457200">
              <a:spcBef>
                <a:spcPts val="600"/>
              </a:spcBef>
              <a:defRPr sz="1800"/>
            </a:pPr>
            <a:r>
              <a:t>result = </a:t>
            </a:r>
            <a:r>
              <a:rPr b="1"/>
              <a:t>null</a:t>
            </a:r>
            <a:endParaRPr b="1">
              <a:latin typeface="Times New Roman"/>
              <a:ea typeface="Times New Roman"/>
              <a:cs typeface="Times New Roman"/>
              <a:sym typeface="Times New Roman"/>
            </a:endParaRPr>
          </a:p>
          <a:p>
            <a:pPr defTabSz="457200">
              <a:spcBef>
                <a:spcPts val="600"/>
              </a:spcBef>
              <a:defRPr i="1" sz="1800">
                <a:latin typeface="Times New Roman"/>
                <a:ea typeface="Times New Roman"/>
                <a:cs typeface="Times New Roman"/>
                <a:sym typeface="Times New Roman"/>
              </a:defRPr>
            </a:pPr>
            <a:r>
              <a:t>Search the array for an entry containing </a:t>
            </a:r>
            <a:r>
              <a:rPr i="0">
                <a:latin typeface="+mj-lt"/>
                <a:ea typeface="+mj-ea"/>
                <a:cs typeface="+mj-cs"/>
                <a:sym typeface="Arial"/>
              </a:rPr>
              <a:t>key</a:t>
            </a:r>
            <a:endParaRPr i="0"/>
          </a:p>
          <a:p>
            <a:pPr defTabSz="457200">
              <a:spcBef>
                <a:spcPts val="600"/>
              </a:spcBef>
              <a:defRPr i="1" sz="1800">
                <a:latin typeface="Times New Roman"/>
                <a:ea typeface="Times New Roman"/>
                <a:cs typeface="Times New Roman"/>
                <a:sym typeface="Times New Roman"/>
              </a:defRPr>
            </a:pPr>
            <a:r>
              <a:rPr b="1" i="0">
                <a:latin typeface="+mj-lt"/>
                <a:ea typeface="+mj-ea"/>
                <a:cs typeface="+mj-cs"/>
                <a:sym typeface="Arial"/>
              </a:rPr>
              <a:t>if </a:t>
            </a:r>
            <a:r>
              <a:rPr i="0">
                <a:latin typeface="+mj-lt"/>
                <a:ea typeface="+mj-ea"/>
                <a:cs typeface="+mj-cs"/>
                <a:sym typeface="Arial"/>
              </a:rPr>
              <a:t>(</a:t>
            </a:r>
            <a:r>
              <a:t>an entry containing </a:t>
            </a:r>
            <a:r>
              <a:rPr i="0">
                <a:latin typeface="+mj-lt"/>
                <a:ea typeface="+mj-ea"/>
                <a:cs typeface="+mj-cs"/>
                <a:sym typeface="Arial"/>
              </a:rPr>
              <a:t>key </a:t>
            </a:r>
            <a:r>
              <a:t>is found in the array</a:t>
            </a:r>
            <a:r>
              <a:rPr i="0">
                <a:latin typeface="+mj-lt"/>
                <a:ea typeface="+mj-ea"/>
                <a:cs typeface="+mj-cs"/>
                <a:sym typeface="Arial"/>
              </a:rPr>
              <a:t>)</a:t>
            </a:r>
            <a:endParaRPr i="0"/>
          </a:p>
          <a:p>
            <a:pPr defTabSz="457200">
              <a:spcBef>
                <a:spcPts val="600"/>
              </a:spcBef>
              <a:defRPr sz="1800">
                <a:latin typeface="Times New Roman"/>
                <a:ea typeface="Times New Roman"/>
                <a:cs typeface="Times New Roman"/>
                <a:sym typeface="Times New Roman"/>
              </a:defRPr>
            </a:pPr>
            <a:r>
              <a:t>{</a:t>
            </a:r>
          </a:p>
          <a:p>
            <a:pPr lvl="2" indent="457200" defTabSz="457200">
              <a:spcBef>
                <a:spcPts val="600"/>
              </a:spcBef>
              <a:defRPr i="1" sz="1800">
                <a:latin typeface="Times New Roman"/>
                <a:ea typeface="Times New Roman"/>
                <a:cs typeface="Times New Roman"/>
                <a:sym typeface="Times New Roman"/>
              </a:defRPr>
            </a:pPr>
            <a:r>
              <a:rPr i="0">
                <a:latin typeface="+mj-lt"/>
                <a:ea typeface="+mj-ea"/>
                <a:cs typeface="+mj-cs"/>
                <a:sym typeface="Arial"/>
              </a:rPr>
              <a:t>result  =  </a:t>
            </a:r>
            <a:r>
              <a:t>value currently associated with </a:t>
            </a:r>
            <a:r>
              <a:rPr i="0">
                <a:latin typeface="+mj-lt"/>
                <a:ea typeface="+mj-ea"/>
                <a:cs typeface="+mj-cs"/>
                <a:sym typeface="Arial"/>
              </a:rPr>
              <a:t>key</a:t>
            </a:r>
            <a:endParaRPr i="0"/>
          </a:p>
          <a:p>
            <a:pPr lvl="2" indent="457200" defTabSz="457200">
              <a:spcBef>
                <a:spcPts val="600"/>
              </a:spcBef>
              <a:defRPr i="1" sz="1800">
                <a:latin typeface="Times New Roman"/>
                <a:ea typeface="Times New Roman"/>
                <a:cs typeface="Times New Roman"/>
                <a:sym typeface="Times New Roman"/>
              </a:defRPr>
            </a:pPr>
            <a:r>
              <a:t>Shift</a:t>
            </a:r>
            <a:r>
              <a:rPr spc="-75"/>
              <a:t> </a:t>
            </a:r>
            <a:r>
              <a:t>any</a:t>
            </a:r>
            <a:r>
              <a:rPr spc="-75"/>
              <a:t> </a:t>
            </a:r>
            <a:r>
              <a:t>entries</a:t>
            </a:r>
            <a:r>
              <a:rPr spc="-75"/>
              <a:t> </a:t>
            </a:r>
            <a:r>
              <a:t>that</a:t>
            </a:r>
            <a:r>
              <a:rPr spc="-75"/>
              <a:t> </a:t>
            </a:r>
            <a:r>
              <a:t>are</a:t>
            </a:r>
            <a:r>
              <a:rPr spc="-75"/>
              <a:t> </a:t>
            </a:r>
            <a:r>
              <a:t>after</a:t>
            </a:r>
            <a:r>
              <a:rPr spc="-75"/>
              <a:t> </a:t>
            </a:r>
            <a:r>
              <a:t>the</a:t>
            </a:r>
            <a:r>
              <a:rPr spc="-75"/>
              <a:t> </a:t>
            </a:r>
            <a:r>
              <a:t>located</a:t>
            </a:r>
            <a:r>
              <a:rPr spc="-75"/>
              <a:t> </a:t>
            </a:r>
            <a:r>
              <a:t>one</a:t>
            </a:r>
            <a:r>
              <a:rPr spc="-75"/>
              <a:t> </a:t>
            </a:r>
            <a:r>
              <a:t>to</a:t>
            </a:r>
            <a:r>
              <a:rPr spc="-75"/>
              <a:t> </a:t>
            </a:r>
            <a:r>
              <a:t>the</a:t>
            </a:r>
            <a:r>
              <a:rPr spc="-75"/>
              <a:t> </a:t>
            </a:r>
            <a:r>
              <a:t>next</a:t>
            </a:r>
            <a:r>
              <a:rPr spc="-75"/>
              <a:t> </a:t>
            </a:r>
            <a:r>
              <a:rPr spc="-22"/>
              <a:t>lower</a:t>
            </a:r>
            <a:r>
              <a:rPr spc="-75"/>
              <a:t> </a:t>
            </a:r>
            <a:r>
              <a:t>position</a:t>
            </a:r>
            <a:r>
              <a:rPr spc="-75"/>
              <a:t> </a:t>
            </a:r>
            <a:r>
              <a:t>in</a:t>
            </a:r>
            <a:r>
              <a:rPr spc="-75"/>
              <a:t> </a:t>
            </a:r>
            <a:r>
              <a:t>the</a:t>
            </a:r>
            <a:r>
              <a:rPr spc="-75"/>
              <a:t> </a:t>
            </a:r>
            <a:r>
              <a:t>array </a:t>
            </a:r>
          </a:p>
          <a:p>
            <a:pPr lvl="2" indent="457200" defTabSz="457200">
              <a:spcBef>
                <a:spcPts val="600"/>
              </a:spcBef>
              <a:defRPr i="1" sz="1800">
                <a:latin typeface="Times New Roman"/>
                <a:ea typeface="Times New Roman"/>
                <a:cs typeface="Times New Roman"/>
                <a:sym typeface="Times New Roman"/>
              </a:defRPr>
            </a:pPr>
            <a:r>
              <a:t>Set array element that had contained last entry to</a:t>
            </a:r>
            <a:r>
              <a:rPr spc="-172"/>
              <a:t> </a:t>
            </a:r>
            <a:r>
              <a:rPr i="0">
                <a:latin typeface="+mj-lt"/>
                <a:ea typeface="+mj-ea"/>
                <a:cs typeface="+mj-cs"/>
                <a:sym typeface="Arial"/>
              </a:rPr>
              <a:t>null</a:t>
            </a:r>
            <a:endParaRPr i="0"/>
          </a:p>
          <a:p>
            <a:pPr lvl="2" indent="457200" defTabSz="457200">
              <a:spcBef>
                <a:spcPts val="600"/>
              </a:spcBef>
              <a:defRPr i="1" sz="1800">
                <a:latin typeface="Times New Roman"/>
                <a:ea typeface="Times New Roman"/>
                <a:cs typeface="Times New Roman"/>
                <a:sym typeface="Times New Roman"/>
              </a:defRPr>
            </a:pPr>
            <a:r>
              <a:t>Decrement the size of the dictionary</a:t>
            </a:r>
          </a:p>
          <a:p>
            <a:pPr defTabSz="457200">
              <a:spcBef>
                <a:spcPts val="600"/>
              </a:spcBef>
              <a:defRPr sz="1800">
                <a:latin typeface="Times New Roman"/>
                <a:ea typeface="Times New Roman"/>
                <a:cs typeface="Times New Roman"/>
                <a:sym typeface="Times New Roman"/>
              </a:defRPr>
            </a:pPr>
            <a:r>
              <a:t>}</a:t>
            </a:r>
          </a:p>
          <a:p>
            <a:pPr defTabSz="457200">
              <a:spcBef>
                <a:spcPts val="600"/>
              </a:spcBef>
              <a:defRPr b="1" sz="1800"/>
            </a:pPr>
            <a:r>
              <a:t>return </a:t>
            </a:r>
            <a:r>
              <a:rPr b="0"/>
              <a:t>result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prstGeom prst="rect">
            <a:avLst/>
          </a:prstGeom>
        </p:spPr>
        <p:txBody>
          <a:bodyPr/>
          <a:lstStyle/>
          <a:p>
            <a:pPr/>
            <a:r>
              <a:t>Sorted Array-Based Dictionary</a:t>
            </a:r>
          </a:p>
        </p:txBody>
      </p:sp>
      <p:sp>
        <p:nvSpPr>
          <p:cNvPr id="128" name="Content Placeholder 2"/>
          <p:cNvSpPr txBox="1"/>
          <p:nvPr>
            <p:ph type="body" idx="1"/>
          </p:nvPr>
        </p:nvSpPr>
        <p:spPr>
          <a:xfrm>
            <a:off x="400049" y="913012"/>
            <a:ext cx="7702502" cy="5031976"/>
          </a:xfrm>
          <a:prstGeom prst="rect">
            <a:avLst/>
          </a:prstGeom>
        </p:spPr>
        <p:txBody>
          <a:bodyPr/>
          <a:lstStyle/>
          <a:p>
            <a:pPr/>
            <a:r>
              <a:t>Efficiency of sorted array-based dictionary. </a:t>
            </a:r>
          </a:p>
          <a:p>
            <a:pPr/>
            <a:r>
              <a:t>When </a:t>
            </a:r>
            <a:r>
              <a:rPr b="1">
                <a:latin typeface="Courier New"/>
                <a:ea typeface="Courier New"/>
                <a:cs typeface="Courier New"/>
                <a:sym typeface="Courier New"/>
              </a:rPr>
              <a:t>locateIndex</a:t>
            </a:r>
            <a:r>
              <a:t> uses a binary search in the sorted array-based implementation, the worst-case efficiencies are:</a:t>
            </a:r>
          </a:p>
          <a:p>
            <a:pPr lvl="1"/>
            <a:r>
              <a:t>Addition: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a:p>
            <a:pPr lvl="1"/>
            <a:r>
              <a:t>Removal: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a:p>
            <a:pPr lvl="1"/>
            <a:r>
              <a:t>Retrieval: </a:t>
            </a:r>
            <a:r>
              <a:rPr>
                <a:latin typeface="Times New Roman"/>
                <a:ea typeface="Times New Roman"/>
                <a:cs typeface="Times New Roman"/>
                <a:sym typeface="Times New Roman"/>
              </a:rPr>
              <a:t>O(log </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a:p>
            <a:pPr lvl="1"/>
            <a:r>
              <a:t>Traversal: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prstGeom prst="rect">
            <a:avLst/>
          </a:prstGeom>
        </p:spPr>
        <p:txBody>
          <a:bodyPr/>
          <a:lstStyle>
            <a:lvl1pPr defTabSz="886968">
              <a:defRPr sz="4268"/>
            </a:lvl1pPr>
          </a:lstStyle>
          <a:p>
            <a:pPr/>
            <a:r>
              <a:t>Linked Dictionary Implementations</a:t>
            </a:r>
          </a:p>
        </p:txBody>
      </p:sp>
      <p:sp>
        <p:nvSpPr>
          <p:cNvPr id="131" name="FIGURE 21-6a Representing the entries in a dictionary"/>
          <p:cNvSpPr txBox="1"/>
          <p:nvPr>
            <p:ph type="body" sz="quarter" idx="1"/>
          </p:nvPr>
        </p:nvSpPr>
        <p:spPr>
          <a:prstGeom prst="rect">
            <a:avLst/>
          </a:prstGeom>
        </p:spPr>
        <p:txBody>
          <a:bodyPr/>
          <a:lstStyle>
            <a:lvl1pPr defTabSz="557784">
              <a:defRPr sz="2684"/>
            </a:lvl1pPr>
          </a:lstStyle>
          <a:p>
            <a:pPr/>
            <a:r>
              <a:t>FIGURE 21-6a Representing the entries in a dictionary</a:t>
            </a:r>
          </a:p>
        </p:txBody>
      </p:sp>
      <p:pic>
        <p:nvPicPr>
          <p:cNvPr id="132" name="A figure illustrates a first node that points to a data part and a pointer that points to the data part of another node, and so on.  A chain of nodes that each reference an entry object." descr="A figure illustrates a first node that points to a data part and a pointer that points to the data part of another node, and so on.  A chain of nodes that each reference an entry object."/>
          <p:cNvPicPr>
            <a:picLocks noChangeAspect="1"/>
          </p:cNvPicPr>
          <p:nvPr/>
        </p:nvPicPr>
        <p:blipFill>
          <a:blip r:embed="rId2">
            <a:extLst/>
          </a:blip>
          <a:stretch>
            <a:fillRect/>
          </a:stretch>
        </p:blipFill>
        <p:spPr>
          <a:xfrm>
            <a:off x="668215" y="1151041"/>
            <a:ext cx="8018585" cy="3957744"/>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prstGeom prst="rect">
            <a:avLst/>
          </a:prstGeom>
        </p:spPr>
        <p:txBody>
          <a:bodyPr/>
          <a:lstStyle>
            <a:lvl1pPr defTabSz="886968">
              <a:defRPr sz="4268"/>
            </a:lvl1pPr>
          </a:lstStyle>
          <a:p>
            <a:pPr/>
            <a:r>
              <a:t>Linked Dictionary Implementations</a:t>
            </a:r>
          </a:p>
        </p:txBody>
      </p:sp>
      <p:sp>
        <p:nvSpPr>
          <p:cNvPr id="135" name="FIGURE 21-6b Representing the entries in a dictionary"/>
          <p:cNvSpPr txBox="1"/>
          <p:nvPr>
            <p:ph type="body" sz="quarter" idx="1"/>
          </p:nvPr>
        </p:nvSpPr>
        <p:spPr>
          <a:prstGeom prst="rect">
            <a:avLst/>
          </a:prstGeom>
        </p:spPr>
        <p:txBody>
          <a:bodyPr/>
          <a:lstStyle>
            <a:lvl1pPr defTabSz="548640">
              <a:defRPr sz="2640"/>
            </a:lvl1pPr>
          </a:lstStyle>
          <a:p>
            <a:pPr/>
            <a:r>
              <a:t>FIGURE 21-6b Representing the entries in a dictionary</a:t>
            </a:r>
          </a:p>
        </p:txBody>
      </p:sp>
      <p:pic>
        <p:nvPicPr>
          <p:cNvPr id="136" name="A figure illustrates a first node that points to a data part and a pointer that points to the data part of another node, and so on. Parallel chains of search keys and values." descr="A figure illustrates a first node that points to a data part and a pointer that points to the data part of another node, and so on. Parallel chains of search keys and values."/>
          <p:cNvPicPr>
            <a:picLocks noChangeAspect="1"/>
          </p:cNvPicPr>
          <p:nvPr/>
        </p:nvPicPr>
        <p:blipFill>
          <a:blip r:embed="rId2">
            <a:extLst/>
          </a:blip>
          <a:stretch>
            <a:fillRect/>
          </a:stretch>
        </p:blipFill>
        <p:spPr>
          <a:xfrm>
            <a:off x="970670" y="1086591"/>
            <a:ext cx="7202660" cy="4465649"/>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Title 1"/>
          <p:cNvSpPr txBox="1"/>
          <p:nvPr>
            <p:ph type="title"/>
          </p:nvPr>
        </p:nvSpPr>
        <p:spPr>
          <a:prstGeom prst="rect">
            <a:avLst/>
          </a:prstGeom>
        </p:spPr>
        <p:txBody>
          <a:bodyPr/>
          <a:lstStyle>
            <a:lvl1pPr defTabSz="886968">
              <a:defRPr sz="4268"/>
            </a:lvl1pPr>
          </a:lstStyle>
          <a:p>
            <a:pPr/>
            <a:r>
              <a:t>Linked Dictionary Implementations</a:t>
            </a:r>
          </a:p>
        </p:txBody>
      </p:sp>
      <p:sp>
        <p:nvSpPr>
          <p:cNvPr id="139" name="FIGURE 21-6c Representing the entries in a dictionary"/>
          <p:cNvSpPr txBox="1"/>
          <p:nvPr>
            <p:ph type="body" sz="quarter" idx="1"/>
          </p:nvPr>
        </p:nvSpPr>
        <p:spPr>
          <a:prstGeom prst="rect">
            <a:avLst/>
          </a:prstGeom>
        </p:spPr>
        <p:txBody>
          <a:bodyPr/>
          <a:lstStyle>
            <a:lvl1pPr defTabSz="557784">
              <a:defRPr sz="2684"/>
            </a:lvl1pPr>
          </a:lstStyle>
          <a:p>
            <a:pPr/>
            <a:r>
              <a:t>FIGURE 21-6c Representing the entries in a dictionary</a:t>
            </a:r>
          </a:p>
        </p:txBody>
      </p:sp>
      <p:pic>
        <p:nvPicPr>
          <p:cNvPr id="140" name="A figure illustrates a first node that points to a data part and a pointer that points to the data part of another node, and so on. &#10;A chain of nodes that each reference a search key and a value." descr="A figure illustrates a first node that points to a data part and a pointer that points to the data part of another node, and so on. A chain of nodes that each reference a search key and a value."/>
          <p:cNvPicPr>
            <a:picLocks noChangeAspect="1"/>
          </p:cNvPicPr>
          <p:nvPr/>
        </p:nvPicPr>
        <p:blipFill>
          <a:blip r:embed="rId2">
            <a:extLst/>
          </a:blip>
          <a:stretch>
            <a:fillRect/>
          </a:stretch>
        </p:blipFill>
        <p:spPr>
          <a:xfrm>
            <a:off x="661182" y="1906575"/>
            <a:ext cx="7821636" cy="3044851"/>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prstGeom prst="rect">
            <a:avLst/>
          </a:prstGeom>
        </p:spPr>
        <p:txBody>
          <a:bodyPr/>
          <a:lstStyle>
            <a:lvl1pPr defTabSz="886968">
              <a:defRPr sz="4268"/>
            </a:lvl1pPr>
          </a:lstStyle>
          <a:p>
            <a:pPr/>
            <a:r>
              <a:t>Linked Dictionary Implementations</a:t>
            </a:r>
          </a:p>
        </p:txBody>
      </p:sp>
      <p:sp>
        <p:nvSpPr>
          <p:cNvPr id="143" name="FIGURE 21-7 Adding to an unsorted linked dictionary"/>
          <p:cNvSpPr txBox="1"/>
          <p:nvPr>
            <p:ph type="body" sz="quarter" idx="1"/>
          </p:nvPr>
        </p:nvSpPr>
        <p:spPr>
          <a:prstGeom prst="rect">
            <a:avLst/>
          </a:prstGeom>
        </p:spPr>
        <p:txBody>
          <a:bodyPr/>
          <a:lstStyle>
            <a:lvl1pPr defTabSz="557784">
              <a:defRPr sz="2684"/>
            </a:lvl1pPr>
          </a:lstStyle>
          <a:p>
            <a:pPr/>
            <a:r>
              <a:t>FIGURE 21-7 Adding to an unsorted linked dictionary</a:t>
            </a:r>
          </a:p>
        </p:txBody>
      </p:sp>
      <p:pic>
        <p:nvPicPr>
          <p:cNvPr id="144" name="A figure displays inserting a new node at the beginning of the chain. &#10;&#10;Picture 2" descr="A figure displays inserting a new node at the beginning of the chain. Picture 2"/>
          <p:cNvPicPr>
            <a:picLocks noChangeAspect="1"/>
          </p:cNvPicPr>
          <p:nvPr/>
        </p:nvPicPr>
        <p:blipFill>
          <a:blip r:embed="rId2">
            <a:extLst/>
          </a:blip>
          <a:stretch>
            <a:fillRect/>
          </a:stretch>
        </p:blipFill>
        <p:spPr>
          <a:xfrm>
            <a:off x="304800" y="2517648"/>
            <a:ext cx="8534400" cy="182270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prstGeom prst="rect">
            <a:avLst/>
          </a:prstGeom>
        </p:spPr>
        <p:txBody>
          <a:bodyPr/>
          <a:lstStyle/>
          <a:p>
            <a:pPr/>
            <a:r>
              <a:t>An Unsorted Linked Dictionary</a:t>
            </a:r>
          </a:p>
        </p:txBody>
      </p:sp>
      <p:sp>
        <p:nvSpPr>
          <p:cNvPr id="147" name="Content Placeholder 2"/>
          <p:cNvSpPr txBox="1"/>
          <p:nvPr>
            <p:ph type="body" idx="1"/>
          </p:nvPr>
        </p:nvSpPr>
        <p:spPr>
          <a:prstGeom prst="rect">
            <a:avLst/>
          </a:prstGeom>
        </p:spPr>
        <p:txBody>
          <a:bodyPr/>
          <a:lstStyle/>
          <a:p>
            <a:pPr/>
            <a:r>
              <a:t>Efficiency of an unsorted linked dictionary:</a:t>
            </a:r>
          </a:p>
          <a:p>
            <a:pPr lvl="1"/>
            <a:r>
              <a:t>The worst-case efficiencies of the operations.</a:t>
            </a:r>
          </a:p>
          <a:p>
            <a:pPr lvl="2"/>
            <a:r>
              <a:t>Addition: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lvl="2"/>
            <a:r>
              <a:t>Removal: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a:p>
            <a:pPr lvl="2"/>
            <a:r>
              <a:t>Retrieval: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a:p>
            <a:pPr lvl="2"/>
            <a:r>
              <a:t>Traversal: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Title 1"/>
          <p:cNvSpPr txBox="1"/>
          <p:nvPr>
            <p:ph type="title"/>
          </p:nvPr>
        </p:nvSpPr>
        <p:spPr>
          <a:prstGeom prst="rect">
            <a:avLst/>
          </a:prstGeom>
        </p:spPr>
        <p:txBody>
          <a:bodyPr/>
          <a:lstStyle/>
          <a:p>
            <a:pPr/>
            <a:r>
              <a:t>Sorted Linked Dictionary</a:t>
            </a:r>
          </a:p>
        </p:txBody>
      </p:sp>
      <p:sp>
        <p:nvSpPr>
          <p:cNvPr id="150" name="Content Placeholder 4"/>
          <p:cNvSpPr txBox="1"/>
          <p:nvPr>
            <p:ph type="body" sz="quarter" idx="1"/>
          </p:nvPr>
        </p:nvSpPr>
        <p:spPr>
          <a:prstGeom prst="rect">
            <a:avLst/>
          </a:prstGeom>
        </p:spPr>
        <p:txBody>
          <a:bodyPr/>
          <a:lstStyle>
            <a:lvl1pPr defTabSz="630936">
              <a:defRPr sz="2484"/>
            </a:lvl1pPr>
          </a:lstStyle>
          <a:p>
            <a:pPr/>
            <a:r>
              <a:t>Algorithm for adding new entry to sorted linked dictionary</a:t>
            </a:r>
          </a:p>
        </p:txBody>
      </p:sp>
      <p:sp>
        <p:nvSpPr>
          <p:cNvPr id="151" name="Algorithm add(key, value)…"/>
          <p:cNvSpPr txBox="1"/>
          <p:nvPr/>
        </p:nvSpPr>
        <p:spPr>
          <a:xfrm>
            <a:off x="363735" y="668114"/>
            <a:ext cx="8437365" cy="49036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93844" indent="-593844" defTabSz="457200">
              <a:spcBef>
                <a:spcPts val="100"/>
              </a:spcBef>
              <a:defRPr b="1" sz="1500"/>
            </a:pPr>
            <a:r>
              <a:rPr i="1">
                <a:latin typeface="Times"/>
                <a:ea typeface="Times"/>
                <a:cs typeface="Times"/>
                <a:sym typeface="Times"/>
              </a:rPr>
              <a:t>Algorithm </a:t>
            </a:r>
            <a:r>
              <a:t>add(key, value)</a:t>
            </a:r>
            <a:endParaRPr>
              <a:latin typeface="Times New Roman"/>
              <a:ea typeface="Times New Roman"/>
              <a:cs typeface="Times New Roman"/>
              <a:sym typeface="Times New Roman"/>
            </a:endParaRPr>
          </a:p>
          <a:p>
            <a:pPr marL="593844" indent="-593844" defTabSz="457200">
              <a:spcBef>
                <a:spcPts val="100"/>
              </a:spcBef>
              <a:defRPr i="1" sz="1500">
                <a:solidFill>
                  <a:schemeClr val="accent6"/>
                </a:solidFill>
                <a:latin typeface="Times New Roman"/>
                <a:ea typeface="Times New Roman"/>
                <a:cs typeface="Times New Roman"/>
                <a:sym typeface="Times New Roman"/>
              </a:defRPr>
            </a:pPr>
            <a:r>
              <a:rPr i="0">
                <a:latin typeface="+mj-lt"/>
                <a:ea typeface="+mj-ea"/>
                <a:cs typeface="+mj-cs"/>
                <a:sym typeface="Arial"/>
              </a:rPr>
              <a:t>// </a:t>
            </a:r>
            <a:r>
              <a:t>Adds a new key-value entry to the dictionary and returns </a:t>
            </a:r>
            <a:r>
              <a:rPr i="0">
                <a:latin typeface="+mj-lt"/>
                <a:ea typeface="+mj-ea"/>
                <a:cs typeface="+mj-cs"/>
                <a:sym typeface="Arial"/>
              </a:rPr>
              <a:t>null</a:t>
            </a:r>
            <a:r>
              <a:t>. If </a:t>
            </a:r>
            <a:r>
              <a:rPr i="0">
                <a:latin typeface="+mj-lt"/>
                <a:ea typeface="+mj-ea"/>
                <a:cs typeface="+mj-cs"/>
                <a:sym typeface="Arial"/>
              </a:rPr>
              <a:t>key </a:t>
            </a:r>
            <a:r>
              <a:t>already exists</a:t>
            </a:r>
          </a:p>
          <a:p>
            <a:pPr marL="593844" indent="-593844" defTabSz="457200">
              <a:spcBef>
                <a:spcPts val="100"/>
              </a:spcBef>
              <a:defRPr i="1" sz="1500">
                <a:solidFill>
                  <a:schemeClr val="accent6"/>
                </a:solidFill>
                <a:latin typeface="Times New Roman"/>
                <a:ea typeface="Times New Roman"/>
                <a:cs typeface="Times New Roman"/>
                <a:sym typeface="Times New Roman"/>
              </a:defRPr>
            </a:pPr>
            <a:r>
              <a:rPr i="0">
                <a:latin typeface="+mj-lt"/>
                <a:ea typeface="+mj-ea"/>
                <a:cs typeface="+mj-cs"/>
                <a:sym typeface="Arial"/>
              </a:rPr>
              <a:t>// </a:t>
            </a:r>
            <a:r>
              <a:t>in the dictionary, returns the corresponding value and replaces that value with </a:t>
            </a:r>
            <a:r>
              <a:rPr i="0">
                <a:latin typeface="+mj-lt"/>
                <a:ea typeface="+mj-ea"/>
                <a:cs typeface="+mj-cs"/>
                <a:sym typeface="Arial"/>
              </a:rPr>
              <a:t>value.</a:t>
            </a:r>
            <a:endParaRPr i="0"/>
          </a:p>
          <a:p>
            <a:pPr marL="593844" indent="-593844" defTabSz="457200">
              <a:spcBef>
                <a:spcPts val="100"/>
              </a:spcBef>
              <a:defRPr i="1" sz="1500">
                <a:latin typeface="Times New Roman"/>
                <a:ea typeface="Times New Roman"/>
                <a:cs typeface="Times New Roman"/>
                <a:sym typeface="Times New Roman"/>
              </a:defRPr>
            </a:pPr>
            <a:r>
              <a:t>If either </a:t>
            </a:r>
            <a:r>
              <a:rPr i="0">
                <a:latin typeface="+mj-lt"/>
                <a:ea typeface="+mj-ea"/>
                <a:cs typeface="+mj-cs"/>
                <a:sym typeface="Arial"/>
              </a:rPr>
              <a:t>key </a:t>
            </a:r>
            <a:r>
              <a:t>or </a:t>
            </a:r>
            <a:r>
              <a:rPr i="0">
                <a:latin typeface="+mj-lt"/>
                <a:ea typeface="+mj-ea"/>
                <a:cs typeface="+mj-cs"/>
                <a:sym typeface="Arial"/>
              </a:rPr>
              <a:t>value </a:t>
            </a:r>
            <a:r>
              <a:t>is </a:t>
            </a:r>
            <a:r>
              <a:rPr i="0">
                <a:latin typeface="+mj-lt"/>
                <a:ea typeface="+mj-ea"/>
                <a:cs typeface="+mj-cs"/>
                <a:sym typeface="Arial"/>
              </a:rPr>
              <a:t>null</a:t>
            </a:r>
            <a:r>
              <a:t>, throw an exception</a:t>
            </a:r>
          </a:p>
          <a:p>
            <a:pPr marL="593844" indent="-593844" defTabSz="457200">
              <a:spcBef>
                <a:spcPts val="100"/>
              </a:spcBef>
              <a:defRPr sz="1500"/>
            </a:pPr>
            <a:r>
              <a:t>result = </a:t>
            </a:r>
            <a:r>
              <a:rPr b="1"/>
              <a:t>null</a:t>
            </a:r>
            <a:endParaRPr b="1">
              <a:latin typeface="Times New Roman"/>
              <a:ea typeface="Times New Roman"/>
              <a:cs typeface="Times New Roman"/>
              <a:sym typeface="Times New Roman"/>
            </a:endParaRPr>
          </a:p>
          <a:p>
            <a:pPr marL="593844" marR="174625" indent="-593844" defTabSz="457200">
              <a:spcBef>
                <a:spcPts val="100"/>
              </a:spcBef>
              <a:defRPr i="1" sz="1500">
                <a:latin typeface="Times New Roman"/>
                <a:ea typeface="Times New Roman"/>
                <a:cs typeface="Times New Roman"/>
                <a:sym typeface="Times New Roman"/>
              </a:defRPr>
            </a:pPr>
            <a:r>
              <a:rPr spc="-18"/>
              <a:t>Search </a:t>
            </a:r>
            <a:r>
              <a:t>the chain until either you find a node containing </a:t>
            </a:r>
            <a:r>
              <a:rPr i="0">
                <a:latin typeface="+mj-lt"/>
                <a:ea typeface="+mj-ea"/>
                <a:cs typeface="+mj-cs"/>
                <a:sym typeface="Arial"/>
              </a:rPr>
              <a:t>key </a:t>
            </a:r>
            <a:r>
              <a:t>or you pass the point </a:t>
            </a:r>
            <a:r>
              <a:rPr spc="-18"/>
              <a:t>where </a:t>
            </a:r>
            <a:r>
              <a:t>it should be</a:t>
            </a:r>
          </a:p>
          <a:p>
            <a:pPr marL="593844" indent="-593844" defTabSz="457200">
              <a:spcBef>
                <a:spcPts val="100"/>
              </a:spcBef>
              <a:defRPr i="1" sz="1500">
                <a:latin typeface="Times New Roman"/>
                <a:ea typeface="Times New Roman"/>
                <a:cs typeface="Times New Roman"/>
                <a:sym typeface="Times New Roman"/>
              </a:defRPr>
            </a:pPr>
            <a:r>
              <a:rPr b="1" i="0">
                <a:latin typeface="+mj-lt"/>
                <a:ea typeface="+mj-ea"/>
                <a:cs typeface="+mj-cs"/>
                <a:sym typeface="Arial"/>
              </a:rPr>
              <a:t>if </a:t>
            </a:r>
            <a:r>
              <a:rPr i="0">
                <a:latin typeface="+mj-lt"/>
                <a:ea typeface="+mj-ea"/>
                <a:cs typeface="+mj-cs"/>
                <a:sym typeface="Arial"/>
              </a:rPr>
              <a:t>(</a:t>
            </a:r>
            <a:r>
              <a:t>a node containing </a:t>
            </a:r>
            <a:r>
              <a:rPr i="0">
                <a:latin typeface="+mj-lt"/>
                <a:ea typeface="+mj-ea"/>
                <a:cs typeface="+mj-cs"/>
                <a:sym typeface="Arial"/>
              </a:rPr>
              <a:t>key </a:t>
            </a:r>
            <a:r>
              <a:t>is found in the chain</a:t>
            </a:r>
            <a:r>
              <a:rPr i="0">
                <a:latin typeface="+mj-lt"/>
                <a:ea typeface="+mj-ea"/>
                <a:cs typeface="+mj-cs"/>
                <a:sym typeface="Arial"/>
              </a:rPr>
              <a:t>)</a:t>
            </a:r>
            <a:endParaRPr i="0"/>
          </a:p>
          <a:p>
            <a:pPr marL="593844" indent="-593844" defTabSz="457200">
              <a:spcBef>
                <a:spcPts val="100"/>
              </a:spcBef>
              <a:defRPr sz="1500">
                <a:latin typeface="Times New Roman"/>
                <a:ea typeface="Times New Roman"/>
                <a:cs typeface="Times New Roman"/>
                <a:sym typeface="Times New Roman"/>
              </a:defRPr>
            </a:pPr>
            <a:r>
              <a:t>{</a:t>
            </a:r>
          </a:p>
          <a:p>
            <a:pPr lvl="2" marL="593844" indent="-136644" defTabSz="457200">
              <a:spcBef>
                <a:spcPts val="100"/>
              </a:spcBef>
              <a:defRPr i="1" sz="1500">
                <a:latin typeface="Times New Roman"/>
                <a:ea typeface="Times New Roman"/>
                <a:cs typeface="Times New Roman"/>
                <a:sym typeface="Times New Roman"/>
              </a:defRPr>
            </a:pPr>
            <a:r>
              <a:rPr i="0">
                <a:latin typeface="+mj-lt"/>
                <a:ea typeface="+mj-ea"/>
                <a:cs typeface="+mj-cs"/>
                <a:sym typeface="Arial"/>
              </a:rPr>
              <a:t>result = </a:t>
            </a:r>
            <a:r>
              <a:t>value currently associated with </a:t>
            </a:r>
            <a:r>
              <a:rPr i="0">
                <a:latin typeface="+mj-lt"/>
                <a:ea typeface="+mj-ea"/>
                <a:cs typeface="+mj-cs"/>
                <a:sym typeface="Arial"/>
              </a:rPr>
              <a:t>key</a:t>
            </a:r>
            <a:endParaRPr i="0"/>
          </a:p>
          <a:p>
            <a:pPr lvl="2" marL="593844" indent="-136644" defTabSz="457200">
              <a:spcBef>
                <a:spcPts val="100"/>
              </a:spcBef>
              <a:defRPr i="1" sz="1500">
                <a:latin typeface="Times New Roman"/>
                <a:ea typeface="Times New Roman"/>
                <a:cs typeface="Times New Roman"/>
                <a:sym typeface="Times New Roman"/>
              </a:defRPr>
            </a:pPr>
            <a:r>
              <a:t>Replace </a:t>
            </a:r>
            <a:r>
              <a:rPr i="0">
                <a:latin typeface="+mj-lt"/>
                <a:ea typeface="+mj-ea"/>
                <a:cs typeface="+mj-cs"/>
                <a:sym typeface="Arial"/>
              </a:rPr>
              <a:t>key</a:t>
            </a:r>
            <a:r>
              <a:t>’s associated value with </a:t>
            </a:r>
            <a:r>
              <a:rPr i="0">
                <a:latin typeface="+mj-lt"/>
                <a:ea typeface="+mj-ea"/>
                <a:cs typeface="+mj-cs"/>
                <a:sym typeface="Arial"/>
              </a:rPr>
              <a:t>value</a:t>
            </a:r>
            <a:endParaRPr i="0">
              <a:latin typeface="+mj-lt"/>
              <a:ea typeface="+mj-ea"/>
              <a:cs typeface="+mj-cs"/>
              <a:sym typeface="Arial"/>
            </a:endParaRPr>
          </a:p>
          <a:p>
            <a:pPr marL="593844" indent="-593844" defTabSz="457200">
              <a:spcBef>
                <a:spcPts val="100"/>
              </a:spcBef>
              <a:defRPr sz="1500">
                <a:latin typeface="Times New Roman"/>
                <a:ea typeface="Times New Roman"/>
                <a:cs typeface="Times New Roman"/>
                <a:sym typeface="Times New Roman"/>
              </a:defRPr>
            </a:pPr>
            <a:r>
              <a:t>}</a:t>
            </a:r>
          </a:p>
          <a:p>
            <a:pPr marL="593844" indent="-593844" defTabSz="457200">
              <a:spcBef>
                <a:spcPts val="100"/>
              </a:spcBef>
              <a:defRPr b="1" sz="1500"/>
            </a:pPr>
            <a:r>
              <a:t>else</a:t>
            </a:r>
            <a:endParaRPr>
              <a:latin typeface="Times New Roman"/>
              <a:ea typeface="Times New Roman"/>
              <a:cs typeface="Times New Roman"/>
              <a:sym typeface="Times New Roman"/>
            </a:endParaRPr>
          </a:p>
          <a:p>
            <a:pPr marL="593844" indent="-593844" defTabSz="457200">
              <a:spcBef>
                <a:spcPts val="100"/>
              </a:spcBef>
              <a:defRPr sz="1500">
                <a:latin typeface="Times New Roman"/>
                <a:ea typeface="Times New Roman"/>
                <a:cs typeface="Times New Roman"/>
                <a:sym typeface="Times New Roman"/>
              </a:defRPr>
            </a:pPr>
            <a:r>
              <a:t>{</a:t>
            </a:r>
          </a:p>
          <a:p>
            <a:pPr lvl="2" marL="593844" indent="-136644" defTabSz="457200">
              <a:spcBef>
                <a:spcPts val="100"/>
              </a:spcBef>
              <a:defRPr i="1" sz="1500">
                <a:latin typeface="Times New Roman"/>
                <a:ea typeface="Times New Roman"/>
                <a:cs typeface="Times New Roman"/>
                <a:sym typeface="Times New Roman"/>
              </a:defRPr>
            </a:pPr>
            <a:r>
              <a:t>Allocate a new node containing </a:t>
            </a:r>
            <a:r>
              <a:rPr i="0">
                <a:latin typeface="+mj-lt"/>
                <a:ea typeface="+mj-ea"/>
                <a:cs typeface="+mj-cs"/>
                <a:sym typeface="Arial"/>
              </a:rPr>
              <a:t>key </a:t>
            </a:r>
            <a:r>
              <a:t>and </a:t>
            </a:r>
            <a:r>
              <a:rPr i="0">
                <a:latin typeface="+mj-lt"/>
                <a:ea typeface="+mj-ea"/>
                <a:cs typeface="+mj-cs"/>
                <a:sym typeface="Arial"/>
              </a:rPr>
              <a:t>value</a:t>
            </a:r>
            <a:endParaRPr i="0"/>
          </a:p>
          <a:p>
            <a:pPr lvl="2" marL="593844" indent="-136644" defTabSz="457200">
              <a:spcBef>
                <a:spcPts val="100"/>
              </a:spcBef>
              <a:defRPr i="1" sz="1500">
                <a:latin typeface="Times New Roman"/>
                <a:ea typeface="Times New Roman"/>
                <a:cs typeface="Times New Roman"/>
                <a:sym typeface="Times New Roman"/>
              </a:defRPr>
            </a:pPr>
            <a:r>
              <a:rPr b="1" i="0">
                <a:latin typeface="+mj-lt"/>
                <a:ea typeface="+mj-ea"/>
                <a:cs typeface="+mj-cs"/>
                <a:sym typeface="Arial"/>
              </a:rPr>
              <a:t>if </a:t>
            </a:r>
            <a:r>
              <a:rPr i="0">
                <a:latin typeface="+mj-lt"/>
                <a:ea typeface="+mj-ea"/>
                <a:cs typeface="+mj-cs"/>
                <a:sym typeface="Arial"/>
              </a:rPr>
              <a:t>(</a:t>
            </a:r>
            <a:r>
              <a:t>the chain is empty or the new entry belongs at the beginning of the chain</a:t>
            </a:r>
            <a:r>
              <a:rPr i="0">
                <a:latin typeface="+mj-lt"/>
                <a:ea typeface="+mj-ea"/>
                <a:cs typeface="+mj-cs"/>
                <a:sym typeface="Arial"/>
              </a:rPr>
              <a:t>)</a:t>
            </a:r>
            <a:endParaRPr i="0"/>
          </a:p>
          <a:p>
            <a:pPr lvl="4" marL="593844" indent="320555" defTabSz="457200">
              <a:spcBef>
                <a:spcPts val="100"/>
              </a:spcBef>
              <a:defRPr i="1" sz="1500">
                <a:latin typeface="Times New Roman"/>
                <a:ea typeface="Times New Roman"/>
                <a:cs typeface="Times New Roman"/>
                <a:sym typeface="Times New Roman"/>
              </a:defRPr>
            </a:pPr>
            <a:r>
              <a:t>Add the new node to the beginning of the chain</a:t>
            </a:r>
          </a:p>
          <a:p>
            <a:pPr lvl="2" marL="593844" indent="-136644" defTabSz="457200">
              <a:spcBef>
                <a:spcPts val="100"/>
              </a:spcBef>
              <a:defRPr b="1" sz="1500"/>
            </a:pPr>
            <a:r>
              <a:t>else</a:t>
            </a:r>
            <a:endParaRPr>
              <a:latin typeface="Times New Roman"/>
              <a:ea typeface="Times New Roman"/>
              <a:cs typeface="Times New Roman"/>
              <a:sym typeface="Times New Roman"/>
            </a:endParaRPr>
          </a:p>
          <a:p>
            <a:pPr lvl="4" marL="593844" indent="320555" defTabSz="457200">
              <a:spcBef>
                <a:spcPts val="100"/>
              </a:spcBef>
              <a:defRPr i="1" sz="1500">
                <a:latin typeface="Times New Roman"/>
                <a:ea typeface="Times New Roman"/>
                <a:cs typeface="Times New Roman"/>
                <a:sym typeface="Times New Roman"/>
              </a:defRPr>
            </a:pPr>
            <a:r>
              <a:t>Insert the new node before the last node that was examined during the search Increment the size of the dictionary</a:t>
            </a:r>
          </a:p>
          <a:p>
            <a:pPr marL="593844" indent="-593844" defTabSz="457200">
              <a:spcBef>
                <a:spcPts val="100"/>
              </a:spcBef>
              <a:defRPr sz="1500">
                <a:latin typeface="Times New Roman"/>
                <a:ea typeface="Times New Roman"/>
                <a:cs typeface="Times New Roman"/>
                <a:sym typeface="Times New Roman"/>
              </a:defRPr>
            </a:pPr>
            <a:r>
              <a:t>}</a:t>
            </a:r>
          </a:p>
          <a:p>
            <a:pPr marL="593844" indent="-593844" defTabSz="457200">
              <a:spcBef>
                <a:spcPts val="100"/>
              </a:spcBef>
              <a:defRPr b="1" sz="1500"/>
            </a:pPr>
            <a:r>
              <a:t>return </a:t>
            </a:r>
            <a:r>
              <a:rPr b="0"/>
              <a:t>result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prstGeom prst="rect">
            <a:avLst/>
          </a:prstGeom>
        </p:spPr>
        <p:txBody>
          <a:bodyPr/>
          <a:lstStyle/>
          <a:p>
            <a:pPr/>
            <a:r>
              <a:t>Sorted Linked Dictionary (Part 1)</a:t>
            </a:r>
          </a:p>
        </p:txBody>
      </p:sp>
      <p:sp>
        <p:nvSpPr>
          <p:cNvPr id="154" name="Content Placeholder 4"/>
          <p:cNvSpPr txBox="1"/>
          <p:nvPr>
            <p:ph type="body" sz="quarter" idx="1"/>
          </p:nvPr>
        </p:nvSpPr>
        <p:spPr>
          <a:prstGeom prst="rect">
            <a:avLst/>
          </a:prstGeom>
        </p:spPr>
        <p:txBody>
          <a:bodyPr/>
          <a:lstStyle/>
          <a:p>
            <a:pPr defTabSz="667512">
              <a:defRPr sz="2628"/>
            </a:pPr>
            <a:r>
              <a:t>LISTING 21-5 The class </a:t>
            </a:r>
            <a:r>
              <a:rPr>
                <a:latin typeface="Courier New"/>
                <a:ea typeface="Courier New"/>
                <a:cs typeface="Courier New"/>
                <a:sym typeface="Courier New"/>
              </a:rPr>
              <a:t>SortedLinkedDictionary</a:t>
            </a:r>
          </a:p>
        </p:txBody>
      </p:sp>
      <p:sp>
        <p:nvSpPr>
          <p:cNvPr id="155" name="/**  A class that implements the ADT dictionary by using a chain of linked nodes.…"/>
          <p:cNvSpPr txBox="1"/>
          <p:nvPr/>
        </p:nvSpPr>
        <p:spPr>
          <a:xfrm>
            <a:off x="249435" y="655414"/>
            <a:ext cx="8147767" cy="50971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344804">
              <a:tabLst>
                <a:tab pos="342900" algn="l"/>
              </a:tabLst>
              <a:defRPr sz="1300">
                <a:solidFill>
                  <a:srgbClr val="008400"/>
                </a:solidFill>
                <a:latin typeface="Menlo"/>
                <a:ea typeface="Menlo"/>
                <a:cs typeface="Menlo"/>
                <a:sym typeface="Menlo"/>
              </a:defRPr>
            </a:pPr>
            <a:r>
              <a:t>/**</a:t>
            </a:r>
            <a:r>
              <a:rPr>
                <a:solidFill>
                  <a:srgbClr val="000000"/>
                </a:solidFill>
                <a:latin typeface="+mn-lt"/>
                <a:ea typeface="+mn-ea"/>
                <a:cs typeface="+mn-cs"/>
                <a:sym typeface="Helvetica"/>
              </a:rPr>
              <a:t> </a:t>
            </a:r>
            <a:r>
              <a:t> A class that implements the ADT dictionary by using a chain of linked nodes.</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t>   The dictionary is sorted and has distinct search keys.</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t>   Search keys and associated values are not null.</a:t>
            </a:r>
            <a:r>
              <a:rPr>
                <a:solidFill>
                  <a:srgbClr val="000000"/>
                </a:solidFill>
                <a:latin typeface="+mn-lt"/>
                <a:ea typeface="+mn-ea"/>
                <a:cs typeface="+mn-cs"/>
                <a:sym typeface="Helvetica"/>
              </a:rPr>
              <a:t> </a:t>
            </a:r>
            <a:r>
              <a:t>*/</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rPr>
                <a:solidFill>
                  <a:srgbClr val="BA2DA2"/>
                </a:solidFill>
              </a:rPr>
              <a:t>public</a:t>
            </a:r>
            <a:r>
              <a:t> </a:t>
            </a:r>
            <a:r>
              <a:rPr>
                <a:solidFill>
                  <a:srgbClr val="BA2DA2"/>
                </a:solidFill>
              </a:rPr>
              <a:t>class</a:t>
            </a:r>
            <a:r>
              <a:t> SortedLinkedDictionary&lt;K </a:t>
            </a:r>
            <a:r>
              <a:rPr>
                <a:solidFill>
                  <a:srgbClr val="BA2DA2"/>
                </a:solidFill>
              </a:rPr>
              <a:t>extends</a:t>
            </a:r>
            <a:r>
              <a:t> Comparable&lt;? </a:t>
            </a:r>
            <a:r>
              <a:rPr>
                <a:solidFill>
                  <a:srgbClr val="BA2DA2"/>
                </a:solidFill>
              </a:rPr>
              <a:t>super</a:t>
            </a:r>
            <a:r>
              <a:t> K&gt;, V&gt;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implements</a:t>
            </a:r>
            <a:r>
              <a:t> DictionaryInterface&lt;K, V&gt;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a:t>
            </a:r>
            <a:r>
              <a:rPr>
                <a:solidFill>
                  <a:srgbClr val="BA2DA2"/>
                </a:solidFill>
              </a:rPr>
              <a:t>private</a:t>
            </a:r>
            <a:r>
              <a:rPr>
                <a:solidFill>
                  <a:srgbClr val="000000"/>
                </a:solidFill>
              </a:rPr>
              <a:t> Node firstNode; </a:t>
            </a:r>
            <a:r>
              <a:t>// Reference to first node of chain</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a:t>
            </a:r>
            <a:r>
              <a:rPr>
                <a:solidFill>
                  <a:srgbClr val="BA2DA2"/>
                </a:solidFill>
              </a:rPr>
              <a:t>int</a:t>
            </a:r>
            <a:r>
              <a:t>  numberOfEntries;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public</a:t>
            </a:r>
            <a:r>
              <a:t> SortedLinkedDictionary()</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initializeDataFields();</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default constructor</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solidFill>
                  <a:srgbClr val="BA2DA2"/>
                </a:solidFill>
                <a:latin typeface="Menlo"/>
                <a:ea typeface="Menlo"/>
                <a:cs typeface="Menlo"/>
                <a:sym typeface="Menlo"/>
              </a:defRPr>
            </a:pPr>
            <a:r>
              <a:rPr>
                <a:solidFill>
                  <a:srgbClr val="000000"/>
                </a:solidFill>
              </a:rPr>
              <a:t>	</a:t>
            </a:r>
            <a:r>
              <a:t>private</a:t>
            </a:r>
            <a:r>
              <a:rPr>
                <a:solidFill>
                  <a:srgbClr val="000000"/>
                </a:solidFill>
              </a:rPr>
              <a:t> </a:t>
            </a:r>
            <a:r>
              <a:t>class</a:t>
            </a:r>
            <a:r>
              <a:rPr>
                <a:solidFill>
                  <a:srgbClr val="000000"/>
                </a:solidFill>
              </a:rPr>
              <a:t> Node</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solidFill>
                  <a:srgbClr val="BA2DA2"/>
                </a:solidFill>
                <a:latin typeface="Menlo"/>
                <a:ea typeface="Menlo"/>
                <a:cs typeface="Menlo"/>
                <a:sym typeface="Menlo"/>
              </a:defRPr>
            </a:pPr>
            <a:r>
              <a:rPr>
                <a:solidFill>
                  <a:srgbClr val="000000"/>
                </a:solidFill>
              </a:rPr>
              <a:t>		</a:t>
            </a:r>
            <a:r>
              <a:t>private</a:t>
            </a:r>
            <a:r>
              <a:rPr>
                <a:solidFill>
                  <a:srgbClr val="000000"/>
                </a:solidFill>
              </a:rPr>
              <a:t> K key;</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V value;</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Node next;</a:t>
            </a:r>
            <a:endParaRPr>
              <a:latin typeface="+mn-lt"/>
              <a:ea typeface="+mn-ea"/>
              <a:cs typeface="+mn-cs"/>
              <a:sym typeface="Helvetica"/>
            </a:endParaRPr>
          </a:p>
          <a:p>
            <a:pPr defTabSz="344804">
              <a:tabLst>
                <a:tab pos="342900" algn="l"/>
              </a:tabLst>
              <a:defRPr sz="1300">
                <a:latin typeface="+mn-lt"/>
                <a:ea typeface="+mn-ea"/>
                <a:cs typeface="+mn-cs"/>
                <a:sym typeface="Helvetica"/>
              </a:defRPr>
            </a:pPr>
          </a:p>
          <a:p>
            <a:pPr defTabSz="344804">
              <a:tabLst>
                <a:tab pos="342900" algn="l"/>
              </a:tabLst>
              <a:defRPr sz="1300">
                <a:solidFill>
                  <a:srgbClr val="008400"/>
                </a:solidFill>
                <a:latin typeface="Menlo"/>
                <a:ea typeface="Menlo"/>
                <a:cs typeface="Menlo"/>
                <a:sym typeface="Menlo"/>
              </a:defRPr>
            </a:pPr>
            <a:r>
              <a:t>/*    Constructors and the methods getKey, getValue, setValue, getNextNode,</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t>      and setNextNode are here. There is no setKey.</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t>      . . . */</a:t>
            </a:r>
            <a:endParaRPr>
              <a:solidFill>
                <a:srgbClr val="000000"/>
              </a:solidFill>
              <a:latin typeface="+mn-lt"/>
              <a:ea typeface="+mn-ea"/>
              <a:cs typeface="+mn-cs"/>
              <a:sym typeface="Helvetica"/>
            </a:endParaRPr>
          </a:p>
          <a:p>
            <a:pPr defTabSz="344804">
              <a:tabLst>
                <a:tab pos="342900" algn="l"/>
              </a:tabLst>
              <a:defRPr sz="1300">
                <a:latin typeface="+mn-lt"/>
                <a:ea typeface="+mn-ea"/>
                <a:cs typeface="+mn-cs"/>
                <a:sym typeface="Helvetica"/>
              </a:defRPr>
            </a:p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Node</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a:t>
            </a:r>
            <a:r>
              <a:t>// end SortedLinkedDictionary</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Title 1"/>
          <p:cNvSpPr txBox="1"/>
          <p:nvPr>
            <p:ph type="title"/>
          </p:nvPr>
        </p:nvSpPr>
        <p:spPr>
          <a:xfrm>
            <a:off x="249435" y="-63501"/>
            <a:ext cx="8513565" cy="807816"/>
          </a:xfrm>
          <a:prstGeom prst="rect">
            <a:avLst/>
          </a:prstGeom>
        </p:spPr>
        <p:txBody>
          <a:bodyPr/>
          <a:lstStyle/>
          <a:p>
            <a:pPr/>
            <a:r>
              <a:t>Sorted Linked Dictionary (Part 2)</a:t>
            </a:r>
          </a:p>
        </p:txBody>
      </p:sp>
      <p:sp>
        <p:nvSpPr>
          <p:cNvPr id="158" name="Content Placeholder 4"/>
          <p:cNvSpPr txBox="1"/>
          <p:nvPr>
            <p:ph type="body" sz="quarter" idx="1"/>
          </p:nvPr>
        </p:nvSpPr>
        <p:spPr>
          <a:xfrm>
            <a:off x="457200" y="5958015"/>
            <a:ext cx="8229600" cy="581001"/>
          </a:xfrm>
          <a:prstGeom prst="rect">
            <a:avLst/>
          </a:prstGeom>
        </p:spPr>
        <p:txBody>
          <a:bodyPr/>
          <a:lstStyle/>
          <a:p>
            <a:pPr defTabSz="557784">
              <a:defRPr sz="2196"/>
            </a:pPr>
            <a:r>
              <a:t>LISTING 21-5 Method </a:t>
            </a:r>
            <a:r>
              <a:rPr>
                <a:latin typeface="Courier New"/>
                <a:ea typeface="Courier New"/>
                <a:cs typeface="Courier New"/>
                <a:sym typeface="Courier New"/>
              </a:rPr>
              <a:t>add</a:t>
            </a:r>
            <a:r>
              <a:t> of class </a:t>
            </a:r>
            <a:r>
              <a:rPr>
                <a:latin typeface="Courier New"/>
                <a:ea typeface="Courier New"/>
                <a:cs typeface="Courier New"/>
                <a:sym typeface="Courier New"/>
              </a:rPr>
              <a:t>SortedLinkedDictionary</a:t>
            </a:r>
          </a:p>
        </p:txBody>
      </p:sp>
      <p:sp>
        <p:nvSpPr>
          <p:cNvPr id="159" name="public V add(K key, V value)…"/>
          <p:cNvSpPr txBox="1"/>
          <p:nvPr/>
        </p:nvSpPr>
        <p:spPr>
          <a:xfrm>
            <a:off x="0" y="614680"/>
            <a:ext cx="9423361" cy="537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344804">
              <a:tabLst>
                <a:tab pos="342900" algn="l"/>
              </a:tabLst>
              <a:defRPr>
                <a:solidFill>
                  <a:srgbClr val="008400"/>
                </a:solidFill>
                <a:latin typeface="Menlo"/>
                <a:ea typeface="Menlo"/>
                <a:cs typeface="Menlo"/>
                <a:sym typeface="Menlo"/>
              </a:defRPr>
            </a:pPr>
            <a:r>
              <a:t>  </a:t>
            </a:r>
            <a:r>
              <a:rPr>
                <a:solidFill>
                  <a:srgbClr val="BA2DA2"/>
                </a:solidFill>
              </a:rPr>
              <a:t>public</a:t>
            </a:r>
            <a:r>
              <a:t> V add(K key, V value)</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latin typeface="Menlo"/>
                <a:ea typeface="Menlo"/>
                <a:cs typeface="Menlo"/>
                <a:sym typeface="Menlo"/>
              </a:defRPr>
            </a:pPr>
            <a:r>
              <a:t>		V result = </a:t>
            </a:r>
            <a:r>
              <a:rPr>
                <a:solidFill>
                  <a:srgbClr val="BA2DA2"/>
                </a:solidFill>
              </a:rPr>
              <a:t>null</a:t>
            </a:r>
            <a:r>
              <a:t>;</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r>
              <a:rPr>
                <a:solidFill>
                  <a:srgbClr val="BA2DA2"/>
                </a:solidFill>
              </a:rPr>
              <a:t>if</a:t>
            </a:r>
            <a:r>
              <a:t> ((key == </a:t>
            </a:r>
            <a:r>
              <a:rPr>
                <a:solidFill>
                  <a:srgbClr val="BA2DA2"/>
                </a:solidFill>
              </a:rPr>
              <a:t>null</a:t>
            </a:r>
            <a:r>
              <a:t>) || (value == </a:t>
            </a:r>
            <a:r>
              <a:rPr>
                <a:solidFill>
                  <a:srgbClr val="BA2DA2"/>
                </a:solidFill>
              </a:rPr>
              <a:t>null</a:t>
            </a:r>
            <a:r>
              <a:t>))</a:t>
            </a:r>
            <a:endParaRPr>
              <a:latin typeface="+mn-lt"/>
              <a:ea typeface="+mn-ea"/>
              <a:cs typeface="+mn-cs"/>
              <a:sym typeface="Helvetica"/>
            </a:endParaRPr>
          </a:p>
          <a:p>
            <a:pPr defTabSz="344804">
              <a:tabLst>
                <a:tab pos="342900" algn="l"/>
              </a:tabLst>
              <a:defRPr>
                <a:solidFill>
                  <a:srgbClr val="D12F1B"/>
                </a:solidFill>
                <a:latin typeface="Menlo"/>
                <a:ea typeface="Menlo"/>
                <a:cs typeface="Menlo"/>
                <a:sym typeface="Menlo"/>
              </a:defRPr>
            </a:pPr>
            <a:r>
              <a:rPr>
                <a:solidFill>
                  <a:srgbClr val="000000"/>
                </a:solidFill>
              </a:rPr>
              <a:t>         </a:t>
            </a:r>
            <a:r>
              <a:rPr>
                <a:solidFill>
                  <a:srgbClr val="BA2DA2"/>
                </a:solidFill>
              </a:rPr>
              <a:t>throw</a:t>
            </a:r>
            <a:r>
              <a:rPr>
                <a:solidFill>
                  <a:srgbClr val="000000"/>
                </a:solidFill>
              </a:rPr>
              <a:t> </a:t>
            </a:r>
            <a:r>
              <a:rPr>
                <a:solidFill>
                  <a:srgbClr val="BA2DA2"/>
                </a:solidFill>
              </a:rPr>
              <a:t>new</a:t>
            </a:r>
            <a:r>
              <a:rPr>
                <a:solidFill>
                  <a:srgbClr val="000000"/>
                </a:solidFill>
              </a:rPr>
              <a:t> IllegalArgumentException(</a:t>
            </a:r>
            <a:r>
              <a:t>"Cannot add null to a dictionary."</a:t>
            </a:r>
            <a:r>
              <a:rPr>
                <a:solidFill>
                  <a:srgbClr val="000000"/>
                </a:solidFill>
              </a:rPr>
              <a:t>);</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a:t>
            </a:r>
            <a:r>
              <a:rPr>
                <a:solidFill>
                  <a:srgbClr val="BA2DA2"/>
                </a:solidFill>
              </a:rPr>
              <a:t>else</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a:t>
            </a:r>
            <a:r>
              <a:t>// Search chain until you either find a node containing key</a:t>
            </a:r>
            <a:endParaRPr>
              <a:solidFill>
                <a:srgbClr val="000000"/>
              </a:solidFill>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a:t>
            </a:r>
            <a:r>
              <a:t>// or locate where it should be</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Node currentNode = firstNode;</a:t>
            </a:r>
            <a:endParaRPr>
              <a:latin typeface="+mn-lt"/>
              <a:ea typeface="+mn-ea"/>
              <a:cs typeface="+mn-cs"/>
              <a:sym typeface="Helvetica"/>
            </a:endParaRPr>
          </a:p>
          <a:p>
            <a:pPr defTabSz="344804">
              <a:tabLst>
                <a:tab pos="342900" algn="l"/>
              </a:tabLst>
              <a:defRPr>
                <a:latin typeface="Menlo"/>
                <a:ea typeface="Menlo"/>
                <a:cs typeface="Menlo"/>
                <a:sym typeface="Menlo"/>
              </a:defRPr>
            </a:pPr>
            <a:r>
              <a:t>         Node nodeBefore = </a:t>
            </a:r>
            <a:r>
              <a:rPr>
                <a:solidFill>
                  <a:srgbClr val="BA2DA2"/>
                </a:solidFill>
              </a:rPr>
              <a:t>null</a:t>
            </a:r>
            <a:r>
              <a:t>;</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r>
              <a:rPr>
                <a:solidFill>
                  <a:srgbClr val="BA2DA2"/>
                </a:solidFill>
              </a:rPr>
              <a:t>while</a:t>
            </a:r>
            <a:r>
              <a:t> ( (currentNode != </a:t>
            </a:r>
            <a:r>
              <a:rPr>
                <a:solidFill>
                  <a:srgbClr val="BA2DA2"/>
                </a:solidFill>
              </a:rPr>
              <a:t>null</a:t>
            </a:r>
            <a:r>
              <a:t>) &amp;&amp; (key.compareTo(currentNode.getKey()) &gt; </a:t>
            </a:r>
            <a:r>
              <a:rPr>
                <a:solidFill>
                  <a:srgbClr val="272AD8"/>
                </a:solidFill>
              </a:rPr>
              <a:t>0</a:t>
            </a:r>
            <a:r>
              <a:t>))</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latin typeface="Menlo"/>
                <a:ea typeface="Menlo"/>
                <a:cs typeface="Menlo"/>
                <a:sym typeface="Menlo"/>
              </a:defRPr>
            </a:pPr>
            <a:r>
              <a:t>            nodeBefore = currentNode;</a:t>
            </a:r>
            <a:endParaRPr>
              <a:latin typeface="+mn-lt"/>
              <a:ea typeface="+mn-ea"/>
              <a:cs typeface="+mn-cs"/>
              <a:sym typeface="Helvetica"/>
            </a:endParaRPr>
          </a:p>
          <a:p>
            <a:pPr defTabSz="344804">
              <a:tabLst>
                <a:tab pos="342900" algn="l"/>
              </a:tabLst>
              <a:defRPr>
                <a:latin typeface="Menlo"/>
                <a:ea typeface="Menlo"/>
                <a:cs typeface="Menlo"/>
                <a:sym typeface="Menlo"/>
              </a:defRPr>
            </a:pPr>
            <a:r>
              <a:t>            currentNode = currentNode.getNextNode();</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 </a:t>
            </a:r>
            <a:r>
              <a:t>// end while</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r>
              <a:rPr>
                <a:solidFill>
                  <a:srgbClr val="BA2DA2"/>
                </a:solidFill>
              </a:rPr>
              <a:t>if</a:t>
            </a:r>
            <a:r>
              <a:t> ( (currentNode != </a:t>
            </a:r>
            <a:r>
              <a:rPr>
                <a:solidFill>
                  <a:srgbClr val="BA2DA2"/>
                </a:solidFill>
              </a:rPr>
              <a:t>null</a:t>
            </a:r>
            <a:r>
              <a:t>) &amp;&amp; key.equals(currentNode.getKey()) )</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a:t>
            </a:r>
            <a:r>
              <a:t>// Key in dictionary; replace corresponding value</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result = currentNode.getValue(); </a:t>
            </a:r>
            <a:r>
              <a:rPr>
                <a:solidFill>
                  <a:srgbClr val="008400"/>
                </a:solidFill>
              </a:rPr>
              <a:t>// Get old value</a:t>
            </a:r>
            <a:endParaRPr>
              <a:latin typeface="+mn-lt"/>
              <a:ea typeface="+mn-ea"/>
              <a:cs typeface="+mn-cs"/>
              <a:sym typeface="Helvetica"/>
            </a:endParaRPr>
          </a:p>
          <a:p>
            <a:pPr defTabSz="344804">
              <a:tabLst>
                <a:tab pos="342900" algn="l"/>
              </a:tabLst>
              <a:defRPr>
                <a:latin typeface="Menlo"/>
                <a:ea typeface="Menlo"/>
                <a:cs typeface="Menlo"/>
                <a:sym typeface="Menlo"/>
              </a:defRPr>
            </a:pPr>
            <a:r>
              <a:t>            currentNode.setValue(value);     </a:t>
            </a:r>
            <a:r>
              <a:rPr>
                <a:solidFill>
                  <a:srgbClr val="008400"/>
                </a:solidFill>
              </a:rPr>
              <a:t>// Replace value</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a:t>
            </a:r>
            <a:r>
              <a:rPr>
                <a:solidFill>
                  <a:srgbClr val="BA2DA2"/>
                </a:solidFill>
              </a:rPr>
              <a:t>else</a:t>
            </a:r>
            <a:r>
              <a:rPr>
                <a:solidFill>
                  <a:srgbClr val="000000"/>
                </a:solidFill>
              </a:rPr>
              <a:t> </a:t>
            </a:r>
            <a:r>
              <a:t>// Key not in dictionary; add new node in proper order</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Title 1"/>
          <p:cNvSpPr txBox="1"/>
          <p:nvPr>
            <p:ph type="title"/>
          </p:nvPr>
        </p:nvSpPr>
        <p:spPr>
          <a:prstGeom prst="rect">
            <a:avLst/>
          </a:prstGeom>
        </p:spPr>
        <p:txBody>
          <a:bodyPr/>
          <a:lstStyle>
            <a:lvl1pPr defTabSz="822959">
              <a:defRPr sz="3959"/>
            </a:lvl1pPr>
          </a:lstStyle>
          <a:p>
            <a:pPr/>
            <a:r>
              <a:t>Array-Based Implementations (Part 1)</a:t>
            </a:r>
          </a:p>
        </p:txBody>
      </p:sp>
      <p:sp>
        <p:nvSpPr>
          <p:cNvPr id="55" name="Content Placeholder 2"/>
          <p:cNvSpPr txBox="1"/>
          <p:nvPr>
            <p:ph type="body" sz="quarter" idx="1"/>
          </p:nvPr>
        </p:nvSpPr>
        <p:spPr>
          <a:xfrm>
            <a:off x="5408215" y="2473144"/>
            <a:ext cx="3735785" cy="1351435"/>
          </a:xfrm>
          <a:prstGeom prst="rect">
            <a:avLst/>
          </a:prstGeom>
        </p:spPr>
        <p:txBody>
          <a:bodyPr/>
          <a:lstStyle/>
          <a:p>
            <a:pPr defTabSz="676655">
              <a:defRPr sz="2664"/>
            </a:pPr>
            <a:r>
              <a:t>LISTING 20-1 The class </a:t>
            </a:r>
            <a:r>
              <a:rPr>
                <a:latin typeface="Courier New"/>
                <a:ea typeface="Courier New"/>
                <a:cs typeface="Courier New"/>
                <a:sym typeface="Courier New"/>
              </a:rPr>
              <a:t>ArrayDictionary</a:t>
            </a:r>
          </a:p>
        </p:txBody>
      </p:sp>
      <p:sp>
        <p:nvSpPr>
          <p:cNvPr id="56" name="/** A class that implements the ADT dictionary by using a resizable array.…"/>
          <p:cNvSpPr txBox="1"/>
          <p:nvPr/>
        </p:nvSpPr>
        <p:spPr>
          <a:xfrm>
            <a:off x="249435" y="676245"/>
            <a:ext cx="8002499" cy="55055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344804">
              <a:tabLst>
                <a:tab pos="342900" algn="l"/>
              </a:tabLst>
              <a:defRPr sz="1300">
                <a:solidFill>
                  <a:srgbClr val="008400"/>
                </a:solidFill>
                <a:latin typeface="Menlo"/>
                <a:ea typeface="Menlo"/>
                <a:cs typeface="Menlo"/>
                <a:sym typeface="Menlo"/>
              </a:defRPr>
            </a:pPr>
            <a:r>
              <a:t>/**</a:t>
            </a:r>
            <a:r>
              <a:rPr>
                <a:solidFill>
                  <a:srgbClr val="000000"/>
                </a:solidFill>
                <a:latin typeface="+mn-lt"/>
                <a:ea typeface="+mn-ea"/>
                <a:cs typeface="+mn-cs"/>
                <a:sym typeface="Helvetica"/>
              </a:rPr>
              <a:t> </a:t>
            </a:r>
            <a:r>
              <a:t>A class that implements the ADT dictionary by using a resizable array.</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t>   The dictionary is unsorted and has distinct search keys.</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t>   Search keys and associated values are not null.</a:t>
            </a:r>
            <a:r>
              <a:rPr>
                <a:solidFill>
                  <a:srgbClr val="000000"/>
                </a:solidFill>
                <a:latin typeface="+mn-lt"/>
                <a:ea typeface="+mn-ea"/>
                <a:cs typeface="+mn-cs"/>
                <a:sym typeface="Helvetica"/>
              </a:rPr>
              <a:t>  </a:t>
            </a:r>
            <a:r>
              <a:t>*/</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rPr>
                <a:solidFill>
                  <a:srgbClr val="BA2DA2"/>
                </a:solidFill>
              </a:rPr>
              <a:t>public</a:t>
            </a:r>
            <a:r>
              <a:t> </a:t>
            </a:r>
            <a:r>
              <a:rPr>
                <a:solidFill>
                  <a:srgbClr val="BA2DA2"/>
                </a:solidFill>
              </a:rPr>
              <a:t>class</a:t>
            </a:r>
            <a:r>
              <a:t> ArrayDictionary&lt;K, V&gt; </a:t>
            </a:r>
            <a:r>
              <a:rPr>
                <a:solidFill>
                  <a:srgbClr val="BA2DA2"/>
                </a:solidFill>
              </a:rPr>
              <a:t>implements</a:t>
            </a:r>
            <a:r>
              <a:t> DictionaryInterface&lt;K, V&gt;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a:t>
            </a:r>
            <a:r>
              <a:rPr>
                <a:solidFill>
                  <a:srgbClr val="BA2DA2"/>
                </a:solidFill>
              </a:rPr>
              <a:t>private</a:t>
            </a:r>
            <a:r>
              <a:rPr>
                <a:solidFill>
                  <a:srgbClr val="000000"/>
                </a:solidFill>
              </a:rPr>
              <a:t> Entry&lt;K, V&gt;[] dictionary; </a:t>
            </a:r>
            <a:r>
              <a:t>// Array of unsorted entries</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a:t>
            </a:r>
            <a:r>
              <a:rPr>
                <a:solidFill>
                  <a:srgbClr val="BA2DA2"/>
                </a:solidFill>
              </a:rPr>
              <a:t>int</a:t>
            </a:r>
            <a:r>
              <a:t> numberOfEntries;</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v</a:t>
            </a:r>
            <a:r>
              <a:rPr>
                <a:solidFill>
                  <a:srgbClr val="BA2DA2"/>
                </a:solidFill>
              </a:rPr>
              <a:t>private</a:t>
            </a:r>
            <a:r>
              <a:t> </a:t>
            </a:r>
            <a:r>
              <a:rPr>
                <a:solidFill>
                  <a:srgbClr val="BA2DA2"/>
                </a:solidFill>
              </a:rPr>
              <a:t>boolean</a:t>
            </a:r>
            <a:r>
              <a:t> integrityOK = </a:t>
            </a:r>
            <a:r>
              <a:rPr>
                <a:solidFill>
                  <a:srgbClr val="BA2DA2"/>
                </a:solidFill>
              </a:rPr>
              <a:t>false</a:t>
            </a:r>
            <a:r>
              <a: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a:t>
            </a:r>
            <a:r>
              <a:rPr>
                <a:solidFill>
                  <a:srgbClr val="BA2DA2"/>
                </a:solidFill>
              </a:rPr>
              <a:t>final</a:t>
            </a:r>
            <a:r>
              <a:t> </a:t>
            </a:r>
            <a:r>
              <a:rPr>
                <a:solidFill>
                  <a:srgbClr val="BA2DA2"/>
                </a:solidFill>
              </a:rPr>
              <a:t>static</a:t>
            </a:r>
            <a:r>
              <a:t> </a:t>
            </a:r>
            <a:r>
              <a:rPr>
                <a:solidFill>
                  <a:srgbClr val="BA2DA2"/>
                </a:solidFill>
              </a:rPr>
              <a:t>int</a:t>
            </a:r>
            <a:r>
              <a:t> DEFAULT_CAPACITY = </a:t>
            </a:r>
            <a:r>
              <a:rPr>
                <a:solidFill>
                  <a:srgbClr val="272AD8"/>
                </a:solidFill>
              </a:rPr>
              <a:t>25</a:t>
            </a:r>
            <a:r>
              <a: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a:t>
            </a:r>
            <a:r>
              <a:rPr>
                <a:solidFill>
                  <a:srgbClr val="BA2DA2"/>
                </a:solidFill>
              </a:rPr>
              <a:t>static</a:t>
            </a:r>
            <a:r>
              <a:t> </a:t>
            </a:r>
            <a:r>
              <a:rPr>
                <a:solidFill>
                  <a:srgbClr val="BA2DA2"/>
                </a:solidFill>
              </a:rPr>
              <a:t>final</a:t>
            </a:r>
            <a:r>
              <a:t> </a:t>
            </a:r>
            <a:r>
              <a:rPr>
                <a:solidFill>
                  <a:srgbClr val="BA2DA2"/>
                </a:solidFill>
              </a:rPr>
              <a:t>int</a:t>
            </a:r>
            <a:r>
              <a:t> MAX_CAPACITY = </a:t>
            </a:r>
            <a:r>
              <a:rPr>
                <a:solidFill>
                  <a:srgbClr val="272AD8"/>
                </a:solidFill>
              </a:rPr>
              <a:t>10000</a:t>
            </a:r>
            <a:r>
              <a: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public</a:t>
            </a:r>
            <a:r>
              <a:t> ArrayDictionary()</a:t>
            </a:r>
            <a:r>
              <a:rPr>
                <a:latin typeface="+mn-lt"/>
                <a:ea typeface="+mn-ea"/>
                <a:cs typeface="+mn-cs"/>
                <a:sym typeface="Helvetica"/>
              </a:rPr>
              <a:t> </a:t>
            </a:r>
            <a:r>
              <a: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this</a:t>
            </a:r>
            <a:r>
              <a:t>(DEFAULT_CAPACITY);      </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default constructor</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public</a:t>
            </a:r>
            <a:r>
              <a:t> ArrayDictionary(</a:t>
            </a:r>
            <a:r>
              <a:rPr>
                <a:solidFill>
                  <a:srgbClr val="BA2DA2"/>
                </a:solidFill>
              </a:rPr>
              <a:t>int</a:t>
            </a:r>
            <a:r>
              <a:t> initialCapacity)</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checkCapacity(initialCapacity);</a:t>
            </a:r>
            <a:endParaRPr>
              <a:latin typeface="+mn-lt"/>
              <a:ea typeface="+mn-ea"/>
              <a:cs typeface="+mn-cs"/>
              <a:sym typeface="Helvetica"/>
            </a:endParaRPr>
          </a:p>
          <a:p>
            <a:pPr defTabSz="344804">
              <a:tabLst>
                <a:tab pos="342900" algn="l"/>
              </a:tabLst>
              <a:defRPr sz="1300">
                <a:latin typeface="+mn-lt"/>
                <a:ea typeface="+mn-ea"/>
                <a:cs typeface="+mn-cs"/>
                <a:sym typeface="Helvetica"/>
              </a:defRPr>
            </a:pPr>
          </a:p>
          <a:p>
            <a:pPr defTabSz="344804">
              <a:tabLst>
                <a:tab pos="342900" algn="l"/>
              </a:tabLst>
              <a:defRPr sz="1300">
                <a:solidFill>
                  <a:srgbClr val="008400"/>
                </a:solidFill>
                <a:latin typeface="Menlo"/>
                <a:ea typeface="Menlo"/>
                <a:cs typeface="Menlo"/>
                <a:sym typeface="Menlo"/>
              </a:defRPr>
            </a:pPr>
            <a:r>
              <a:rPr>
                <a:solidFill>
                  <a:srgbClr val="000000"/>
                </a:solidFill>
              </a:rPr>
              <a:t>		</a:t>
            </a:r>
            <a:r>
              <a:t>// The cast is safe because the new array contains null entries</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@SuppressWarnings(</a:t>
            </a:r>
            <a:r>
              <a:rPr>
                <a:solidFill>
                  <a:srgbClr val="D12F1B"/>
                </a:solidFill>
              </a:rPr>
              <a:t>"unchecked"</a:t>
            </a:r>
            <a:r>
              <a: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Entry&lt;K, V&gt;[] tempDictionary = (Entry&lt;K, V&gt;[])</a:t>
            </a:r>
            <a:r>
              <a:rPr>
                <a:solidFill>
                  <a:srgbClr val="BA2DA2"/>
                </a:solidFill>
              </a:rPr>
              <a:t>new</a:t>
            </a:r>
            <a:r>
              <a:t> Entry[initialCapacity];</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dictionary = tempDictionary;</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numberOfEntries = </a:t>
            </a:r>
            <a:r>
              <a:rPr>
                <a:solidFill>
                  <a:srgbClr val="272AD8"/>
                </a:solidFill>
              </a:rPr>
              <a:t>0</a:t>
            </a:r>
            <a:r>
              <a: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integrityOK = </a:t>
            </a:r>
            <a:r>
              <a:rPr>
                <a:solidFill>
                  <a:srgbClr val="BA2DA2"/>
                </a:solidFill>
              </a:rPr>
              <a:t>true</a:t>
            </a:r>
            <a:r>
              <a:t>;</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constructor</a:t>
            </a:r>
            <a:endParaRPr>
              <a:solidFill>
                <a:srgbClr val="000000"/>
              </a:solidFill>
              <a:latin typeface="+mn-lt"/>
              <a:ea typeface="+mn-ea"/>
              <a:cs typeface="+mn-cs"/>
              <a:sym typeface="Helvetica"/>
            </a:endParaRPr>
          </a:p>
          <a:p>
            <a:pPr defTabSz="344804">
              <a:tabLst>
                <a:tab pos="342900" algn="l"/>
              </a:tabLst>
              <a:defRPr sz="1300">
                <a:latin typeface="+mn-lt"/>
                <a:ea typeface="+mn-ea"/>
                <a:cs typeface="+mn-cs"/>
                <a:sym typeface="Helvetica"/>
              </a:defRPr>
            </a:pPr>
          </a:p>
          <a:p>
            <a:pPr defTabSz="344804">
              <a:tabLst>
                <a:tab pos="342900" algn="l"/>
              </a:tabLst>
              <a:defRPr sz="1300">
                <a:solidFill>
                  <a:srgbClr val="008400"/>
                </a:solidFill>
                <a:latin typeface="Menlo"/>
                <a:ea typeface="Menlo"/>
                <a:cs typeface="Menlo"/>
                <a:sym typeface="Menlo"/>
              </a:defRPr>
            </a:pPr>
            <a:r>
              <a:t>/* &lt; Implementations of methods in DictionaryInterface. &gt;</a:t>
            </a:r>
            <a:r>
              <a:rPr>
                <a:solidFill>
                  <a:srgbClr val="000000"/>
                </a:solidFill>
                <a:latin typeface="+mn-lt"/>
                <a:ea typeface="+mn-ea"/>
                <a:cs typeface="+mn-cs"/>
                <a:sym typeface="Helvetica"/>
              </a:rPr>
              <a:t> </a:t>
            </a:r>
            <a:r>
              <a:t> . . .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prstGeom prst="rect">
            <a:avLst/>
          </a:prstGeom>
        </p:spPr>
        <p:txBody>
          <a:bodyPr/>
          <a:lstStyle/>
          <a:p>
            <a:pPr/>
            <a:r>
              <a:t>Sorted Linked Dictionary (Part 3)</a:t>
            </a:r>
          </a:p>
        </p:txBody>
      </p:sp>
      <p:sp>
        <p:nvSpPr>
          <p:cNvPr id="162" name="Content Placeholder 4"/>
          <p:cNvSpPr txBox="1"/>
          <p:nvPr>
            <p:ph type="body" sz="quarter" idx="1"/>
          </p:nvPr>
        </p:nvSpPr>
        <p:spPr>
          <a:prstGeom prst="rect">
            <a:avLst/>
          </a:prstGeom>
        </p:spPr>
        <p:txBody>
          <a:bodyPr/>
          <a:lstStyle/>
          <a:p>
            <a:pPr defTabSz="557784">
              <a:defRPr sz="2196"/>
            </a:pPr>
            <a:r>
              <a:t>LISTING 21-5 Method </a:t>
            </a:r>
            <a:r>
              <a:rPr>
                <a:latin typeface="Courier New"/>
                <a:ea typeface="Courier New"/>
                <a:cs typeface="Courier New"/>
                <a:sym typeface="Courier New"/>
              </a:rPr>
              <a:t>add</a:t>
            </a:r>
            <a:r>
              <a:t> of class </a:t>
            </a:r>
            <a:r>
              <a:rPr>
                <a:latin typeface="Courier New"/>
                <a:ea typeface="Courier New"/>
                <a:cs typeface="Courier New"/>
                <a:sym typeface="Courier New"/>
              </a:rPr>
              <a:t>SortedLinkedDictionary</a:t>
            </a:r>
          </a:p>
        </p:txBody>
      </p:sp>
      <p:sp>
        <p:nvSpPr>
          <p:cNvPr id="163" name="{…"/>
          <p:cNvSpPr txBox="1"/>
          <p:nvPr/>
        </p:nvSpPr>
        <p:spPr>
          <a:xfrm>
            <a:off x="-139681" y="1127395"/>
            <a:ext cx="9423362" cy="438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344804">
              <a:tabLst>
                <a:tab pos="342900" algn="l"/>
              </a:tabLst>
              <a:defRPr>
                <a:solidFill>
                  <a:srgbClr val="008400"/>
                </a:solidFill>
                <a:latin typeface="Menlo"/>
                <a:ea typeface="Menlo"/>
                <a:cs typeface="Menlo"/>
                <a:sym typeface="Menlo"/>
              </a:defRPr>
            </a:pPr>
            <a:r>
              <a:t>        {</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a:t>
            </a:r>
            <a:r>
              <a:t>// Assertion: key and value are not null</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Node newNode = </a:t>
            </a:r>
            <a:r>
              <a:rPr>
                <a:solidFill>
                  <a:srgbClr val="BA2DA2"/>
                </a:solidFill>
              </a:rPr>
              <a:t>new</a:t>
            </a:r>
            <a:r>
              <a:t> Node(key, value); </a:t>
            </a:r>
            <a:r>
              <a:rPr>
                <a:solidFill>
                  <a:srgbClr val="008400"/>
                </a:solidFill>
              </a:rPr>
              <a:t>// Create new node</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r>
              <a:rPr>
                <a:solidFill>
                  <a:srgbClr val="BA2DA2"/>
                </a:solidFill>
              </a:rPr>
              <a:t>if</a:t>
            </a:r>
            <a:r>
              <a:t> (nodeBefore == </a:t>
            </a:r>
            <a:r>
              <a:rPr>
                <a:solidFill>
                  <a:srgbClr val="BA2DA2"/>
                </a:solidFill>
              </a:rPr>
              <a:t>null</a:t>
            </a:r>
            <a:r>
              <a:t>)</a:t>
            </a:r>
            <a:endParaRPr>
              <a:latin typeface="+mn-lt"/>
              <a:ea typeface="+mn-ea"/>
              <a:cs typeface="+mn-cs"/>
              <a:sym typeface="Helvetica"/>
            </a:endParaRPr>
          </a:p>
          <a:p>
            <a:pPr defTabSz="344804">
              <a:tabLst>
                <a:tab pos="342900" algn="l"/>
              </a:tabLst>
              <a:defRPr>
                <a:latin typeface="Menlo"/>
                <a:ea typeface="Menlo"/>
                <a:cs typeface="Menlo"/>
                <a:sym typeface="Menlo"/>
              </a:defRPr>
            </a:pPr>
            <a:r>
              <a:t>            {  </a:t>
            </a:r>
            <a:r>
              <a:rPr>
                <a:solidFill>
                  <a:srgbClr val="008400"/>
                </a:solidFill>
              </a:rPr>
              <a:t>// Add at beginning (includes empty chain)</a:t>
            </a:r>
            <a:endParaRPr>
              <a:latin typeface="+mn-lt"/>
              <a:ea typeface="+mn-ea"/>
              <a:cs typeface="+mn-cs"/>
              <a:sym typeface="Helvetica"/>
            </a:endParaRPr>
          </a:p>
          <a:p>
            <a:pPr defTabSz="344804">
              <a:tabLst>
                <a:tab pos="342900" algn="l"/>
              </a:tabLst>
              <a:defRPr>
                <a:latin typeface="Menlo"/>
                <a:ea typeface="Menlo"/>
                <a:cs typeface="Menlo"/>
                <a:sym typeface="Menlo"/>
              </a:defRPr>
            </a:pPr>
            <a:r>
              <a:t>               newNode.setNextNode(firstNode);</a:t>
            </a:r>
            <a:endParaRPr>
              <a:latin typeface="+mn-lt"/>
              <a:ea typeface="+mn-ea"/>
              <a:cs typeface="+mn-cs"/>
              <a:sym typeface="Helvetica"/>
            </a:endParaRPr>
          </a:p>
          <a:p>
            <a:pPr defTabSz="344804">
              <a:tabLst>
                <a:tab pos="342900" algn="l"/>
              </a:tabLst>
              <a:defRPr>
                <a:latin typeface="Menlo"/>
                <a:ea typeface="Menlo"/>
                <a:cs typeface="Menlo"/>
                <a:sym typeface="Menlo"/>
              </a:defRPr>
            </a:pPr>
            <a:r>
              <a:t>               firstNode = newNode;</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a:t>
            </a:r>
            <a:r>
              <a:rPr>
                <a:solidFill>
                  <a:srgbClr val="BA2DA2"/>
                </a:solidFill>
              </a:rPr>
              <a:t>else</a:t>
            </a:r>
            <a:r>
              <a:rPr>
                <a:solidFill>
                  <a:srgbClr val="000000"/>
                </a:solidFill>
              </a:rPr>
              <a:t>                                 </a:t>
            </a:r>
            <a:r>
              <a:t>// Add elsewhere in non-empty chain</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latin typeface="Menlo"/>
                <a:ea typeface="Menlo"/>
                <a:cs typeface="Menlo"/>
                <a:sym typeface="Menlo"/>
              </a:defRPr>
            </a:pPr>
            <a:r>
              <a:t>               newNode.setNextNode(currentNode); </a:t>
            </a:r>
            <a:r>
              <a:rPr>
                <a:solidFill>
                  <a:srgbClr val="008400"/>
                </a:solidFill>
              </a:rPr>
              <a:t>// currentNode is after new node</a:t>
            </a:r>
            <a:endParaRPr>
              <a:latin typeface="+mn-lt"/>
              <a:ea typeface="+mn-ea"/>
              <a:cs typeface="+mn-cs"/>
              <a:sym typeface="Helvetica"/>
            </a:endParaRPr>
          </a:p>
          <a:p>
            <a:pPr defTabSz="344804">
              <a:tabLst>
                <a:tab pos="342900" algn="l"/>
              </a:tabLst>
              <a:defRPr>
                <a:latin typeface="Menlo"/>
                <a:ea typeface="Menlo"/>
                <a:cs typeface="Menlo"/>
                <a:sym typeface="Menlo"/>
              </a:defRPr>
            </a:pPr>
            <a:r>
              <a:t>               nodeBefore.setNextNode(newNode);  </a:t>
            </a:r>
            <a:r>
              <a:rPr>
                <a:solidFill>
                  <a:srgbClr val="008400"/>
                </a:solidFill>
              </a:rPr>
              <a:t>// nodeBefore is before new node</a:t>
            </a:r>
            <a:endParaRPr>
              <a:latin typeface="+mn-lt"/>
              <a:ea typeface="+mn-ea"/>
              <a:cs typeface="+mn-cs"/>
              <a:sym typeface="Helvetica"/>
            </a:endParaRPr>
          </a:p>
          <a:p>
            <a:pPr defTabSz="344804">
              <a:tabLst>
                <a:tab pos="342900" algn="l"/>
              </a:tabLst>
              <a:defRPr>
                <a:latin typeface="Menlo"/>
                <a:ea typeface="Menlo"/>
                <a:cs typeface="Menlo"/>
                <a:sym typeface="Menlo"/>
              </a:defRPr>
            </a:pPr>
            <a:r>
              <a:t>            } </a:t>
            </a:r>
            <a:r>
              <a:rPr>
                <a:solidFill>
                  <a:srgbClr val="008400"/>
                </a:solidFill>
              </a:rPr>
              <a:t>// end if</a:t>
            </a:r>
            <a:endParaRPr>
              <a:latin typeface="+mn-lt"/>
              <a:ea typeface="+mn-ea"/>
              <a:cs typeface="+mn-cs"/>
              <a:sym typeface="Helvetica"/>
            </a:endParaRPr>
          </a:p>
          <a:p>
            <a:pPr defTabSz="344804">
              <a:tabLst>
                <a:tab pos="342900" algn="l"/>
              </a:tabLst>
              <a:defRPr>
                <a:latin typeface="+mn-lt"/>
                <a:ea typeface="+mn-ea"/>
                <a:cs typeface="+mn-cs"/>
                <a:sym typeface="Helvetica"/>
              </a:defRPr>
            </a:pPr>
          </a:p>
          <a:p>
            <a:pPr defTabSz="344804">
              <a:tabLst>
                <a:tab pos="342900" algn="l"/>
              </a:tabLst>
              <a:defRPr>
                <a:latin typeface="Menlo"/>
                <a:ea typeface="Menlo"/>
                <a:cs typeface="Menlo"/>
                <a:sym typeface="Menlo"/>
              </a:defRPr>
            </a:pPr>
            <a:r>
              <a:t>            numberOfEntries++;                   </a:t>
            </a:r>
            <a:r>
              <a:rPr>
                <a:solidFill>
                  <a:srgbClr val="008400"/>
                </a:solidFill>
              </a:rPr>
              <a:t>// Increase length for both cases</a:t>
            </a:r>
            <a:endParaRPr>
              <a:latin typeface="+mn-lt"/>
              <a:ea typeface="+mn-ea"/>
              <a:cs typeface="+mn-cs"/>
              <a:sym typeface="Helvetica"/>
            </a:endParaRPr>
          </a:p>
          <a:p>
            <a:pPr defTabSz="344804">
              <a:tabLst>
                <a:tab pos="342900" algn="l"/>
              </a:tabLst>
              <a:defRPr>
                <a:latin typeface="Menlo"/>
                <a:ea typeface="Menlo"/>
                <a:cs typeface="Menlo"/>
                <a:sym typeface="Menlo"/>
              </a:defRPr>
            </a:pPr>
            <a:r>
              <a:t>         } </a:t>
            </a:r>
            <a:r>
              <a:rPr>
                <a:solidFill>
                  <a:srgbClr val="008400"/>
                </a:solidFill>
              </a:rPr>
              <a:t>// end if</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 </a:t>
            </a:r>
            <a:r>
              <a:t>// end if</a:t>
            </a:r>
            <a:endParaRPr>
              <a:solidFill>
                <a:srgbClr val="000000"/>
              </a:solidFill>
              <a:latin typeface="+mn-lt"/>
              <a:ea typeface="+mn-ea"/>
              <a:cs typeface="+mn-cs"/>
              <a:sym typeface="Helvetica"/>
            </a:endParaRPr>
          </a:p>
          <a:p>
            <a:pPr defTabSz="344804">
              <a:tabLst>
                <a:tab pos="342900" algn="l"/>
              </a:tabLst>
              <a:defRPr>
                <a:latin typeface="+mn-lt"/>
                <a:ea typeface="+mn-ea"/>
                <a:cs typeface="+mn-cs"/>
                <a:sym typeface="Helvetica"/>
              </a:defRPr>
            </a:pPr>
          </a:p>
          <a:p>
            <a:pPr defTabSz="344804">
              <a:tabLst>
                <a:tab pos="342900" algn="l"/>
              </a:tabLst>
              <a:defRPr>
                <a:latin typeface="Menlo"/>
                <a:ea typeface="Menlo"/>
                <a:cs typeface="Menlo"/>
                <a:sym typeface="Menlo"/>
              </a:defRPr>
            </a:pPr>
            <a:r>
              <a:t>		</a:t>
            </a:r>
            <a:r>
              <a:rPr>
                <a:solidFill>
                  <a:srgbClr val="BA2DA2"/>
                </a:solidFill>
              </a:rPr>
              <a:t>return</a:t>
            </a:r>
            <a:r>
              <a:t> result;</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 </a:t>
            </a:r>
            <a:r>
              <a:t>// end add</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prstGeom prst="rect">
            <a:avLst/>
          </a:prstGeom>
        </p:spPr>
        <p:txBody>
          <a:bodyPr/>
          <a:lstStyle/>
          <a:p>
            <a:pPr/>
            <a:r>
              <a:t>Sorted Linked Dictionary</a:t>
            </a:r>
          </a:p>
        </p:txBody>
      </p:sp>
      <p:sp>
        <p:nvSpPr>
          <p:cNvPr id="166" name="Content Placeholder 2"/>
          <p:cNvSpPr txBox="1"/>
          <p:nvPr>
            <p:ph type="body" idx="1"/>
          </p:nvPr>
        </p:nvSpPr>
        <p:spPr>
          <a:prstGeom prst="rect">
            <a:avLst/>
          </a:prstGeom>
        </p:spPr>
        <p:txBody>
          <a:bodyPr/>
          <a:lstStyle/>
          <a:p>
            <a:pPr/>
            <a:r>
              <a:t>Efficiency of a sorted linked dictionary:</a:t>
            </a:r>
          </a:p>
          <a:p>
            <a:pPr lvl="1"/>
            <a:r>
              <a:t>The worst-case efficiencies of the operations.</a:t>
            </a:r>
          </a:p>
          <a:p>
            <a:pPr lvl="2"/>
            <a:r>
              <a:t>Addition: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lvl="2"/>
            <a:r>
              <a:t>Removal: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a:p>
            <a:pPr lvl="2"/>
            <a:r>
              <a:t>Retrieval: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a:p>
            <a:pPr lvl="2"/>
            <a:r>
              <a:t>Traversal: </a:t>
            </a:r>
            <a:r>
              <a:rPr>
                <a:latin typeface="Times New Roman"/>
                <a:ea typeface="Times New Roman"/>
                <a:cs typeface="Times New Roman"/>
                <a:sym typeface="Times New Roman"/>
              </a:rPr>
              <a:t>O(</a:t>
            </a:r>
            <a:r>
              <a:rPr i="1">
                <a:latin typeface="Times New Roman"/>
                <a:ea typeface="Times New Roman"/>
                <a:cs typeface="Times New Roman"/>
                <a:sym typeface="Times New Roman"/>
              </a:rPr>
              <a:t>n</a:t>
            </a:r>
            <a:r>
              <a:rPr>
                <a:latin typeface="Times New Roman"/>
                <a:ea typeface="Times New Roman"/>
                <a:cs typeface="Times New Roman"/>
                <a:sym typeface="Times New Roman"/>
              </a:rPr>
              <a: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prstGeom prst="rect">
            <a:avLst/>
          </a:prstGeom>
        </p:spPr>
        <p:txBody>
          <a:bodyPr/>
          <a:lstStyle/>
          <a:p>
            <a:pPr/>
            <a:r>
              <a:t>Implementation Comparison</a:t>
            </a:r>
          </a:p>
        </p:txBody>
      </p:sp>
      <p:sp>
        <p:nvSpPr>
          <p:cNvPr id="169" name="Body"/>
          <p:cNvSpPr txBox="1"/>
          <p:nvPr>
            <p:ph type="body" sz="quarter" idx="1"/>
          </p:nvPr>
        </p:nvSpPr>
        <p:spPr>
          <a:prstGeom prst="rect">
            <a:avLst/>
          </a:prstGeom>
        </p:spPr>
        <p:txBody>
          <a:bodyPr/>
          <a:lstStyle/>
          <a:p>
            <a:pPr defTabSz="749808">
              <a:defRPr sz="2952"/>
            </a:pPr>
          </a:p>
        </p:txBody>
      </p:sp>
      <p:graphicFrame>
        <p:nvGraphicFramePr>
          <p:cNvPr id="170" name="Table"/>
          <p:cNvGraphicFramePr/>
          <p:nvPr/>
        </p:nvGraphicFramePr>
        <p:xfrm>
          <a:off x="567022" y="1965777"/>
          <a:ext cx="8407929" cy="293597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751502"/>
                <a:gridCol w="1435276"/>
                <a:gridCol w="1647267"/>
                <a:gridCol w="1474603"/>
                <a:gridCol w="1569739"/>
              </a:tblGrid>
              <a:tr h="1501570">
                <a:tc>
                  <a:txBody>
                    <a:bodyPr/>
                    <a:lstStyle/>
                    <a:p>
                      <a:pPr algn="l">
                        <a:defRPr b="0" sz="1800">
                          <a:solidFill>
                            <a:srgbClr val="000000"/>
                          </a:solidFill>
                        </a:defRPr>
                      </a:pPr>
                      <a:r>
                        <a:rPr b="1">
                          <a:solidFill>
                            <a:srgbClr val="FFFFFF"/>
                          </a:solidFill>
                        </a:rPr>
                        <a:t>Operation</a:t>
                      </a:r>
                    </a:p>
                  </a:txBody>
                  <a:tcPr marL="0" marR="0" marT="0" marB="0" anchor="b" anchorCtr="0" horzOverflow="overflow">
                    <a:lnB w="6350">
                      <a:solidFill>
                        <a:srgbClr val="2F2A2B"/>
                      </a:solidFill>
                      <a:miter lim="400000"/>
                    </a:lnB>
                  </a:tcPr>
                </a:tc>
                <a:tc>
                  <a:txBody>
                    <a:bodyPr/>
                    <a:lstStyle/>
                    <a:p>
                      <a:pPr algn="ctr">
                        <a:defRPr b="0" sz="1800">
                          <a:solidFill>
                            <a:srgbClr val="000000"/>
                          </a:solidFill>
                        </a:defRPr>
                      </a:pPr>
                      <a:r>
                        <a:rPr b="1">
                          <a:solidFill>
                            <a:srgbClr val="FFFFFF"/>
                          </a:solidFill>
                        </a:rPr>
                        <a:t>Array-based Unsorted</a:t>
                      </a:r>
                    </a:p>
                  </a:txBody>
                  <a:tcPr marL="0" marR="0" marT="0" marB="0" anchor="b" anchorCtr="0" horzOverflow="overflow">
                    <a:lnB w="6350">
                      <a:solidFill>
                        <a:srgbClr val="2F2A2B"/>
                      </a:solidFill>
                      <a:miter lim="400000"/>
                    </a:lnB>
                  </a:tcPr>
                </a:tc>
                <a:tc>
                  <a:txBody>
                    <a:bodyPr/>
                    <a:lstStyle/>
                    <a:p>
                      <a:pPr algn="ctr">
                        <a:defRPr b="0" sz="1800">
                          <a:solidFill>
                            <a:srgbClr val="000000"/>
                          </a:solidFill>
                        </a:defRPr>
                      </a:pPr>
                      <a:r>
                        <a:rPr b="1">
                          <a:solidFill>
                            <a:srgbClr val="FFFFFF"/>
                          </a:solidFill>
                        </a:rPr>
                        <a:t>Array-based Sorted</a:t>
                      </a:r>
                    </a:p>
                  </a:txBody>
                  <a:tcPr marL="0" marR="0" marT="0" marB="0" anchor="b" anchorCtr="0" horzOverflow="overflow">
                    <a:lnB w="6350">
                      <a:solidFill>
                        <a:srgbClr val="2F2A2B"/>
                      </a:solidFill>
                      <a:miter lim="400000"/>
                    </a:lnB>
                  </a:tcPr>
                </a:tc>
                <a:tc>
                  <a:txBody>
                    <a:bodyPr/>
                    <a:lstStyle/>
                    <a:p>
                      <a:pPr algn="ctr">
                        <a:defRPr b="0" sz="1800">
                          <a:solidFill>
                            <a:srgbClr val="000000"/>
                          </a:solidFill>
                        </a:defRPr>
                      </a:pPr>
                      <a:r>
                        <a:rPr b="1">
                          <a:solidFill>
                            <a:srgbClr val="FFFFFF"/>
                          </a:solidFill>
                        </a:rPr>
                        <a:t>Linked Unsorted</a:t>
                      </a:r>
                    </a:p>
                  </a:txBody>
                  <a:tcPr marL="0" marR="0" marT="0" marB="0" anchor="b" anchorCtr="0" horzOverflow="overflow">
                    <a:lnB w="6350">
                      <a:solidFill>
                        <a:srgbClr val="2F2A2B"/>
                      </a:solidFill>
                      <a:miter lim="400000"/>
                    </a:lnB>
                  </a:tcPr>
                </a:tc>
                <a:tc>
                  <a:txBody>
                    <a:bodyPr/>
                    <a:lstStyle/>
                    <a:p>
                      <a:pPr algn="ctr">
                        <a:defRPr b="0" sz="1800">
                          <a:solidFill>
                            <a:srgbClr val="000000"/>
                          </a:solidFill>
                        </a:defRPr>
                      </a:pPr>
                      <a:r>
                        <a:rPr b="1">
                          <a:solidFill>
                            <a:srgbClr val="FFFFFF"/>
                          </a:solidFill>
                        </a:rPr>
                        <a:t>Linked Sorted</a:t>
                      </a:r>
                    </a:p>
                  </a:txBody>
                  <a:tcPr marL="0" marR="0" marT="0" marB="0" anchor="b" anchorCtr="0" horzOverflow="overflow">
                    <a:lnB w="6350">
                      <a:solidFill>
                        <a:srgbClr val="2F2A2B"/>
                      </a:solidFill>
                      <a:miter lim="400000"/>
                    </a:lnB>
                  </a:tcPr>
                </a:tc>
              </a:tr>
              <a:tr h="356218">
                <a:tc>
                  <a:txBody>
                    <a:bodyPr/>
                    <a:lstStyle/>
                    <a:p>
                      <a:pPr marL="50800" marR="274320" indent="-634" algn="l" defTabSz="457200">
                        <a:lnSpc>
                          <a:spcPct val="130000"/>
                        </a:lnSpc>
                        <a:spcBef>
                          <a:spcPts val="200"/>
                        </a:spcBef>
                        <a:defRPr sz="1800"/>
                      </a:pPr>
                      <a:r>
                        <a:rPr b="1">
                          <a:latin typeface="Courier New"/>
                          <a:ea typeface="Courier New"/>
                          <a:cs typeface="Courier New"/>
                          <a:sym typeface="Courier New"/>
                        </a:rPr>
                        <a:t>Addition</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r>
              <a:tr h="356218">
                <a:tc>
                  <a:txBody>
                    <a:bodyPr/>
                    <a:lstStyle/>
                    <a:p>
                      <a:pPr marL="50800" marR="274320" indent="-634" algn="l" defTabSz="457200">
                        <a:lnSpc>
                          <a:spcPct val="130000"/>
                        </a:lnSpc>
                        <a:spcBef>
                          <a:spcPts val="200"/>
                        </a:spcBef>
                        <a:defRPr sz="1800"/>
                      </a:pPr>
                      <a:r>
                        <a:rPr b="1">
                          <a:latin typeface="Courier New"/>
                          <a:ea typeface="Courier New"/>
                          <a:cs typeface="Courier New"/>
                          <a:sym typeface="Courier New"/>
                        </a:rPr>
                        <a:t>Removal</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r>
              <a:tr h="356218">
                <a:tc>
                  <a:txBody>
                    <a:bodyPr/>
                    <a:lstStyle/>
                    <a:p>
                      <a:pPr marL="50800" marR="274320" indent="-634" algn="l" defTabSz="457200">
                        <a:spcBef>
                          <a:spcPts val="200"/>
                        </a:spcBef>
                        <a:defRPr sz="1800"/>
                      </a:pPr>
                      <a:r>
                        <a:rPr b="1">
                          <a:latin typeface="Courier New"/>
                          <a:ea typeface="Courier New"/>
                          <a:cs typeface="Courier New"/>
                          <a:sym typeface="Courier New"/>
                        </a:rPr>
                        <a:t>Retrieval</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O(log </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r>
              <a:tr h="356218">
                <a:tc>
                  <a:txBody>
                    <a:bodyPr/>
                    <a:lstStyle/>
                    <a:p>
                      <a:pPr marL="50800" algn="l" defTabSz="457200">
                        <a:lnSpc>
                          <a:spcPct val="130000"/>
                        </a:lnSpc>
                        <a:spcBef>
                          <a:spcPts val="200"/>
                        </a:spcBef>
                        <a:defRPr sz="1800"/>
                      </a:pPr>
                      <a:r>
                        <a:rPr b="1">
                          <a:latin typeface="Courier New"/>
                          <a:ea typeface="Courier New"/>
                          <a:cs typeface="Courier New"/>
                          <a:sym typeface="Courier New"/>
                        </a:rPr>
                        <a:t>Traversal</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c>
                  <a:txBody>
                    <a:bodyPr/>
                    <a:lstStyle/>
                    <a:p>
                      <a:pPr algn="ctr">
                        <a:lnSpc>
                          <a:spcPct val="130000"/>
                        </a:lnSpc>
                        <a:spcBef>
                          <a:spcPts val="200"/>
                        </a:spcBef>
                        <a:defRPr sz="1800">
                          <a:latin typeface="Times New Roman"/>
                          <a:ea typeface="Times New Roman"/>
                          <a:cs typeface="Times New Roman"/>
                          <a:sym typeface="Times New Roman"/>
                        </a:defRPr>
                      </a:pPr>
                      <a:r>
                        <a:t>O(</a:t>
                      </a:r>
                      <a:r>
                        <a:rPr i="1"/>
                        <a:t>n</a:t>
                      </a:r>
                      <a:r>
                        <a:t>)</a:t>
                      </a:r>
                    </a:p>
                  </a:txBody>
                  <a:tcPr marL="63500" marR="63500" marT="0" marB="0" anchor="ctr" anchorCtr="0" horzOverflow="overflow">
                    <a:lnL w="6350">
                      <a:solidFill>
                        <a:srgbClr val="2F2A2B"/>
                      </a:solidFill>
                      <a:miter lim="400000"/>
                    </a:lnL>
                    <a:lnR w="6350">
                      <a:solidFill>
                        <a:srgbClr val="2F2A2B"/>
                      </a:solidFill>
                      <a:miter lim="400000"/>
                    </a:lnR>
                    <a:lnT w="6350">
                      <a:solidFill>
                        <a:srgbClr val="2F2A2B"/>
                      </a:solidFill>
                      <a:miter lim="400000"/>
                    </a:lnT>
                    <a:lnB w="6350">
                      <a:solidFill>
                        <a:srgbClr val="2F2A2B"/>
                      </a:solidFill>
                      <a:miter lim="400000"/>
                    </a:lnB>
                    <a:solidFill>
                      <a:srgbClr val="EBECED"/>
                    </a:solidFill>
                  </a:tcPr>
                </a:tc>
              </a:tr>
            </a:tbl>
          </a:graphicData>
        </a:graphic>
      </p:graphicFrame>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Title 1"/>
          <p:cNvSpPr txBox="1"/>
          <p:nvPr>
            <p:ph type="ctrTitle"/>
          </p:nvPr>
        </p:nvSpPr>
        <p:spPr>
          <a:prstGeom prst="rect">
            <a:avLst/>
          </a:prstGeom>
        </p:spPr>
        <p:txBody>
          <a:bodyPr/>
          <a:lstStyle/>
          <a:p>
            <a:pPr/>
            <a:r>
              <a:t>End</a:t>
            </a:r>
          </a:p>
        </p:txBody>
      </p:sp>
      <p:sp>
        <p:nvSpPr>
          <p:cNvPr id="173" name="Subtitle 2"/>
          <p:cNvSpPr txBox="1"/>
          <p:nvPr>
            <p:ph type="subTitle" sz="half" idx="1"/>
          </p:nvPr>
        </p:nvSpPr>
        <p:spPr>
          <a:prstGeom prst="rect">
            <a:avLst/>
          </a:prstGeom>
        </p:spPr>
        <p:txBody>
          <a:bodyPr/>
          <a:lstStyle/>
          <a:p>
            <a:pPr/>
            <a:r>
              <a:t>Chapter 21</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Title 1"/>
          <p:cNvSpPr txBox="1"/>
          <p:nvPr>
            <p:ph type="title"/>
          </p:nvPr>
        </p:nvSpPr>
        <p:spPr>
          <a:xfrm>
            <a:off x="249435" y="-127001"/>
            <a:ext cx="8513565" cy="807816"/>
          </a:xfrm>
          <a:prstGeom prst="rect">
            <a:avLst/>
          </a:prstGeom>
        </p:spPr>
        <p:txBody>
          <a:bodyPr/>
          <a:lstStyle>
            <a:lvl1pPr defTabSz="822959">
              <a:defRPr sz="3959"/>
            </a:lvl1pPr>
          </a:lstStyle>
          <a:p>
            <a:pPr/>
            <a:r>
              <a:t>Array-Based Implementations (Part 2)</a:t>
            </a:r>
          </a:p>
        </p:txBody>
      </p:sp>
      <p:sp>
        <p:nvSpPr>
          <p:cNvPr id="59" name="Content Placeholder 2"/>
          <p:cNvSpPr txBox="1"/>
          <p:nvPr>
            <p:ph type="body" sz="quarter" idx="1"/>
          </p:nvPr>
        </p:nvSpPr>
        <p:spPr>
          <a:xfrm>
            <a:off x="457200" y="5958015"/>
            <a:ext cx="8229600" cy="581001"/>
          </a:xfrm>
          <a:prstGeom prst="rect">
            <a:avLst/>
          </a:prstGeom>
        </p:spPr>
        <p:txBody>
          <a:bodyPr/>
          <a:lstStyle/>
          <a:p>
            <a:pPr defTabSz="466344">
              <a:defRPr sz="1836"/>
            </a:pPr>
            <a:r>
              <a:t>LISTING 21-1 The class </a:t>
            </a:r>
            <a:r>
              <a:rPr>
                <a:latin typeface="Courier New"/>
                <a:ea typeface="Courier New"/>
                <a:cs typeface="Courier New"/>
                <a:sym typeface="Courier New"/>
              </a:rPr>
              <a:t>ArrayDictionary</a:t>
            </a:r>
            <a:r>
              <a:t> and its private inner class </a:t>
            </a:r>
            <a:r>
              <a:rPr>
                <a:latin typeface="Courier New"/>
                <a:ea typeface="Courier New"/>
                <a:cs typeface="Courier New"/>
                <a:sym typeface="Courier New"/>
              </a:rPr>
              <a:t>Entry</a:t>
            </a:r>
          </a:p>
        </p:txBody>
      </p:sp>
      <p:sp>
        <p:nvSpPr>
          <p:cNvPr id="60" name="private class Entry&lt;K, V&gt;…"/>
          <p:cNvSpPr txBox="1"/>
          <p:nvPr/>
        </p:nvSpPr>
        <p:spPr>
          <a:xfrm>
            <a:off x="605872" y="642714"/>
            <a:ext cx="4716166" cy="543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344804">
              <a:tabLst>
                <a:tab pos="342900" algn="l"/>
              </a:tabLst>
              <a:defRPr sz="1300">
                <a:latin typeface="Menlo"/>
                <a:ea typeface="Menlo"/>
                <a:cs typeface="Menlo"/>
                <a:sym typeface="Menlo"/>
              </a:defRPr>
            </a:pPr>
            <a:r>
              <a:t>	</a:t>
            </a:r>
            <a:r>
              <a:rPr>
                <a:solidFill>
                  <a:srgbClr val="BA2DA2"/>
                </a:solidFill>
              </a:rPr>
              <a:t>private</a:t>
            </a:r>
            <a:r>
              <a:t> </a:t>
            </a:r>
            <a:r>
              <a:rPr>
                <a:solidFill>
                  <a:srgbClr val="BA2DA2"/>
                </a:solidFill>
              </a:rPr>
              <a:t>class</a:t>
            </a:r>
            <a:r>
              <a:t> Entry&lt;K, V&gt;</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solidFill>
                  <a:srgbClr val="BA2DA2"/>
                </a:solidFill>
                <a:latin typeface="Menlo"/>
                <a:ea typeface="Menlo"/>
                <a:cs typeface="Menlo"/>
                <a:sym typeface="Menlo"/>
              </a:defRPr>
            </a:pPr>
            <a:r>
              <a:rPr>
                <a:solidFill>
                  <a:srgbClr val="000000"/>
                </a:solidFill>
              </a:rPr>
              <a:t>		</a:t>
            </a:r>
            <a:r>
              <a:t>private</a:t>
            </a:r>
            <a:r>
              <a:rPr>
                <a:solidFill>
                  <a:srgbClr val="000000"/>
                </a:solidFill>
              </a:rPr>
              <a:t> K key;</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V value;</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Entry(K searchKey, V dataValue)</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key = searchKey;</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value = dataValue;</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constructor</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K getKey()</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solidFill>
                  <a:srgbClr val="BA2DA2"/>
                </a:solidFill>
                <a:latin typeface="Menlo"/>
                <a:ea typeface="Menlo"/>
                <a:cs typeface="Menlo"/>
                <a:sym typeface="Menlo"/>
              </a:defRPr>
            </a:pPr>
            <a:r>
              <a:rPr>
                <a:solidFill>
                  <a:srgbClr val="000000"/>
                </a:solidFill>
              </a:rPr>
              <a:t>			</a:t>
            </a:r>
            <a:r>
              <a:t>return</a:t>
            </a:r>
            <a:r>
              <a:rPr>
                <a:solidFill>
                  <a:srgbClr val="000000"/>
                </a:solidFill>
              </a:rPr>
              <a:t> key;</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getKey</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V getValue()</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return</a:t>
            </a:r>
            <a:r>
              <a:t> value;</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getValue</a:t>
            </a:r>
            <a:endParaRPr>
              <a:solidFill>
                <a:srgbClr val="000000"/>
              </a:solidFill>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r>
              <a:rPr>
                <a:solidFill>
                  <a:srgbClr val="BA2DA2"/>
                </a:solidFill>
              </a:rPr>
              <a:t>private</a:t>
            </a:r>
            <a:r>
              <a:t> </a:t>
            </a:r>
            <a:r>
              <a:rPr>
                <a:solidFill>
                  <a:srgbClr val="BA2DA2"/>
                </a:solidFill>
              </a:rPr>
              <a:t>void</a:t>
            </a:r>
            <a:r>
              <a:t> setValue(V dataValue)</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a:t>
            </a:r>
            <a:endParaRPr>
              <a:latin typeface="+mn-lt"/>
              <a:ea typeface="+mn-ea"/>
              <a:cs typeface="+mn-cs"/>
              <a:sym typeface="Helvetica"/>
            </a:endParaRPr>
          </a:p>
          <a:p>
            <a:pPr defTabSz="344804">
              <a:tabLst>
                <a:tab pos="342900" algn="l"/>
              </a:tabLst>
              <a:defRPr sz="1300">
                <a:latin typeface="Menlo"/>
                <a:ea typeface="Menlo"/>
                <a:cs typeface="Menlo"/>
                <a:sym typeface="Menlo"/>
              </a:defRPr>
            </a:pPr>
            <a:r>
              <a:t>		 	value = dataValue;</a:t>
            </a:r>
            <a:endParaRPr>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setValue</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 </a:t>
            </a:r>
            <a:r>
              <a:t>// end Entry</a:t>
            </a:r>
            <a:endParaRPr>
              <a:solidFill>
                <a:srgbClr val="000000"/>
              </a:solidFill>
              <a:latin typeface="+mn-lt"/>
              <a:ea typeface="+mn-ea"/>
              <a:cs typeface="+mn-cs"/>
              <a:sym typeface="Helvetica"/>
            </a:endParaRPr>
          </a:p>
          <a:p>
            <a:pPr defTabSz="344804">
              <a:tabLst>
                <a:tab pos="342900" algn="l"/>
              </a:tabLst>
              <a:defRPr sz="1300">
                <a:solidFill>
                  <a:srgbClr val="008400"/>
                </a:solidFill>
                <a:latin typeface="Menlo"/>
                <a:ea typeface="Menlo"/>
                <a:cs typeface="Menlo"/>
                <a:sym typeface="Menlo"/>
              </a:defRPr>
            </a:pPr>
            <a:r>
              <a:rPr>
                <a:solidFill>
                  <a:srgbClr val="000000"/>
                </a:solidFill>
              </a:rPr>
              <a:t>} </a:t>
            </a:r>
            <a:r>
              <a:t>// end ArrayDictionary</a:t>
            </a:r>
            <a:endParaRPr>
              <a:solidFill>
                <a:srgbClr val="000000"/>
              </a:solidFill>
              <a:latin typeface="+mn-lt"/>
              <a:ea typeface="+mn-ea"/>
              <a:cs typeface="+mn-cs"/>
              <a:sym typeface="Helvetica"/>
            </a:endParaR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Title 1"/>
          <p:cNvSpPr txBox="1"/>
          <p:nvPr>
            <p:ph type="title"/>
          </p:nvPr>
        </p:nvSpPr>
        <p:spPr>
          <a:prstGeom prst="rect">
            <a:avLst/>
          </a:prstGeom>
        </p:spPr>
        <p:txBody>
          <a:bodyPr/>
          <a:lstStyle/>
          <a:p>
            <a:pPr/>
            <a:r>
              <a:t>Array-Based Implementations</a:t>
            </a:r>
          </a:p>
        </p:txBody>
      </p:sp>
      <p:sp>
        <p:nvSpPr>
          <p:cNvPr id="63" name="Content Placeholder 2"/>
          <p:cNvSpPr txBox="1"/>
          <p:nvPr>
            <p:ph type="body" sz="quarter" idx="1"/>
          </p:nvPr>
        </p:nvSpPr>
        <p:spPr>
          <a:prstGeom prst="rect">
            <a:avLst/>
          </a:prstGeom>
        </p:spPr>
        <p:txBody>
          <a:bodyPr/>
          <a:lstStyle>
            <a:lvl1pPr defTabSz="749808">
              <a:defRPr sz="2952"/>
            </a:lvl1pPr>
          </a:lstStyle>
          <a:p>
            <a:pPr/>
            <a:r>
              <a:t>Algorithm to add an entry.</a:t>
            </a:r>
          </a:p>
        </p:txBody>
      </p:sp>
      <p:sp>
        <p:nvSpPr>
          <p:cNvPr id="64" name="Algorithm add(key, value)…"/>
          <p:cNvSpPr txBox="1"/>
          <p:nvPr/>
        </p:nvSpPr>
        <p:spPr>
          <a:xfrm>
            <a:off x="528835" y="642714"/>
            <a:ext cx="8229601" cy="54809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1800"/>
            </a:pPr>
            <a:r>
              <a:rPr i="1">
                <a:latin typeface="Times"/>
                <a:ea typeface="Times"/>
                <a:cs typeface="Times"/>
                <a:sym typeface="Times"/>
              </a:rPr>
              <a:t>Algorithm </a:t>
            </a:r>
            <a:r>
              <a:t>add(key, value)</a:t>
            </a:r>
            <a:endParaRPr>
              <a:latin typeface="Times New Roman"/>
              <a:ea typeface="Times New Roman"/>
              <a:cs typeface="Times New Roman"/>
              <a:sym typeface="Times New Roman"/>
            </a:endParaRPr>
          </a:p>
          <a:p>
            <a:pPr defTabSz="457200">
              <a:defRPr i="1" sz="1800">
                <a:latin typeface="Times New Roman"/>
                <a:ea typeface="Times New Roman"/>
                <a:cs typeface="Times New Roman"/>
                <a:sym typeface="Times New Roman"/>
              </a:defRPr>
            </a:pPr>
            <a:r>
              <a:rPr i="0">
                <a:latin typeface="+mj-lt"/>
                <a:ea typeface="+mj-ea"/>
                <a:cs typeface="+mj-cs"/>
                <a:sym typeface="Arial"/>
              </a:rPr>
              <a:t>/</a:t>
            </a:r>
            <a:r>
              <a:rPr i="0">
                <a:solidFill>
                  <a:schemeClr val="accent6"/>
                </a:solidFill>
                <a:latin typeface="+mj-lt"/>
                <a:ea typeface="+mj-ea"/>
                <a:cs typeface="+mj-cs"/>
                <a:sym typeface="Arial"/>
              </a:rPr>
              <a:t>/ </a:t>
            </a:r>
            <a:r>
              <a:rPr>
                <a:solidFill>
                  <a:schemeClr val="accent6"/>
                </a:solidFill>
              </a:rPr>
              <a:t>Adds a new key-value entry to the dictionary and returns </a:t>
            </a:r>
            <a:r>
              <a:rPr i="0">
                <a:solidFill>
                  <a:schemeClr val="accent6"/>
                </a:solidFill>
                <a:latin typeface="+mj-lt"/>
                <a:ea typeface="+mj-ea"/>
                <a:cs typeface="+mj-cs"/>
                <a:sym typeface="Arial"/>
              </a:rPr>
              <a:t>null</a:t>
            </a:r>
            <a:r>
              <a:rPr>
                <a:solidFill>
                  <a:schemeClr val="accent6"/>
                </a:solidFill>
              </a:rPr>
              <a:t>. If </a:t>
            </a:r>
            <a:r>
              <a:rPr i="0">
                <a:solidFill>
                  <a:schemeClr val="accent6"/>
                </a:solidFill>
                <a:latin typeface="+mj-lt"/>
                <a:ea typeface="+mj-ea"/>
                <a:cs typeface="+mj-cs"/>
                <a:sym typeface="Arial"/>
              </a:rPr>
              <a:t>key </a:t>
            </a:r>
            <a:r>
              <a:rPr>
                <a:solidFill>
                  <a:schemeClr val="accent6"/>
                </a:solidFill>
              </a:rPr>
              <a:t>already exists</a:t>
            </a:r>
            <a:endParaRPr>
              <a:solidFill>
                <a:schemeClr val="accent6"/>
              </a:solidFill>
            </a:endParaRPr>
          </a:p>
          <a:p>
            <a:pPr defTabSz="457200">
              <a:defRPr i="1" sz="1800">
                <a:solidFill>
                  <a:schemeClr val="accent6"/>
                </a:solidFill>
                <a:latin typeface="Times New Roman"/>
                <a:ea typeface="Times New Roman"/>
                <a:cs typeface="Times New Roman"/>
                <a:sym typeface="Times New Roman"/>
              </a:defRPr>
            </a:pPr>
            <a:r>
              <a:rPr i="0">
                <a:latin typeface="+mj-lt"/>
                <a:ea typeface="+mj-ea"/>
                <a:cs typeface="+mj-cs"/>
                <a:sym typeface="Arial"/>
              </a:rPr>
              <a:t>// </a:t>
            </a:r>
            <a:r>
              <a:t>in the dictionary, returns the corresponding value and replaces it with </a:t>
            </a:r>
            <a:r>
              <a:rPr i="0">
                <a:latin typeface="+mj-lt"/>
                <a:ea typeface="+mj-ea"/>
                <a:cs typeface="+mj-cs"/>
                <a:sym typeface="Arial"/>
              </a:rPr>
              <a:t>value.</a:t>
            </a:r>
            <a:endParaRPr i="0"/>
          </a:p>
          <a:p>
            <a:pPr defTabSz="457200">
              <a:defRPr i="1" sz="1800">
                <a:solidFill>
                  <a:schemeClr val="accent6"/>
                </a:solidFill>
                <a:latin typeface="Times New Roman"/>
                <a:ea typeface="Times New Roman"/>
                <a:cs typeface="Times New Roman"/>
                <a:sym typeface="Times New Roman"/>
              </a:defRPr>
            </a:pPr>
            <a:r>
              <a:rPr i="0">
                <a:latin typeface="+mj-lt"/>
                <a:ea typeface="+mj-ea"/>
                <a:cs typeface="+mj-cs"/>
                <a:sym typeface="Arial"/>
              </a:rPr>
              <a:t>// key </a:t>
            </a:r>
            <a:r>
              <a:t>and </a:t>
            </a:r>
            <a:r>
              <a:rPr i="0">
                <a:latin typeface="+mj-lt"/>
                <a:ea typeface="+mj-ea"/>
                <a:cs typeface="+mj-cs"/>
                <a:sym typeface="Arial"/>
              </a:rPr>
              <a:t>value </a:t>
            </a:r>
            <a:r>
              <a:t>are not </a:t>
            </a:r>
            <a:r>
              <a:rPr i="0">
                <a:latin typeface="+mj-lt"/>
                <a:ea typeface="+mj-ea"/>
                <a:cs typeface="+mj-cs"/>
                <a:sym typeface="Arial"/>
              </a:rPr>
              <a:t>null</a:t>
            </a:r>
            <a:r>
              <a:rPr i="0"/>
              <a:t>.</a:t>
            </a:r>
            <a:endParaRPr i="0"/>
          </a:p>
          <a:p>
            <a:pPr defTabSz="457200">
              <a:defRPr sz="1800"/>
            </a:pPr>
            <a:r>
              <a:t>result = </a:t>
            </a:r>
            <a:r>
              <a:rPr b="1"/>
              <a:t>null</a:t>
            </a:r>
            <a:endParaRPr b="1">
              <a:latin typeface="Times New Roman"/>
              <a:ea typeface="Times New Roman"/>
              <a:cs typeface="Times New Roman"/>
              <a:sym typeface="Times New Roman"/>
            </a:endParaRPr>
          </a:p>
          <a:p>
            <a:pPr defTabSz="457200">
              <a:defRPr i="1" sz="1800">
                <a:latin typeface="Times New Roman"/>
                <a:ea typeface="Times New Roman"/>
                <a:cs typeface="Times New Roman"/>
                <a:sym typeface="Times New Roman"/>
              </a:defRPr>
            </a:pPr>
            <a:r>
              <a:t>Search the dictionary for an entry containing </a:t>
            </a:r>
            <a:r>
              <a:rPr i="0">
                <a:latin typeface="+mj-lt"/>
                <a:ea typeface="+mj-ea"/>
                <a:cs typeface="+mj-cs"/>
                <a:sym typeface="Arial"/>
              </a:rPr>
              <a:t>key</a:t>
            </a:r>
            <a:endParaRPr i="0"/>
          </a:p>
          <a:p>
            <a:pPr defTabSz="457200">
              <a:defRPr i="1" sz="1800">
                <a:latin typeface="Times New Roman"/>
                <a:ea typeface="Times New Roman"/>
                <a:cs typeface="Times New Roman"/>
                <a:sym typeface="Times New Roman"/>
              </a:defRPr>
            </a:pPr>
            <a:r>
              <a:rPr b="1" i="0">
                <a:latin typeface="+mj-lt"/>
                <a:ea typeface="+mj-ea"/>
                <a:cs typeface="+mj-cs"/>
                <a:sym typeface="Arial"/>
              </a:rPr>
              <a:t>if</a:t>
            </a:r>
            <a:r>
              <a:rPr b="1" i="0" spc="-457">
                <a:latin typeface="+mj-lt"/>
                <a:ea typeface="+mj-ea"/>
                <a:cs typeface="+mj-cs"/>
                <a:sym typeface="Arial"/>
              </a:rPr>
              <a:t> </a:t>
            </a:r>
            <a:r>
              <a:rPr i="0">
                <a:latin typeface="+mj-lt"/>
                <a:ea typeface="+mj-ea"/>
                <a:cs typeface="+mj-cs"/>
                <a:sym typeface="Arial"/>
              </a:rPr>
              <a:t>(</a:t>
            </a:r>
            <a:r>
              <a:t>an entry containing </a:t>
            </a:r>
            <a:r>
              <a:rPr i="0">
                <a:latin typeface="+mj-lt"/>
                <a:ea typeface="+mj-ea"/>
                <a:cs typeface="+mj-cs"/>
                <a:sym typeface="Arial"/>
              </a:rPr>
              <a:t>key </a:t>
            </a:r>
            <a:r>
              <a:t>is found</a:t>
            </a:r>
            <a:r>
              <a:rPr i="0">
                <a:latin typeface="+mj-lt"/>
                <a:ea typeface="+mj-ea"/>
                <a:cs typeface="+mj-cs"/>
                <a:sym typeface="Arial"/>
              </a:rPr>
              <a:t>)</a:t>
            </a:r>
            <a:endParaRPr i="0"/>
          </a:p>
          <a:p>
            <a:pPr defTabSz="457200">
              <a:defRPr sz="1800">
                <a:latin typeface="Times New Roman"/>
                <a:ea typeface="Times New Roman"/>
                <a:cs typeface="Times New Roman"/>
                <a:sym typeface="Times New Roman"/>
              </a:defRPr>
            </a:pPr>
            <a:r>
              <a:t>{</a:t>
            </a:r>
          </a:p>
          <a:p>
            <a:pPr lvl="2" indent="457200" defTabSz="457200">
              <a:defRPr i="1" sz="1800">
                <a:latin typeface="Times New Roman"/>
                <a:ea typeface="Times New Roman"/>
                <a:cs typeface="Times New Roman"/>
                <a:sym typeface="Times New Roman"/>
              </a:defRPr>
            </a:pPr>
            <a:r>
              <a:rPr i="0">
                <a:latin typeface="+mj-lt"/>
                <a:ea typeface="+mj-ea"/>
                <a:cs typeface="+mj-cs"/>
                <a:sym typeface="Arial"/>
              </a:rPr>
              <a:t>result = </a:t>
            </a:r>
            <a:r>
              <a:t>value currently associated with </a:t>
            </a:r>
            <a:r>
              <a:rPr i="0">
                <a:latin typeface="+mj-lt"/>
                <a:ea typeface="+mj-ea"/>
                <a:cs typeface="+mj-cs"/>
                <a:sym typeface="Arial"/>
              </a:rPr>
              <a:t>key</a:t>
            </a:r>
            <a:endParaRPr i="0"/>
          </a:p>
          <a:p>
            <a:pPr lvl="2" indent="457200" defTabSz="457200">
              <a:defRPr i="1" sz="1800">
                <a:latin typeface="Times New Roman"/>
                <a:ea typeface="Times New Roman"/>
                <a:cs typeface="Times New Roman"/>
                <a:sym typeface="Times New Roman"/>
              </a:defRPr>
            </a:pPr>
            <a:r>
              <a:t>Replace </a:t>
            </a:r>
            <a:r>
              <a:rPr i="0">
                <a:latin typeface="+mj-lt"/>
                <a:ea typeface="+mj-ea"/>
                <a:cs typeface="+mj-cs"/>
                <a:sym typeface="Arial"/>
              </a:rPr>
              <a:t>key</a:t>
            </a:r>
            <a:r>
              <a:t>'s associated value with </a:t>
            </a:r>
            <a:r>
              <a:rPr i="0">
                <a:latin typeface="+mj-lt"/>
                <a:ea typeface="+mj-ea"/>
                <a:cs typeface="+mj-cs"/>
                <a:sym typeface="Arial"/>
              </a:rPr>
              <a:t>value</a:t>
            </a:r>
            <a:endParaRPr i="0"/>
          </a:p>
          <a:p>
            <a:pPr defTabSz="457200">
              <a:defRPr sz="1800">
                <a:latin typeface="Times New Roman"/>
                <a:ea typeface="Times New Roman"/>
                <a:cs typeface="Times New Roman"/>
                <a:sym typeface="Times New Roman"/>
              </a:defRPr>
            </a:pPr>
            <a:r>
              <a:t>}</a:t>
            </a:r>
          </a:p>
          <a:p>
            <a:pPr defTabSz="457200">
              <a:defRPr i="1" sz="1800">
                <a:latin typeface="Times New Roman"/>
                <a:ea typeface="Times New Roman"/>
                <a:cs typeface="Times New Roman"/>
                <a:sym typeface="Times New Roman"/>
              </a:defRPr>
            </a:pPr>
            <a:r>
              <a:rPr b="1" i="0">
                <a:latin typeface="+mj-lt"/>
                <a:ea typeface="+mj-ea"/>
                <a:cs typeface="+mj-cs"/>
                <a:sym typeface="Arial"/>
              </a:rPr>
              <a:t>else </a:t>
            </a:r>
            <a:r>
              <a:rPr i="0">
                <a:latin typeface="+mj-lt"/>
                <a:ea typeface="+mj-ea"/>
                <a:cs typeface="+mj-cs"/>
                <a:sym typeface="Arial"/>
              </a:rPr>
              <a:t>// </a:t>
            </a:r>
            <a:r>
              <a:t>Insert new entry</a:t>
            </a:r>
          </a:p>
          <a:p>
            <a:pPr defTabSz="457200">
              <a:defRPr sz="1800">
                <a:latin typeface="Times New Roman"/>
                <a:ea typeface="Times New Roman"/>
                <a:cs typeface="Times New Roman"/>
                <a:sym typeface="Times New Roman"/>
              </a:defRPr>
            </a:pPr>
            <a:r>
              <a:t>{</a:t>
            </a:r>
          </a:p>
          <a:p>
            <a:pPr lvl="2" marR="3235325" indent="457200" defTabSz="457200">
              <a:defRPr i="1" sz="1800">
                <a:latin typeface="Times New Roman"/>
                <a:ea typeface="Times New Roman"/>
                <a:cs typeface="Times New Roman"/>
                <a:sym typeface="Times New Roman"/>
              </a:defRPr>
            </a:pPr>
            <a:r>
              <a:rPr b="1" i="0">
                <a:latin typeface="+mj-lt"/>
                <a:ea typeface="+mj-ea"/>
                <a:cs typeface="+mj-cs"/>
                <a:sym typeface="Arial"/>
              </a:rPr>
              <a:t>if </a:t>
            </a:r>
            <a:r>
              <a:rPr i="0">
                <a:latin typeface="+mj-lt"/>
                <a:ea typeface="+mj-ea"/>
                <a:cs typeface="+mj-cs"/>
                <a:sym typeface="Arial"/>
              </a:rPr>
              <a:t>(</a:t>
            </a:r>
            <a:r>
              <a:t>array is full</a:t>
            </a:r>
            <a:r>
              <a:rPr i="0">
                <a:latin typeface="+mj-lt"/>
                <a:ea typeface="+mj-ea"/>
                <a:cs typeface="+mj-cs"/>
                <a:sym typeface="Arial"/>
              </a:rPr>
              <a:t>) </a:t>
            </a:r>
            <a:endParaRPr i="0">
              <a:latin typeface="+mj-lt"/>
              <a:ea typeface="+mj-ea"/>
              <a:cs typeface="+mj-cs"/>
              <a:sym typeface="Arial"/>
            </a:endParaRPr>
          </a:p>
          <a:p>
            <a:pPr lvl="4" marR="3235325" indent="914400" defTabSz="457200">
              <a:defRPr i="1" sz="1800">
                <a:latin typeface="Times New Roman"/>
                <a:ea typeface="Times New Roman"/>
                <a:cs typeface="Times New Roman"/>
                <a:sym typeface="Times New Roman"/>
              </a:defRPr>
            </a:pPr>
            <a:r>
              <a:t>Double size of array</a:t>
            </a:r>
          </a:p>
          <a:p>
            <a:pPr lvl="2" marR="527050" indent="457200" defTabSz="457200">
              <a:defRPr i="1" sz="1800">
                <a:latin typeface="Times New Roman"/>
                <a:ea typeface="Times New Roman"/>
                <a:cs typeface="Times New Roman"/>
                <a:sym typeface="Times New Roman"/>
              </a:defRPr>
            </a:pPr>
            <a:r>
              <a:t>Insert a new entry containing </a:t>
            </a:r>
            <a:r>
              <a:rPr i="0">
                <a:latin typeface="+mj-lt"/>
                <a:ea typeface="+mj-ea"/>
                <a:cs typeface="+mj-cs"/>
                <a:sym typeface="Arial"/>
              </a:rPr>
              <a:t>key </a:t>
            </a:r>
            <a:r>
              <a:t>and </a:t>
            </a:r>
            <a:r>
              <a:rPr i="0">
                <a:latin typeface="+mj-lt"/>
                <a:ea typeface="+mj-ea"/>
                <a:cs typeface="+mj-cs"/>
                <a:sym typeface="Arial"/>
              </a:rPr>
              <a:t>value </a:t>
            </a:r>
            <a:r>
              <a:t>after the last entry in the array </a:t>
            </a:r>
          </a:p>
          <a:p>
            <a:pPr lvl="2" marR="527050" indent="457200" defTabSz="457200">
              <a:defRPr i="1" sz="1800">
                <a:latin typeface="Times New Roman"/>
                <a:ea typeface="Times New Roman"/>
                <a:cs typeface="Times New Roman"/>
                <a:sym typeface="Times New Roman"/>
              </a:defRPr>
            </a:pPr>
            <a:r>
              <a:t>Increment the size of the dictionary</a:t>
            </a:r>
          </a:p>
          <a:p>
            <a:pPr defTabSz="457200">
              <a:defRPr sz="1800">
                <a:latin typeface="Times New Roman"/>
                <a:ea typeface="Times New Roman"/>
                <a:cs typeface="Times New Roman"/>
                <a:sym typeface="Times New Roman"/>
              </a:defRPr>
            </a:pPr>
            <a:r>
              <a:t>}</a:t>
            </a:r>
          </a:p>
          <a:p>
            <a:pPr defTabSz="457200">
              <a:defRPr b="1" sz="1800"/>
            </a:pPr>
            <a:r>
              <a:t>return </a:t>
            </a:r>
            <a:r>
              <a:rPr b="0"/>
              <a:t>result</a:t>
            </a:r>
            <a:endParaRPr b="0">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Title 1"/>
          <p:cNvSpPr txBox="1"/>
          <p:nvPr>
            <p:ph type="title"/>
          </p:nvPr>
        </p:nvSpPr>
        <p:spPr>
          <a:xfrm>
            <a:off x="249435" y="-1"/>
            <a:ext cx="8768210" cy="807816"/>
          </a:xfrm>
          <a:prstGeom prst="rect">
            <a:avLst/>
          </a:prstGeom>
        </p:spPr>
        <p:txBody>
          <a:bodyPr/>
          <a:lstStyle>
            <a:lvl1pPr defTabSz="813816">
              <a:defRPr sz="3916"/>
            </a:lvl1pPr>
          </a:lstStyle>
          <a:p>
            <a:pPr/>
            <a:r>
              <a:t>Unsorted Array-Based Implementations</a:t>
            </a:r>
          </a:p>
        </p:txBody>
      </p:sp>
      <p:sp>
        <p:nvSpPr>
          <p:cNvPr id="67" name="FIGURE 21-2 Adding a new entry to an unsorted array-based dictionary"/>
          <p:cNvSpPr txBox="1"/>
          <p:nvPr>
            <p:ph type="body" sz="quarter" idx="1"/>
          </p:nvPr>
        </p:nvSpPr>
        <p:spPr>
          <a:xfrm>
            <a:off x="443971" y="5848708"/>
            <a:ext cx="8229601" cy="581001"/>
          </a:xfrm>
          <a:prstGeom prst="rect">
            <a:avLst/>
          </a:prstGeom>
        </p:spPr>
        <p:txBody>
          <a:bodyPr/>
          <a:lstStyle>
            <a:lvl1pPr defTabSz="420623">
              <a:defRPr sz="2024"/>
            </a:lvl1pPr>
          </a:lstStyle>
          <a:p>
            <a:pPr/>
            <a:r>
              <a:t>FIGURE 21-2 Adding a new entry to an unsorted array-based dictionary</a:t>
            </a:r>
          </a:p>
        </p:txBody>
      </p:sp>
      <p:pic>
        <p:nvPicPr>
          <p:cNvPr id="68" name="A figure displays an unsorted array where new entries can be added after all the other entries. &#10;" descr="A figure displays an unsorted array where new entries can be added after all the other entries. "/>
          <p:cNvPicPr>
            <a:picLocks noChangeAspect="1"/>
          </p:cNvPicPr>
          <p:nvPr/>
        </p:nvPicPr>
        <p:blipFill>
          <a:blip r:embed="rId2">
            <a:extLst/>
          </a:blip>
          <a:stretch>
            <a:fillRect/>
          </a:stretch>
        </p:blipFill>
        <p:spPr>
          <a:xfrm>
            <a:off x="758183" y="2512337"/>
            <a:ext cx="7516904" cy="194902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Title 1"/>
          <p:cNvSpPr txBox="1"/>
          <p:nvPr>
            <p:ph type="title"/>
          </p:nvPr>
        </p:nvSpPr>
        <p:spPr>
          <a:xfrm>
            <a:off x="151439" y="-1"/>
            <a:ext cx="8913101" cy="807816"/>
          </a:xfrm>
          <a:prstGeom prst="rect">
            <a:avLst/>
          </a:prstGeom>
        </p:spPr>
        <p:txBody>
          <a:bodyPr/>
          <a:lstStyle>
            <a:lvl1pPr defTabSz="832104">
              <a:defRPr sz="4004"/>
            </a:lvl1pPr>
          </a:lstStyle>
          <a:p>
            <a:pPr/>
            <a:r>
              <a:t>Unsorted Array-Based Implementations</a:t>
            </a:r>
          </a:p>
        </p:txBody>
      </p:sp>
      <p:sp>
        <p:nvSpPr>
          <p:cNvPr id="71" name="Content Placeholder 2"/>
          <p:cNvSpPr txBox="1"/>
          <p:nvPr>
            <p:ph type="body" sz="quarter" idx="1"/>
          </p:nvPr>
        </p:nvSpPr>
        <p:spPr>
          <a:xfrm>
            <a:off x="457200" y="5958015"/>
            <a:ext cx="8229600" cy="581001"/>
          </a:xfrm>
          <a:prstGeom prst="rect">
            <a:avLst/>
          </a:prstGeom>
        </p:spPr>
        <p:txBody>
          <a:bodyPr/>
          <a:lstStyle/>
          <a:p>
            <a:pPr defTabSz="667512">
              <a:defRPr sz="2628"/>
            </a:pPr>
            <a:r>
              <a:t>Implementation of the method </a:t>
            </a:r>
            <a:r>
              <a:rPr>
                <a:latin typeface="Courier New"/>
                <a:ea typeface="Courier New"/>
                <a:cs typeface="Courier New"/>
                <a:sym typeface="Courier New"/>
              </a:rPr>
              <a:t>add</a:t>
            </a:r>
          </a:p>
        </p:txBody>
      </p:sp>
      <p:sp>
        <p:nvSpPr>
          <p:cNvPr id="72" name="public V add(K key, V value)…"/>
          <p:cNvSpPr txBox="1"/>
          <p:nvPr/>
        </p:nvSpPr>
        <p:spPr>
          <a:xfrm>
            <a:off x="347099" y="697230"/>
            <a:ext cx="8717110" cy="517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344804">
              <a:tabLst>
                <a:tab pos="342900" algn="l"/>
              </a:tabLst>
              <a:defRPr>
                <a:latin typeface="Menlo"/>
                <a:ea typeface="Menlo"/>
                <a:cs typeface="Menlo"/>
                <a:sym typeface="Menlo"/>
              </a:defRPr>
            </a:pPr>
            <a:r>
              <a:rPr>
                <a:solidFill>
                  <a:srgbClr val="BA2DA2"/>
                </a:solidFill>
              </a:rPr>
              <a:t>public</a:t>
            </a:r>
            <a:r>
              <a:t> V add(K key, V value)</a:t>
            </a:r>
            <a:endParaRPr>
              <a:latin typeface="+mn-lt"/>
              <a:ea typeface="+mn-ea"/>
              <a:cs typeface="+mn-cs"/>
              <a:sym typeface="Helvetica"/>
            </a:endParaRPr>
          </a:p>
          <a:p>
            <a:pPr defTabSz="344804">
              <a:tabLst>
                <a:tab pos="342900" algn="l"/>
              </a:tabLst>
              <a:defRPr>
                <a:latin typeface="Menlo"/>
                <a:ea typeface="Menlo"/>
                <a:cs typeface="Menlo"/>
                <a:sym typeface="Menlo"/>
              </a:defRPr>
            </a:pPr>
            <a:r>
              <a:t>{</a:t>
            </a:r>
            <a:endParaRPr>
              <a:latin typeface="+mn-lt"/>
              <a:ea typeface="+mn-ea"/>
              <a:cs typeface="+mn-cs"/>
              <a:sym typeface="Helvetica"/>
            </a:endParaRPr>
          </a:p>
          <a:p>
            <a:pPr defTabSz="344804">
              <a:tabLst>
                <a:tab pos="342900" algn="l"/>
              </a:tabLst>
              <a:defRPr>
                <a:latin typeface="Menlo"/>
                <a:ea typeface="Menlo"/>
                <a:cs typeface="Menlo"/>
                <a:sym typeface="Menlo"/>
              </a:defRPr>
            </a:pPr>
            <a:r>
              <a:t>   checkIntegrity();</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r>
              <a:rPr>
                <a:solidFill>
                  <a:srgbClr val="BA2DA2"/>
                </a:solidFill>
              </a:rPr>
              <a:t>if</a:t>
            </a:r>
            <a:r>
              <a:t> ((key == </a:t>
            </a:r>
            <a:r>
              <a:rPr>
                <a:solidFill>
                  <a:srgbClr val="BA2DA2"/>
                </a:solidFill>
              </a:rPr>
              <a:t>null</a:t>
            </a:r>
            <a:r>
              <a:t>) || (value == </a:t>
            </a:r>
            <a:r>
              <a:rPr>
                <a:solidFill>
                  <a:srgbClr val="BA2DA2"/>
                </a:solidFill>
              </a:rPr>
              <a:t>null</a:t>
            </a:r>
            <a:r>
              <a:t>))</a:t>
            </a:r>
            <a:endParaRPr>
              <a:latin typeface="+mn-lt"/>
              <a:ea typeface="+mn-ea"/>
              <a:cs typeface="+mn-cs"/>
              <a:sym typeface="Helvetica"/>
            </a:endParaRPr>
          </a:p>
          <a:p>
            <a:pPr defTabSz="344804">
              <a:tabLst>
                <a:tab pos="342900" algn="l"/>
              </a:tabLst>
              <a:defRPr>
                <a:solidFill>
                  <a:srgbClr val="D12F1B"/>
                </a:solidFill>
                <a:latin typeface="Menlo"/>
                <a:ea typeface="Menlo"/>
                <a:cs typeface="Menlo"/>
                <a:sym typeface="Menlo"/>
              </a:defRPr>
            </a:pPr>
            <a:r>
              <a:rPr>
                <a:solidFill>
                  <a:srgbClr val="000000"/>
                </a:solidFill>
              </a:rPr>
              <a:t>      </a:t>
            </a:r>
            <a:r>
              <a:rPr>
                <a:solidFill>
                  <a:srgbClr val="BA2DA2"/>
                </a:solidFill>
              </a:rPr>
              <a:t>throw</a:t>
            </a:r>
            <a:r>
              <a:rPr>
                <a:solidFill>
                  <a:srgbClr val="000000"/>
                </a:solidFill>
              </a:rPr>
              <a:t> </a:t>
            </a:r>
            <a:r>
              <a:rPr>
                <a:solidFill>
                  <a:srgbClr val="BA2DA2"/>
                </a:solidFill>
              </a:rPr>
              <a:t>new</a:t>
            </a:r>
            <a:r>
              <a:rPr>
                <a:solidFill>
                  <a:srgbClr val="000000"/>
                </a:solidFill>
              </a:rPr>
              <a:t> IllegalArgumentException(</a:t>
            </a:r>
            <a:r>
              <a:t>"Cannot add null to this dictionary."</a:t>
            </a:r>
            <a:r>
              <a:rPr>
                <a:solidFill>
                  <a:srgbClr val="000000"/>
                </a:solidFill>
              </a:rPr>
              <a:t>);</a:t>
            </a:r>
            <a:endParaRPr>
              <a:solidFill>
                <a:srgbClr val="000000"/>
              </a:solidFill>
              <a:latin typeface="+mn-lt"/>
              <a:ea typeface="+mn-ea"/>
              <a:cs typeface="+mn-cs"/>
              <a:sym typeface="Helvetica"/>
            </a:endParaRPr>
          </a:p>
          <a:p>
            <a:pPr defTabSz="344804">
              <a:tabLst>
                <a:tab pos="342900" algn="l"/>
              </a:tabLst>
              <a:defRPr>
                <a:solidFill>
                  <a:srgbClr val="BA2DA2"/>
                </a:solidFill>
                <a:latin typeface="Menlo"/>
                <a:ea typeface="Menlo"/>
                <a:cs typeface="Menlo"/>
                <a:sym typeface="Menlo"/>
              </a:defRPr>
            </a:pPr>
            <a:r>
              <a:rPr>
                <a:solidFill>
                  <a:srgbClr val="000000"/>
                </a:solidFill>
              </a:rPr>
              <a:t>   </a:t>
            </a:r>
            <a:r>
              <a:t>else</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latin typeface="Menlo"/>
                <a:ea typeface="Menlo"/>
                <a:cs typeface="Menlo"/>
                <a:sym typeface="Menlo"/>
              </a:defRPr>
            </a:pPr>
            <a:r>
              <a:t>      V result = </a:t>
            </a:r>
            <a:r>
              <a:rPr>
                <a:solidFill>
                  <a:srgbClr val="BA2DA2"/>
                </a:solidFill>
              </a:rPr>
              <a:t>null</a:t>
            </a:r>
            <a:r>
              <a:t>;</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r>
              <a:rPr>
                <a:solidFill>
                  <a:srgbClr val="BA2DA2"/>
                </a:solidFill>
              </a:rPr>
              <a:t>int</a:t>
            </a:r>
            <a:r>
              <a:t> keyIndex = locateIndex(key);</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r>
              <a:rPr>
                <a:solidFill>
                  <a:srgbClr val="BA2DA2"/>
                </a:solidFill>
              </a:rPr>
              <a:t>if</a:t>
            </a:r>
            <a:r>
              <a:t> (keyIndex &lt; numberOfEntries)</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a:t>
            </a:r>
            <a:r>
              <a:t>// Key found, return and replace entry's value</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result = dictionary[keyIndex].getValue(); </a:t>
            </a:r>
            <a:r>
              <a:rPr>
                <a:solidFill>
                  <a:srgbClr val="008400"/>
                </a:solidFill>
              </a:rPr>
              <a:t>// Get old value</a:t>
            </a:r>
            <a:endParaRPr>
              <a:latin typeface="+mn-lt"/>
              <a:ea typeface="+mn-ea"/>
              <a:cs typeface="+mn-cs"/>
              <a:sym typeface="Helvetica"/>
            </a:endParaRPr>
          </a:p>
          <a:p>
            <a:pPr defTabSz="344804">
              <a:tabLst>
                <a:tab pos="342900" algn="l"/>
              </a:tabLst>
              <a:defRPr>
                <a:latin typeface="Menlo"/>
                <a:ea typeface="Menlo"/>
                <a:cs typeface="Menlo"/>
                <a:sym typeface="Menlo"/>
              </a:defRPr>
            </a:pPr>
            <a:r>
              <a:t>         dictionary[keyIndex].setValue(value); 		</a:t>
            </a:r>
            <a:r>
              <a:rPr>
                <a:solidFill>
                  <a:srgbClr val="008400"/>
                </a:solidFill>
              </a:rPr>
              <a:t>// Replace value</a:t>
            </a:r>
            <a:endParaRPr>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a:t>
            </a:r>
            <a:r>
              <a:rPr>
                <a:solidFill>
                  <a:srgbClr val="BA2DA2"/>
                </a:solidFill>
              </a:rPr>
              <a:t>else</a:t>
            </a:r>
            <a:r>
              <a:rPr>
                <a:solidFill>
                  <a:srgbClr val="000000"/>
                </a:solidFill>
              </a:rPr>
              <a:t> </a:t>
            </a:r>
            <a:r>
              <a:t>// Key not found; add new entry to dictionary</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a:t>
            </a:r>
            <a:r>
              <a:t>// Add at end of array</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dictionary[numberOfEntries] = </a:t>
            </a:r>
            <a:r>
              <a:rPr>
                <a:solidFill>
                  <a:srgbClr val="BA2DA2"/>
                </a:solidFill>
              </a:rPr>
              <a:t>new</a:t>
            </a:r>
            <a:r>
              <a:t> Entry&lt;&gt;(key, value);</a:t>
            </a:r>
            <a:endParaRPr>
              <a:latin typeface="+mn-lt"/>
              <a:ea typeface="+mn-ea"/>
              <a:cs typeface="+mn-cs"/>
              <a:sym typeface="Helvetica"/>
            </a:endParaRPr>
          </a:p>
          <a:p>
            <a:pPr defTabSz="344804">
              <a:tabLst>
                <a:tab pos="342900" algn="l"/>
              </a:tabLst>
              <a:defRPr>
                <a:latin typeface="Menlo"/>
                <a:ea typeface="Menlo"/>
                <a:cs typeface="Menlo"/>
                <a:sym typeface="Menlo"/>
              </a:defRPr>
            </a:pPr>
            <a:r>
              <a:t>         numberOfEntries++;</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ensureCapacity(); </a:t>
            </a:r>
            <a:r>
              <a:t>// Ensure enough room for next add</a:t>
            </a:r>
            <a:endParaRPr>
              <a:solidFill>
                <a:srgbClr val="000000"/>
              </a:solidFill>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 </a:t>
            </a:r>
            <a:r>
              <a:t>// end if</a:t>
            </a:r>
            <a:endParaRPr>
              <a:solidFill>
                <a:srgbClr val="000000"/>
              </a:solidFill>
              <a:latin typeface="+mn-lt"/>
              <a:ea typeface="+mn-ea"/>
              <a:cs typeface="+mn-cs"/>
              <a:sym typeface="Helvetica"/>
            </a:endParaRPr>
          </a:p>
          <a:p>
            <a:pPr defTabSz="344804">
              <a:tabLst>
                <a:tab pos="342900" algn="l"/>
              </a:tabLst>
              <a:defRPr>
                <a:latin typeface="Menlo"/>
                <a:ea typeface="Menlo"/>
                <a:cs typeface="Menlo"/>
                <a:sym typeface="Menlo"/>
              </a:defRPr>
            </a:pPr>
            <a:r>
              <a:t>      </a:t>
            </a:r>
            <a:r>
              <a:rPr>
                <a:solidFill>
                  <a:srgbClr val="BA2DA2"/>
                </a:solidFill>
              </a:rPr>
              <a:t>return</a:t>
            </a:r>
            <a:r>
              <a:t> result;</a:t>
            </a:r>
            <a:endParaRPr>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 </a:t>
            </a:r>
            <a:r>
              <a:t>// end if</a:t>
            </a:r>
            <a:endParaRPr>
              <a:solidFill>
                <a:srgbClr val="000000"/>
              </a:solidFill>
              <a:latin typeface="+mn-lt"/>
              <a:ea typeface="+mn-ea"/>
              <a:cs typeface="+mn-cs"/>
              <a:sym typeface="Helvetica"/>
            </a:endParaRPr>
          </a:p>
          <a:p>
            <a:pPr defTabSz="344804">
              <a:tabLst>
                <a:tab pos="342900" algn="l"/>
              </a:tabLst>
              <a:defRPr>
                <a:solidFill>
                  <a:srgbClr val="008400"/>
                </a:solidFill>
                <a:latin typeface="Menlo"/>
                <a:ea typeface="Menlo"/>
                <a:cs typeface="Menlo"/>
                <a:sym typeface="Menlo"/>
              </a:defRPr>
            </a:pPr>
            <a:r>
              <a:rPr>
                <a:solidFill>
                  <a:srgbClr val="000000"/>
                </a:solidFill>
              </a:rPr>
              <a:t>} </a:t>
            </a:r>
            <a:r>
              <a:t>// end add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Title 1"/>
          <p:cNvSpPr txBox="1"/>
          <p:nvPr>
            <p:ph type="title"/>
          </p:nvPr>
        </p:nvSpPr>
        <p:spPr>
          <a:xfrm>
            <a:off x="249435" y="-1"/>
            <a:ext cx="8797876" cy="807816"/>
          </a:xfrm>
          <a:prstGeom prst="rect">
            <a:avLst/>
          </a:prstGeom>
        </p:spPr>
        <p:txBody>
          <a:bodyPr/>
          <a:lstStyle>
            <a:lvl1pPr defTabSz="822959">
              <a:defRPr sz="3959"/>
            </a:lvl1pPr>
          </a:lstStyle>
          <a:p>
            <a:pPr/>
            <a:r>
              <a:t>Unsorted Array-Based Implementations</a:t>
            </a:r>
          </a:p>
        </p:txBody>
      </p:sp>
      <p:sp>
        <p:nvSpPr>
          <p:cNvPr id="75" name="Content Placeholder 2"/>
          <p:cNvSpPr txBox="1"/>
          <p:nvPr>
            <p:ph type="body" sz="quarter" idx="1"/>
          </p:nvPr>
        </p:nvSpPr>
        <p:spPr>
          <a:xfrm>
            <a:off x="443971" y="5848708"/>
            <a:ext cx="8229601" cy="581001"/>
          </a:xfrm>
          <a:prstGeom prst="rect">
            <a:avLst/>
          </a:prstGeom>
        </p:spPr>
        <p:txBody>
          <a:bodyPr/>
          <a:lstStyle/>
          <a:p>
            <a:pPr defTabSz="667512">
              <a:defRPr sz="2628"/>
            </a:pPr>
            <a:r>
              <a:t>Method </a:t>
            </a:r>
            <a:r>
              <a:rPr>
                <a:latin typeface="Courier New"/>
                <a:ea typeface="Courier New"/>
                <a:cs typeface="Courier New"/>
                <a:sym typeface="Courier New"/>
              </a:rPr>
              <a:t>locate</a:t>
            </a:r>
            <a:r>
              <a:t> used by </a:t>
            </a:r>
            <a:r>
              <a:rPr>
                <a:latin typeface="Courier New"/>
                <a:ea typeface="Courier New"/>
                <a:cs typeface="Courier New"/>
                <a:sym typeface="Courier New"/>
              </a:rPr>
              <a:t>add</a:t>
            </a:r>
          </a:p>
        </p:txBody>
      </p:sp>
      <p:sp>
        <p:nvSpPr>
          <p:cNvPr id="76" name="private int locateIndex(K key)…"/>
          <p:cNvSpPr txBox="1"/>
          <p:nvPr/>
        </p:nvSpPr>
        <p:spPr>
          <a:xfrm>
            <a:off x="661580" y="2094229"/>
            <a:ext cx="7324351" cy="2491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344804">
              <a:tabLst>
                <a:tab pos="342900" algn="l"/>
              </a:tabLst>
              <a:defRPr sz="1800">
                <a:latin typeface="Menlo"/>
                <a:ea typeface="Menlo"/>
                <a:cs typeface="Menlo"/>
                <a:sym typeface="Menlo"/>
              </a:defRPr>
            </a:pPr>
            <a:r>
              <a:rPr>
                <a:solidFill>
                  <a:srgbClr val="BA2DA2"/>
                </a:solidFill>
              </a:rPr>
              <a:t>private</a:t>
            </a:r>
            <a:r>
              <a:t> </a:t>
            </a:r>
            <a:r>
              <a:rPr>
                <a:solidFill>
                  <a:srgbClr val="BA2DA2"/>
                </a:solidFill>
              </a:rPr>
              <a:t>int</a:t>
            </a:r>
            <a:r>
              <a:t> locateIndex(K key)</a:t>
            </a:r>
            <a:endParaRPr>
              <a:latin typeface="+mn-lt"/>
              <a:ea typeface="+mn-ea"/>
              <a:cs typeface="+mn-cs"/>
              <a:sym typeface="Helvetica"/>
            </a:endParaRPr>
          </a:p>
          <a:p>
            <a:pPr defTabSz="344804">
              <a:tabLst>
                <a:tab pos="342900" algn="l"/>
              </a:tabLst>
              <a:defRPr sz="1800">
                <a:latin typeface="Menlo"/>
                <a:ea typeface="Menlo"/>
                <a:cs typeface="Menlo"/>
                <a:sym typeface="Menlo"/>
              </a:defRPr>
            </a:pPr>
            <a:r>
              <a:t>{</a:t>
            </a:r>
            <a:endParaRPr>
              <a:latin typeface="+mn-lt"/>
              <a:ea typeface="+mn-ea"/>
              <a:cs typeface="+mn-cs"/>
              <a:sym typeface="Helvetica"/>
            </a:endParaRPr>
          </a:p>
          <a:p>
            <a:pPr defTabSz="344804">
              <a:tabLst>
                <a:tab pos="342900" algn="l"/>
              </a:tabLst>
              <a:defRPr sz="1800">
                <a:solidFill>
                  <a:srgbClr val="008400"/>
                </a:solidFill>
                <a:latin typeface="Menlo"/>
                <a:ea typeface="Menlo"/>
                <a:cs typeface="Menlo"/>
                <a:sym typeface="Menlo"/>
              </a:defRPr>
            </a:pPr>
            <a:r>
              <a:rPr>
                <a:solidFill>
                  <a:srgbClr val="000000"/>
                </a:solidFill>
              </a:rPr>
              <a:t>   </a:t>
            </a:r>
            <a:r>
              <a:t>// Sequential search</a:t>
            </a:r>
            <a:endParaRPr>
              <a:solidFill>
                <a:srgbClr val="000000"/>
              </a:solidFill>
              <a:latin typeface="+mn-lt"/>
              <a:ea typeface="+mn-ea"/>
              <a:cs typeface="+mn-cs"/>
              <a:sym typeface="Helvetica"/>
            </a:endParaRPr>
          </a:p>
          <a:p>
            <a:pPr defTabSz="344804">
              <a:tabLst>
                <a:tab pos="342900" algn="l"/>
              </a:tabLst>
              <a:defRPr sz="1800">
                <a:latin typeface="Menlo"/>
                <a:ea typeface="Menlo"/>
                <a:cs typeface="Menlo"/>
                <a:sym typeface="Menlo"/>
              </a:defRPr>
            </a:pPr>
            <a:r>
              <a:t>   </a:t>
            </a:r>
            <a:r>
              <a:rPr>
                <a:solidFill>
                  <a:srgbClr val="BA2DA2"/>
                </a:solidFill>
              </a:rPr>
              <a:t>int</a:t>
            </a:r>
            <a:r>
              <a:t> index = </a:t>
            </a:r>
            <a:r>
              <a:rPr>
                <a:solidFill>
                  <a:srgbClr val="272AD8"/>
                </a:solidFill>
              </a:rPr>
              <a:t>0</a:t>
            </a:r>
            <a:r>
              <a:t>;</a:t>
            </a:r>
            <a:endParaRPr>
              <a:latin typeface="+mn-lt"/>
              <a:ea typeface="+mn-ea"/>
              <a:cs typeface="+mn-cs"/>
              <a:sym typeface="Helvetica"/>
            </a:endParaRPr>
          </a:p>
          <a:p>
            <a:pPr defTabSz="344804">
              <a:tabLst>
                <a:tab pos="342900" algn="l"/>
              </a:tabLst>
              <a:defRPr sz="1800">
                <a:latin typeface="Menlo"/>
                <a:ea typeface="Menlo"/>
                <a:cs typeface="Menlo"/>
                <a:sym typeface="Menlo"/>
              </a:defRPr>
            </a:pPr>
            <a:r>
              <a:t>   </a:t>
            </a:r>
            <a:r>
              <a:rPr>
                <a:solidFill>
                  <a:srgbClr val="BA2DA2"/>
                </a:solidFill>
              </a:rPr>
              <a:t>while</a:t>
            </a:r>
            <a:r>
              <a:t> ( (index &lt; numberOfEntries) &amp;&amp;</a:t>
            </a:r>
            <a:endParaRPr>
              <a:latin typeface="+mn-lt"/>
              <a:ea typeface="+mn-ea"/>
              <a:cs typeface="+mn-cs"/>
              <a:sym typeface="Helvetica"/>
            </a:endParaRPr>
          </a:p>
          <a:p>
            <a:pPr defTabSz="344804">
              <a:tabLst>
                <a:tab pos="342900" algn="l"/>
              </a:tabLst>
              <a:defRPr sz="1800">
                <a:latin typeface="Menlo"/>
                <a:ea typeface="Menlo"/>
                <a:cs typeface="Menlo"/>
                <a:sym typeface="Menlo"/>
              </a:defRPr>
            </a:pPr>
            <a:r>
              <a:t>           !key.equals(dictionary[index].getKey()) )</a:t>
            </a:r>
            <a:endParaRPr>
              <a:latin typeface="+mn-lt"/>
              <a:ea typeface="+mn-ea"/>
              <a:cs typeface="+mn-cs"/>
              <a:sym typeface="Helvetica"/>
            </a:endParaRPr>
          </a:p>
          <a:p>
            <a:pPr defTabSz="344804">
              <a:tabLst>
                <a:tab pos="342900" algn="l"/>
              </a:tabLst>
              <a:defRPr sz="1800">
                <a:latin typeface="Menlo"/>
                <a:ea typeface="Menlo"/>
                <a:cs typeface="Menlo"/>
                <a:sym typeface="Menlo"/>
              </a:defRPr>
            </a:pPr>
            <a:r>
              <a:t>      index++;</a:t>
            </a:r>
            <a:endParaRPr>
              <a:latin typeface="+mn-lt"/>
              <a:ea typeface="+mn-ea"/>
              <a:cs typeface="+mn-cs"/>
              <a:sym typeface="Helvetica"/>
            </a:endParaRPr>
          </a:p>
          <a:p>
            <a:pPr defTabSz="344804">
              <a:tabLst>
                <a:tab pos="342900" algn="l"/>
              </a:tabLst>
              <a:defRPr sz="1800">
                <a:latin typeface="Menlo"/>
                <a:ea typeface="Menlo"/>
                <a:cs typeface="Menlo"/>
                <a:sym typeface="Menlo"/>
              </a:defRPr>
            </a:pPr>
            <a:r>
              <a:t>   </a:t>
            </a:r>
            <a:r>
              <a:rPr>
                <a:solidFill>
                  <a:srgbClr val="BA2DA2"/>
                </a:solidFill>
              </a:rPr>
              <a:t>return</a:t>
            </a:r>
            <a:r>
              <a:t> index;</a:t>
            </a:r>
            <a:endParaRPr>
              <a:latin typeface="+mn-lt"/>
              <a:ea typeface="+mn-ea"/>
              <a:cs typeface="+mn-cs"/>
              <a:sym typeface="Helvetica"/>
            </a:endParaRPr>
          </a:p>
          <a:p>
            <a:pPr defTabSz="344804">
              <a:tabLst>
                <a:tab pos="342900" algn="l"/>
              </a:tabLst>
              <a:defRPr sz="1800">
                <a:latin typeface="Menlo"/>
                <a:ea typeface="Menlo"/>
                <a:cs typeface="Menlo"/>
                <a:sym typeface="Menlo"/>
              </a:defRPr>
            </a:pP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Title 1"/>
          <p:cNvSpPr txBox="1"/>
          <p:nvPr>
            <p:ph type="title"/>
          </p:nvPr>
        </p:nvSpPr>
        <p:spPr>
          <a:xfrm>
            <a:off x="249435" y="-1"/>
            <a:ext cx="8765382" cy="807816"/>
          </a:xfrm>
          <a:prstGeom prst="rect">
            <a:avLst/>
          </a:prstGeom>
        </p:spPr>
        <p:txBody>
          <a:bodyPr/>
          <a:lstStyle>
            <a:lvl1pPr defTabSz="813816">
              <a:defRPr sz="3916"/>
            </a:lvl1pPr>
          </a:lstStyle>
          <a:p>
            <a:pPr/>
            <a:r>
              <a:t>Unsorted Array-Based Implementations</a:t>
            </a:r>
          </a:p>
        </p:txBody>
      </p:sp>
      <p:sp>
        <p:nvSpPr>
          <p:cNvPr id="79" name="FIGURE 21-3 Removing an entry from an unsorted array-based dictionary"/>
          <p:cNvSpPr txBox="1"/>
          <p:nvPr>
            <p:ph type="body" sz="quarter" idx="1"/>
          </p:nvPr>
        </p:nvSpPr>
        <p:spPr>
          <a:prstGeom prst="rect">
            <a:avLst/>
          </a:prstGeom>
        </p:spPr>
        <p:txBody>
          <a:bodyPr/>
          <a:lstStyle>
            <a:lvl1pPr defTabSz="402336">
              <a:defRPr sz="1936"/>
            </a:lvl1pPr>
          </a:lstStyle>
          <a:p>
            <a:pPr/>
            <a:r>
              <a:t>FIGURE 21-3 Removing an entry from an unsorted array-based dictionary</a:t>
            </a:r>
          </a:p>
        </p:txBody>
      </p:sp>
      <p:pic>
        <p:nvPicPr>
          <p:cNvPr id="80" name="A figure displays before the removal of an entry from an array based dictionary. Search array from the beginning.&#10;" descr="A figure displays before the removal of an entry from an array based dictionary. Search array from the beginning."/>
          <p:cNvPicPr>
            <a:picLocks noChangeAspect="1"/>
          </p:cNvPicPr>
          <p:nvPr/>
        </p:nvPicPr>
        <p:blipFill>
          <a:blip r:embed="rId2">
            <a:extLst/>
          </a:blip>
          <a:srcRect l="0" t="0" r="0" b="59675"/>
          <a:stretch>
            <a:fillRect/>
          </a:stretch>
        </p:blipFill>
        <p:spPr>
          <a:xfrm>
            <a:off x="699771" y="1084466"/>
            <a:ext cx="6971764" cy="2008081"/>
          </a:xfrm>
          <a:prstGeom prst="rect">
            <a:avLst/>
          </a:prstGeom>
          <a:ln w="12700">
            <a:miter lim="400000"/>
          </a:ln>
        </p:spPr>
      </p:pic>
      <p:pic>
        <p:nvPicPr>
          <p:cNvPr id="81" name="A figure displays after the removal of an entry from an array based dictionary. &#10;Replace reference to removed entry with reference to last entry. Set last reference to null." descr="A figure displays after the removal of an entry from an array based dictionary. Replace reference to removed entry with reference to last entry. Set last reference to null."/>
          <p:cNvPicPr>
            <a:picLocks noChangeAspect="1"/>
          </p:cNvPicPr>
          <p:nvPr/>
        </p:nvPicPr>
        <p:blipFill>
          <a:blip r:embed="rId2">
            <a:extLst/>
          </a:blip>
          <a:srcRect l="0" t="47036" r="0" b="0"/>
          <a:stretch>
            <a:fillRect/>
          </a:stretch>
        </p:blipFill>
        <p:spPr>
          <a:xfrm>
            <a:off x="1020265" y="3369305"/>
            <a:ext cx="6971764" cy="26374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508 Lecture">
  <a:themeElements>
    <a:clrScheme name="508 Lecture">
      <a:dk1>
        <a:srgbClr val="000000"/>
      </a:dk1>
      <a:lt1>
        <a:srgbClr val="FFFFFF"/>
      </a:lt1>
      <a:dk2>
        <a:srgbClr val="A7A7A7"/>
      </a:dk2>
      <a:lt2>
        <a:srgbClr val="535353"/>
      </a:lt2>
      <a:accent1>
        <a:srgbClr val="3C1581"/>
      </a:accent1>
      <a:accent2>
        <a:srgbClr val="1A6C7C"/>
      </a:accent2>
      <a:accent3>
        <a:srgbClr val="CC730D"/>
      </a:accent3>
      <a:accent4>
        <a:srgbClr val="B2AA00"/>
      </a:accent4>
      <a:accent5>
        <a:srgbClr val="1B9332"/>
      </a:accent5>
      <a:accent6>
        <a:srgbClr val="7F7F7F"/>
      </a:accent6>
      <a:hlink>
        <a:srgbClr val="0000FF"/>
      </a:hlink>
      <a:folHlink>
        <a:srgbClr val="FF00FF"/>
      </a:folHlink>
    </a:clrScheme>
    <a:fontScheme name="508 Lecture">
      <a:majorFont>
        <a:latin typeface="Arial"/>
        <a:ea typeface="Arial"/>
        <a:cs typeface="Arial"/>
      </a:majorFont>
      <a:minorFont>
        <a:latin typeface="Helvetica"/>
        <a:ea typeface="Helvetica"/>
        <a:cs typeface="Helvetica"/>
      </a:minorFont>
    </a:fontScheme>
    <a:fmtScheme name="508 Lectur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508 Lecture">
  <a:themeElements>
    <a:clrScheme name="508 Lecture">
      <a:dk1>
        <a:srgbClr val="000000"/>
      </a:dk1>
      <a:lt1>
        <a:srgbClr val="FFFFFF"/>
      </a:lt1>
      <a:dk2>
        <a:srgbClr val="A7A7A7"/>
      </a:dk2>
      <a:lt2>
        <a:srgbClr val="535353"/>
      </a:lt2>
      <a:accent1>
        <a:srgbClr val="3C1581"/>
      </a:accent1>
      <a:accent2>
        <a:srgbClr val="1A6C7C"/>
      </a:accent2>
      <a:accent3>
        <a:srgbClr val="CC730D"/>
      </a:accent3>
      <a:accent4>
        <a:srgbClr val="B2AA00"/>
      </a:accent4>
      <a:accent5>
        <a:srgbClr val="1B9332"/>
      </a:accent5>
      <a:accent6>
        <a:srgbClr val="7F7F7F"/>
      </a:accent6>
      <a:hlink>
        <a:srgbClr val="0000FF"/>
      </a:hlink>
      <a:folHlink>
        <a:srgbClr val="FF00FF"/>
      </a:folHlink>
    </a:clrScheme>
    <a:fontScheme name="508 Lecture">
      <a:majorFont>
        <a:latin typeface="Arial"/>
        <a:ea typeface="Arial"/>
        <a:cs typeface="Arial"/>
      </a:majorFont>
      <a:minorFont>
        <a:latin typeface="Helvetica"/>
        <a:ea typeface="Helvetica"/>
        <a:cs typeface="Helvetica"/>
      </a:minorFont>
    </a:fontScheme>
    <a:fmtScheme name="508 Lectur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