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704087">
              <a:defRPr sz="3387"/>
            </a:lvl1pPr>
          </a:lstStyle>
          <a:p>
            <a:pPr/>
            <a:r>
              <a:t>Data Structures and Abstractions with Java™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699000" y="1421040"/>
            <a:ext cx="4057650" cy="81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22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99000" y="3147927"/>
            <a:ext cx="4199467" cy="1537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Introducing Hashing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 Code for a Primitive type</a:t>
            </a:r>
          </a:p>
        </p:txBody>
      </p:sp>
      <p:sp>
        <p:nvSpPr>
          <p:cNvPr id="8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data type is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t>, </a:t>
            </a:r>
          </a:p>
          <a:p>
            <a:pPr lvl="1"/>
            <a:r>
              <a:t>Use the key itself</a:t>
            </a:r>
          </a:p>
          <a:p>
            <a:pPr/>
            <a:r>
              <a:t>For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byte, short, char</a:t>
            </a:r>
            <a:r>
              <a:t>: </a:t>
            </a:r>
          </a:p>
          <a:p>
            <a:pPr lvl="1"/>
            <a:r>
              <a:t>Cast as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int</a:t>
            </a:r>
          </a:p>
          <a:p>
            <a:pPr/>
            <a:r>
              <a:t>Other primitive types</a:t>
            </a:r>
          </a:p>
          <a:p>
            <a:pPr lvl="1"/>
            <a:r>
              <a:t>Manipulate internal binary representations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Compressing a Hash Code</a:t>
            </a:r>
          </a:p>
        </p:txBody>
      </p:sp>
      <p:sp>
        <p:nvSpPr>
          <p:cNvPr id="8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way to scale an integer</a:t>
            </a:r>
          </a:p>
          <a:p>
            <a:pPr lvl="1"/>
            <a:r>
              <a:t>Use Java mod operator </a:t>
            </a:r>
            <a:r>
              <a:rPr b="1"/>
              <a:t>%</a:t>
            </a:r>
            <a:r>
              <a:t>:  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code % n</a:t>
            </a:r>
          </a:p>
          <a:p>
            <a:pPr/>
            <a:r>
              <a:t>Best to use an odd number for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</a:p>
          <a:p>
            <a:pPr/>
            <a:r>
              <a:t>Prime numbers often give good distribution of hash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Compressing a Hash Code</a:t>
            </a:r>
          </a:p>
        </p:txBody>
      </p:sp>
      <p:sp>
        <p:nvSpPr>
          <p:cNvPr id="87" name="Conten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Hash function for the ADT dictionary</a:t>
            </a:r>
          </a:p>
        </p:txBody>
      </p:sp>
      <p:sp>
        <p:nvSpPr>
          <p:cNvPr id="88" name="private int getHashIndex(K key)…"/>
          <p:cNvSpPr txBox="1"/>
          <p:nvPr/>
        </p:nvSpPr>
        <p:spPr>
          <a:xfrm>
            <a:off x="775227" y="1795779"/>
            <a:ext cx="7461980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getHashIndex(K key)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hashIndex = key.hashCode() % hashTable.length;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(hashIndex &lt;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hashIndex = hashIndex + hashTable.length;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hashIndex;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getHashIndex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Resolving Collisions</a:t>
            </a:r>
          </a:p>
        </p:txBody>
      </p:sp>
      <p:sp>
        <p:nvSpPr>
          <p:cNvPr id="9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Collision: </a:t>
            </a:r>
          </a:p>
          <a:p>
            <a:pPr lvl="1"/>
            <a:r>
              <a:t>Hash function maps search key into a location in hash table already in use</a:t>
            </a:r>
          </a:p>
          <a:p>
            <a:pPr/>
            <a:r>
              <a:t>Two choices:</a:t>
            </a:r>
          </a:p>
          <a:p>
            <a:pPr lvl="1"/>
            <a:r>
              <a:t>Use another location in the hash table</a:t>
            </a:r>
          </a:p>
          <a:p>
            <a:pPr lvl="1"/>
            <a:r>
              <a:t>Change the structure of the hash table so that each array location can represent more than one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Resolving Collisions</a:t>
            </a:r>
          </a:p>
        </p:txBody>
      </p:sp>
      <p:sp>
        <p:nvSpPr>
          <p:cNvPr id="9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Linear probing</a:t>
            </a:r>
            <a:r>
              <a:t> </a:t>
            </a:r>
          </a:p>
          <a:p>
            <a:pPr lvl="1"/>
            <a:r>
              <a:t>Resolves a collision during hashing by examining consecutive locations in hash table</a:t>
            </a:r>
          </a:p>
          <a:p>
            <a:pPr lvl="1"/>
            <a:r>
              <a:t>Beginning at original hash index  </a:t>
            </a:r>
          </a:p>
          <a:p>
            <a:pPr lvl="1"/>
            <a:r>
              <a:t>Find the next available one</a:t>
            </a:r>
          </a:p>
          <a:p>
            <a:pPr/>
            <a:r>
              <a:t>Table locations checked make up probe sequence</a:t>
            </a:r>
          </a:p>
          <a:p>
            <a:pPr/>
            <a:r>
              <a:t>If probe sequence reaches end of table, go to beginning of table (circular hash table)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Probing</a:t>
            </a:r>
          </a:p>
        </p:txBody>
      </p:sp>
      <p:sp>
        <p:nvSpPr>
          <p:cNvPr id="97" name="FIGURE 22-3 The effect of linear probing after adding four entries whose search keys hash to the same index"/>
          <p:cNvSpPr txBox="1"/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22-3 The effect of linear probing after adding four entries whose search keys hash to the same index</a:t>
            </a:r>
          </a:p>
        </p:txBody>
      </p:sp>
      <p:pic>
        <p:nvPicPr>
          <p:cNvPr id="98" name="A diagram illustrates a hash table.&#10;&#10;Picture 2" descr="A diagram illustrates a hash tabl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6653" y="934633"/>
            <a:ext cx="4130694" cy="4651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Probing</a:t>
            </a:r>
          </a:p>
        </p:txBody>
      </p:sp>
      <p:sp>
        <p:nvSpPr>
          <p:cNvPr id="101" name="FIGURE 22-5 A hash table if remove used null to remove entri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6344">
              <a:defRPr sz="2243"/>
            </a:pPr>
            <a:r>
              <a:t>FIGURE 22-5 A hash table if remove used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t> to remove entries</a:t>
            </a:r>
          </a:p>
        </p:txBody>
      </p:sp>
      <p:pic>
        <p:nvPicPr>
          <p:cNvPr id="102" name="A diagram illustrates a hash table if remove used null to remove entries&#10;&#10;Picture 2" descr="A diagram illustrates a hash table if remove used null to remove entries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846" y="905034"/>
            <a:ext cx="4976308" cy="4828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Resolving Collisions</a:t>
            </a:r>
          </a:p>
        </p:txBody>
      </p:sp>
      <p:sp>
        <p:nvSpPr>
          <p:cNvPr id="105" name="Content Placeholder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Need to distinguish among three kinds of locations in the hash table</a:t>
            </a:r>
          </a:p>
          <a:p>
            <a:pPr lvl="1"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Occupied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location references an entry in the dictionary</a:t>
            </a:r>
          </a:p>
          <a:p>
            <a:pPr lvl="1"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Empty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location contains null and always has</a:t>
            </a:r>
          </a:p>
          <a:p>
            <a:pPr lvl="1"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Available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location’s entry was removed from the dictionary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Probing</a:t>
            </a:r>
          </a:p>
        </p:txBody>
      </p:sp>
      <p:sp>
        <p:nvSpPr>
          <p:cNvPr id="108" name="FIGURE 22-6 The linear probe sequence in various situatio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93776">
              <a:defRPr sz="2376"/>
            </a:lvl1pPr>
          </a:lstStyle>
          <a:p>
            <a:pPr/>
            <a:r>
              <a:t>FIGURE 22-6 The linear probe sequence in various situations</a:t>
            </a:r>
          </a:p>
        </p:txBody>
      </p:sp>
      <p:pic>
        <p:nvPicPr>
          <p:cNvPr id="109" name="A diagram illustrates a linear hash table in 5 different situations. After adding an entry." descr="A diagram illustrates a linear hash table in 5 different situations. After adding an entry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243" y="827002"/>
            <a:ext cx="3582543" cy="1274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A diagram illustrates a linear hash table in 5 different situations. After removing two entries." descr="A diagram illustrates a linear hash table in 5 different situations. After removing two entries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943" y="2692023"/>
            <a:ext cx="3869979" cy="1465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A diagram illustrates a linear hash table in 5 different situations. After a search." descr="A diagram illustrates a linear hash table in 5 different situations. After a search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848" y="4224296"/>
            <a:ext cx="3633938" cy="160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A diagram illustrates a linear hash table in 5 different situations. Searching for a place to add an entry." descr="A diagram illustrates a linear hash table in 5 different situations. Searching for a place to add an entry.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4574" y="820174"/>
            <a:ext cx="3920828" cy="162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A diagram illustrates a linear hash table in 5 different situations. After addition to a formerly occupied element." descr="A diagram illustrates a linear hash table in 5 different situations. After addition to a formerly occupied element.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69832" y="2714022"/>
            <a:ext cx="3728593" cy="2716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Line"/>
          <p:cNvSpPr/>
          <p:nvPr/>
        </p:nvSpPr>
        <p:spPr>
          <a:xfrm>
            <a:off x="3349953" y="320386"/>
            <a:ext cx="3586752" cy="5543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7" h="21471" fill="norm" stroke="1" extrusionOk="0">
                <a:moveTo>
                  <a:pt x="0" y="19542"/>
                </a:moveTo>
                <a:cubicBezTo>
                  <a:pt x="339" y="20665"/>
                  <a:pt x="991" y="21172"/>
                  <a:pt x="3609" y="21427"/>
                </a:cubicBezTo>
                <a:cubicBezTo>
                  <a:pt x="5393" y="21600"/>
                  <a:pt x="7353" y="21377"/>
                  <a:pt x="7449" y="18837"/>
                </a:cubicBezTo>
                <a:cubicBezTo>
                  <a:pt x="7546" y="16296"/>
                  <a:pt x="6415" y="4407"/>
                  <a:pt x="7844" y="2428"/>
                </a:cubicBezTo>
                <a:cubicBezTo>
                  <a:pt x="9274" y="448"/>
                  <a:pt x="11530" y="1"/>
                  <a:pt x="16565" y="0"/>
                </a:cubicBezTo>
                <a:cubicBezTo>
                  <a:pt x="21600" y="0"/>
                  <a:pt x="21157" y="1890"/>
                  <a:pt x="21157" y="189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ar Probing - Probe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Probing - Probe Algorithm</a:t>
            </a:r>
          </a:p>
        </p:txBody>
      </p:sp>
      <p:sp>
        <p:nvSpPr>
          <p:cNvPr id="117" name="Algorithm probe(index, key)…"/>
          <p:cNvSpPr txBox="1"/>
          <p:nvPr/>
        </p:nvSpPr>
        <p:spPr>
          <a:xfrm>
            <a:off x="655750" y="692489"/>
            <a:ext cx="7137107" cy="537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00"/>
              </a:spcBef>
              <a:defRPr b="1" sz="15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probe(index, 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i="1" sz="15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Searches the probe sequence that begins at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index. </a:t>
            </a:r>
            <a:r>
              <a:t>Returns the index of either the element</a:t>
            </a:r>
          </a:p>
          <a:p>
            <a:pPr defTabSz="457200">
              <a:spcBef>
                <a:spcPts val="100"/>
              </a:spcBef>
              <a:defRPr i="1" sz="15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containing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key </a:t>
            </a:r>
            <a:r>
              <a:t>or an available element in the hash table.</a:t>
            </a:r>
          </a:p>
          <a:p>
            <a:pPr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while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(key </a:t>
            </a:r>
            <a:r>
              <a:t>is not found and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hashTable[index] </a:t>
            </a:r>
            <a:r>
              <a:t>is not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null)</a:t>
            </a:r>
            <a:endParaRPr i="0"/>
          </a:p>
          <a:p>
            <a:pPr defTabSz="457200">
              <a:spcBef>
                <a:spcPts val="100"/>
              </a:spcBef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(hashTable[index] </a:t>
            </a:r>
            <a:r>
              <a:t>references an entry in the dictionary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lvl="2" indent="457200" defTabSz="457200">
              <a:spcBef>
                <a:spcPts val="100"/>
              </a:spcBef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4" indent="914400" defTabSz="457200">
              <a:spcBef>
                <a:spcPts val="100"/>
              </a:spcBef>
              <a:defRPr sz="1500"/>
            </a:pPr>
            <a:r>
              <a:rPr b="1"/>
              <a:t>if 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the entry in </a:t>
            </a:r>
            <a:r>
              <a:t>hashTable[index]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contains </a:t>
            </a:r>
            <a:r>
              <a:t>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6" indent="13716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Exit loop</a:t>
            </a:r>
          </a:p>
          <a:p>
            <a:pPr lvl="4" indent="914400" defTabSz="457200">
              <a:spcBef>
                <a:spcPts val="100"/>
              </a:spcBef>
              <a:defRPr b="1" sz="15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6" indent="13716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index = </a:t>
            </a:r>
            <a:r>
              <a:t>next probe index</a:t>
            </a:r>
          </a:p>
          <a:p>
            <a:pPr lvl="2" indent="457200" defTabSz="457200">
              <a:spcBef>
                <a:spcPts val="100"/>
              </a:spcBef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lvl="2" indent="457200" defTabSz="457200">
              <a:spcBef>
                <a:spcPts val="100"/>
              </a:spcBef>
              <a:defRPr sz="1500"/>
            </a:pPr>
            <a:r>
              <a:rPr b="1"/>
              <a:t>else </a:t>
            </a:r>
            <a:r>
              <a:t>// hashTable[index]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is available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4" marR="1606550" indent="9144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</a:t>
            </a:r>
            <a:r>
              <a:rPr b="1" i="0" spc="62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</a:t>
            </a:r>
            <a:r>
              <a:t>this</a:t>
            </a:r>
            <a:r>
              <a:rPr spc="-143"/>
              <a:t> </a:t>
            </a:r>
            <a:r>
              <a:t>is</a:t>
            </a:r>
            <a:r>
              <a:rPr spc="-143"/>
              <a:t> </a:t>
            </a:r>
            <a:r>
              <a:t>the</a:t>
            </a:r>
            <a:r>
              <a:rPr spc="-143"/>
              <a:t> </a:t>
            </a:r>
            <a:r>
              <a:t>first</a:t>
            </a:r>
            <a:r>
              <a:rPr spc="-143"/>
              <a:t> </a:t>
            </a:r>
            <a:r>
              <a:t>available</a:t>
            </a:r>
            <a:r>
              <a:rPr spc="-143"/>
              <a:t> </a:t>
            </a:r>
            <a:r>
              <a:t>element</a:t>
            </a:r>
            <a:r>
              <a:rPr spc="-143"/>
              <a:t> </a:t>
            </a:r>
            <a:r>
              <a:t>encountered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 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lvl="6" marR="1606550" indent="13716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availableStateIndex = index</a:t>
            </a:r>
            <a:endParaRPr i="0"/>
          </a:p>
          <a:p>
            <a:pPr lvl="4" indent="9144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index = </a:t>
            </a:r>
            <a:r>
              <a:t>next probe index</a:t>
            </a:r>
          </a:p>
          <a:p>
            <a:pPr lvl="2" indent="457200" defTabSz="457200">
              <a:spcBef>
                <a:spcPts val="100"/>
              </a:spcBef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100"/>
              </a:spcBef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(key </a:t>
            </a:r>
            <a:r>
              <a:t>is found or an available element was not encountered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lvl="2" indent="457200" defTabSz="457200">
              <a:spcBef>
                <a:spcPts val="100"/>
              </a:spcBef>
              <a:defRPr b="1" sz="1500"/>
            </a:pPr>
            <a:r>
              <a:t>return </a:t>
            </a:r>
            <a:r>
              <a:rPr b="0"/>
              <a:t>index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b="1" sz="15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return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availableStateIndex // </a:t>
            </a:r>
            <a:r>
              <a:t>Index of first entry removed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/>
          <p:cNvSpPr txBox="1"/>
          <p:nvPr>
            <p:ph type="title"/>
          </p:nvPr>
        </p:nvSpPr>
        <p:spPr>
          <a:xfrm>
            <a:off x="249766" y="0"/>
            <a:ext cx="8513234" cy="816042"/>
          </a:xfrm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50" name="Content Placeholder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technique that determines an index into a table using only an entry’s search key</a:t>
            </a:r>
          </a:p>
          <a:p>
            <a:pPr/>
            <a:r>
              <a:t>Hash function </a:t>
            </a:r>
          </a:p>
          <a:p>
            <a:pPr lvl="1"/>
            <a:r>
              <a:t>Takes a search key and produces the integer index of an element in the hash table</a:t>
            </a:r>
          </a:p>
          <a:p>
            <a:pPr lvl="1"/>
            <a:r>
              <a:t>Search key is mapped, or hashed, to the index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ar Probe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Probe Algorithm</a:t>
            </a:r>
          </a:p>
        </p:txBody>
      </p:sp>
      <p:sp>
        <p:nvSpPr>
          <p:cNvPr id="120" name="// Precondition: checkIntegrity has been called.…"/>
          <p:cNvSpPr txBox="1"/>
          <p:nvPr/>
        </p:nvSpPr>
        <p:spPr>
          <a:xfrm>
            <a:off x="443971" y="734059"/>
            <a:ext cx="6100759" cy="531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00"/>
              </a:spcBef>
              <a:defRPr sz="1200">
                <a:solidFill>
                  <a:schemeClr val="accent6"/>
                </a:solidFill>
              </a:defRPr>
            </a:pPr>
            <a:r>
              <a:t>// Precondition: checkIntegrity has been called.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200"/>
            </a:pPr>
            <a:r>
              <a:rPr b="1"/>
              <a:t>private int </a:t>
            </a:r>
            <a:r>
              <a:t>linearProbe(</a:t>
            </a:r>
            <a:r>
              <a:rPr b="1"/>
              <a:t>int </a:t>
            </a:r>
            <a:r>
              <a:t>index, K 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1" indent="228600" defTabSz="457200">
              <a:spcBef>
                <a:spcPts val="100"/>
              </a:spcBef>
              <a:defRPr b="1" sz="1200"/>
            </a:pPr>
            <a:r>
              <a:t>boolean </a:t>
            </a:r>
            <a:r>
              <a:rPr b="0"/>
              <a:t>found = </a:t>
            </a:r>
            <a:r>
              <a:t>false</a:t>
            </a:r>
            <a:r>
              <a:rPr b="0"/>
              <a:t>;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200"/>
            </a:pPr>
            <a:r>
              <a:rPr b="1"/>
              <a:t>int </a:t>
            </a:r>
            <a:r>
              <a:t>availableStateIndex = −1; // Index of first element in available state</a:t>
            </a:r>
          </a:p>
          <a:p>
            <a:pPr lvl="1" indent="228600" defTabSz="457200">
              <a:spcBef>
                <a:spcPts val="100"/>
              </a:spcBef>
              <a:defRPr sz="1200"/>
            </a:pPr>
            <a:r>
              <a:rPr b="1"/>
              <a:t>while </a:t>
            </a:r>
            <a:r>
              <a:t>( !found &amp;&amp; (hashTable[index] != </a:t>
            </a:r>
            <a:r>
              <a:rPr b="1"/>
              <a:t>null</a:t>
            </a:r>
            <a:r>
              <a:t>) 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spcBef>
                <a:spcPts val="100"/>
              </a:spcBef>
              <a:defRPr sz="1200"/>
            </a:pPr>
            <a:r>
              <a:rPr b="1"/>
              <a:t>if </a:t>
            </a:r>
            <a:r>
              <a:t>(hashTable[index] != AVAILABLE)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4" marR="1781175" indent="914400" defTabSz="457200">
              <a:spcBef>
                <a:spcPts val="100"/>
              </a:spcBef>
              <a:defRPr sz="1200"/>
            </a:pPr>
            <a:r>
              <a:rPr b="1"/>
              <a:t>if</a:t>
            </a:r>
            <a:r>
              <a:rPr b="1" spc="335"/>
              <a:t> </a:t>
            </a:r>
            <a:r>
              <a:t>(key.equals(hashTable[index].getKey())) </a:t>
            </a:r>
          </a:p>
          <a:p>
            <a:pPr lvl="5" marR="1781175" indent="1143000" defTabSz="457200">
              <a:spcBef>
                <a:spcPts val="100"/>
              </a:spcBef>
              <a:defRPr sz="1200"/>
            </a:pPr>
            <a:r>
              <a:t>found = </a:t>
            </a:r>
            <a:r>
              <a:rPr b="1"/>
              <a:t>true</a:t>
            </a:r>
            <a:r>
              <a:t>; // Key found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4" indent="914400" defTabSz="457200">
              <a:spcBef>
                <a:spcPts val="100"/>
              </a:spcBef>
              <a:tabLst>
                <a:tab pos="3251200" algn="l"/>
              </a:tabLst>
              <a:defRPr sz="1200"/>
            </a:pPr>
            <a:r>
              <a:rPr b="1"/>
              <a:t>else	</a:t>
            </a:r>
            <a:r>
              <a:t>// Follow probe</a:t>
            </a:r>
            <a:r>
              <a:rPr spc="200"/>
              <a:t> </a:t>
            </a:r>
            <a:r>
              <a:t>sequence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5" indent="1143000" defTabSz="457200">
              <a:spcBef>
                <a:spcPts val="100"/>
              </a:spcBef>
              <a:defRPr sz="1200"/>
            </a:pPr>
            <a:r>
              <a:t>index = (index + 1) % hashTable.length; // Linear probing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lvl="2" indent="457200" defTabSz="457200">
              <a:spcBef>
                <a:spcPts val="100"/>
              </a:spcBef>
              <a:defRPr sz="1200"/>
            </a:pPr>
            <a:r>
              <a:rPr b="1"/>
              <a:t>else</a:t>
            </a:r>
            <a:r>
              <a:rPr b="1" spc="10"/>
              <a:t> </a:t>
            </a:r>
            <a:r>
              <a:t>//</a:t>
            </a:r>
            <a:r>
              <a:rPr spc="-150"/>
              <a:t> </a:t>
            </a:r>
            <a:r>
              <a:t>Element</a:t>
            </a:r>
            <a:r>
              <a:rPr spc="-134"/>
              <a:t> </a:t>
            </a:r>
            <a:r>
              <a:t>in</a:t>
            </a:r>
            <a:r>
              <a:rPr spc="-180"/>
              <a:t> </a:t>
            </a:r>
            <a:r>
              <a:t>available</a:t>
            </a:r>
            <a:r>
              <a:rPr spc="-134"/>
              <a:t> </a:t>
            </a:r>
            <a:r>
              <a:t>state;</a:t>
            </a:r>
            <a:r>
              <a:rPr spc="-180"/>
              <a:t> </a:t>
            </a:r>
            <a:r>
              <a:t>skip</a:t>
            </a:r>
            <a:r>
              <a:rPr spc="-134"/>
              <a:t> </a:t>
            </a:r>
            <a:r>
              <a:t>it,</a:t>
            </a:r>
            <a:r>
              <a:rPr spc="-305"/>
              <a:t> </a:t>
            </a:r>
            <a:r>
              <a:t>but</a:t>
            </a:r>
            <a:r>
              <a:rPr spc="-134"/>
              <a:t> </a:t>
            </a:r>
            <a:r>
              <a:t>mark</a:t>
            </a:r>
            <a:r>
              <a:rPr spc="-134"/>
              <a:t> </a:t>
            </a:r>
            <a:r>
              <a:t>the</a:t>
            </a:r>
            <a:r>
              <a:rPr spc="-134"/>
              <a:t> </a:t>
            </a:r>
            <a:r>
              <a:t>first</a:t>
            </a:r>
            <a:r>
              <a:rPr spc="-214"/>
              <a:t> </a:t>
            </a:r>
            <a:r>
              <a:t>one</a:t>
            </a:r>
            <a:r>
              <a:rPr spc="-134"/>
              <a:t> </a:t>
            </a:r>
            <a:r>
              <a:t>encountered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4" indent="914400" defTabSz="457200">
              <a:spcBef>
                <a:spcPts val="100"/>
              </a:spcBef>
              <a:defRPr sz="1200"/>
            </a:pPr>
            <a:r>
              <a:t>// Save index of first element in available state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4" marR="2241550" indent="914400" defTabSz="457200">
              <a:spcBef>
                <a:spcPts val="100"/>
              </a:spcBef>
              <a:defRPr sz="1200"/>
            </a:pPr>
            <a:r>
              <a:rPr b="1"/>
              <a:t>if </a:t>
            </a:r>
            <a:r>
              <a:t>(availableStateIndex == −1) availableStateIndex = index;</a:t>
            </a:r>
          </a:p>
          <a:p>
            <a:pPr lvl="6" indent="1371600" defTabSz="457200">
              <a:spcBef>
                <a:spcPts val="100"/>
              </a:spcBef>
              <a:tabLst>
                <a:tab pos="4851400" algn="l"/>
              </a:tabLst>
              <a:defRPr sz="1200"/>
            </a:pPr>
            <a:r>
              <a:t>index  =  (index  +  1)</a:t>
            </a:r>
            <a:r>
              <a:rPr spc="-100"/>
              <a:t> </a:t>
            </a:r>
            <a:r>
              <a:t>% </a:t>
            </a:r>
            <a:r>
              <a:rPr spc="30"/>
              <a:t> </a:t>
            </a:r>
            <a:r>
              <a:t>hashTable.length;	// Linear</a:t>
            </a:r>
            <a:r>
              <a:rPr spc="25"/>
              <a:t> </a:t>
            </a:r>
            <a:r>
              <a:t>probing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2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t> // end if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2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t> // end while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200"/>
            </a:pPr>
            <a:r>
              <a:t>// Assertion: Either key or null is found at hashTable[index]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sz="1200"/>
            </a:pPr>
            <a:r>
              <a:rPr b="1"/>
              <a:t>if </a:t>
            </a:r>
            <a:r>
              <a:t>(found || (availableStateIndex == −1) )</a:t>
            </a:r>
          </a:p>
          <a:p>
            <a:pPr lvl="3" indent="685800" defTabSz="457200">
              <a:spcBef>
                <a:spcPts val="100"/>
              </a:spcBef>
              <a:tabLst>
                <a:tab pos="3746500" algn="l"/>
              </a:tabLst>
              <a:defRPr sz="1200"/>
            </a:pPr>
            <a:r>
              <a:rPr b="1"/>
              <a:t>return</a:t>
            </a:r>
            <a:r>
              <a:rPr b="1" spc="50"/>
              <a:t> </a:t>
            </a:r>
            <a:r>
              <a:t>index;	//</a:t>
            </a:r>
            <a:r>
              <a:rPr spc="50"/>
              <a:t> </a:t>
            </a:r>
            <a:r>
              <a:t>Index</a:t>
            </a:r>
            <a:r>
              <a:rPr spc="175"/>
              <a:t> </a:t>
            </a:r>
            <a:r>
              <a:t>of</a:t>
            </a:r>
            <a:r>
              <a:rPr spc="175"/>
              <a:t> </a:t>
            </a:r>
            <a:r>
              <a:t>either</a:t>
            </a:r>
            <a:r>
              <a:rPr spc="175"/>
              <a:t> </a:t>
            </a:r>
            <a:r>
              <a:t>key</a:t>
            </a:r>
            <a:r>
              <a:rPr spc="175"/>
              <a:t> </a:t>
            </a:r>
            <a:r>
              <a:t>or</a:t>
            </a:r>
            <a:r>
              <a:rPr spc="175"/>
              <a:t> </a:t>
            </a:r>
            <a:r>
              <a:t>null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100"/>
              </a:spcBef>
              <a:defRPr b="1" sz="12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indent="685800" defTabSz="457200">
              <a:spcBef>
                <a:spcPts val="100"/>
              </a:spcBef>
              <a:defRPr sz="1200"/>
            </a:pPr>
            <a:r>
              <a:rPr b="1"/>
              <a:t>return </a:t>
            </a:r>
            <a:r>
              <a:t>availableStateIndex; // Index of an available element</a:t>
            </a:r>
          </a:p>
          <a:p>
            <a:pPr defTabSz="457200">
              <a:spcBef>
                <a:spcPts val="100"/>
              </a:spcBef>
              <a:defRPr sz="12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r>
              <a:t> // end</a:t>
            </a:r>
            <a:r>
              <a:rPr spc="260"/>
              <a:t> </a:t>
            </a:r>
            <a:r>
              <a:t>linearProbe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Clustering</a:t>
            </a:r>
          </a:p>
        </p:txBody>
      </p:sp>
      <p:sp>
        <p:nvSpPr>
          <p:cNvPr id="12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Collisions resolved with linear probing cause groups of consecutive locations in hash table to be occupied</a:t>
            </a:r>
          </a:p>
          <a:p>
            <a:pPr lvl="1"/>
            <a:r>
              <a:t>Each group is called a </a:t>
            </a:r>
            <a:r>
              <a:rPr b="1" i="1"/>
              <a:t>cluster</a:t>
            </a:r>
          </a:p>
          <a:p>
            <a:pPr/>
            <a:r>
              <a:t>Bigger clusters mean longer search times following collision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Open Addressing with Quadratic Probing</a:t>
            </a:r>
          </a:p>
        </p:txBody>
      </p:sp>
      <p:sp>
        <p:nvSpPr>
          <p:cNvPr id="126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probing looks at consecutive locations beginning at index </a:t>
            </a:r>
            <a:r>
              <a:rPr b="1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</a:p>
          <a:p>
            <a:pPr/>
            <a:r>
              <a:t>Quadratic probing:</a:t>
            </a:r>
          </a:p>
          <a:p>
            <a:pPr lvl="1"/>
            <a:r>
              <a:t>Considers the locations at indices </a:t>
            </a:r>
            <a:r>
              <a:rPr b="1" i="1">
                <a:latin typeface="Courier New"/>
                <a:ea typeface="Courier New"/>
                <a:cs typeface="Courier New"/>
                <a:sym typeface="Courier New"/>
              </a:rPr>
              <a:t>k + j</a:t>
            </a:r>
            <a:r>
              <a:rPr b="1" baseline="31999" i="1"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i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1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Uses the indices </a:t>
            </a:r>
            <a:r>
              <a:rPr b="1" i="1">
                <a:latin typeface="Courier New"/>
                <a:ea typeface="Courier New"/>
                <a:cs typeface="Courier New"/>
                <a:sym typeface="Courier New"/>
              </a:rPr>
              <a:t>k, k + 1, k + 4, k + 9, …</a:t>
            </a:r>
          </a:p>
        </p:txBody>
      </p:sp>
      <p:sp>
        <p:nvSpPr>
          <p:cNvPr id="127" name="FIGURE 22-7 A probe sequence of length five using quadratic probing"/>
          <p:cNvSpPr txBox="1"/>
          <p:nvPr/>
        </p:nvSpPr>
        <p:spPr>
          <a:xfrm>
            <a:off x="258233" y="5465248"/>
            <a:ext cx="5829956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22-7 A probe sequence of length five using quadratic probing</a:t>
            </a:r>
          </a:p>
        </p:txBody>
      </p:sp>
      <p:pic>
        <p:nvPicPr>
          <p:cNvPr id="128" name="A diagram illustrates an array of 22 elements where the elements 3, 4, 7, 12, and 19 are highlighted. The highlighted elements are labeled as follows. k, k + 1, k + 2 squared, k + 3 squared, and k + 4 squared. &#10;&#10;Picture 2" descr="A diagram illustrates an array of 22 elements where the elements 3, 4, 7, 12, and 19 are highlighted. The highlighted elements are labeled as follows. k, k + 1, k + 2 squared, k + 3 squared, and k + 4 squared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9" y="4161704"/>
            <a:ext cx="8534401" cy="1103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Open Addressing with Double Hashing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xfrm>
            <a:off x="400049" y="816041"/>
            <a:ext cx="8229601" cy="5031976"/>
          </a:xfrm>
          <a:prstGeom prst="rect">
            <a:avLst/>
          </a:prstGeom>
        </p:spPr>
        <p:txBody>
          <a:bodyPr/>
          <a:lstStyle/>
          <a:p>
            <a:pPr/>
            <a:r>
              <a:t>Linear probing and quadratic probing add increments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t> to define a probe sequence</a:t>
            </a:r>
          </a:p>
          <a:p>
            <a:pPr lvl="1"/>
            <a:r>
              <a:t>Both are independent of the search key</a:t>
            </a:r>
          </a:p>
          <a:p>
            <a:pPr/>
            <a:r>
              <a:t>Double hashing uses a second hash function to compute these increments </a:t>
            </a:r>
          </a:p>
          <a:p>
            <a:pPr lvl="1"/>
            <a:r>
              <a:t>This is a key-dependent method.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Open Addressing with Double Hashing</a:t>
            </a:r>
          </a:p>
        </p:txBody>
      </p:sp>
      <p:sp>
        <p:nvSpPr>
          <p:cNvPr id="134" name="FIGURE 22-8 The first three elements in a probe sequence generated by double hashing for the search key 16"/>
          <p:cNvSpPr txBox="1"/>
          <p:nvPr>
            <p:ph type="body" sz="quarter" idx="1"/>
          </p:nvPr>
        </p:nvSpPr>
        <p:spPr>
          <a:xfrm>
            <a:off x="457200" y="5496300"/>
            <a:ext cx="8686800" cy="915716"/>
          </a:xfrm>
          <a:prstGeom prst="rect">
            <a:avLst/>
          </a:prstGeom>
        </p:spPr>
        <p:txBody>
          <a:bodyPr/>
          <a:lstStyle>
            <a:lvl1pPr defTabSz="521208">
              <a:defRPr sz="2508"/>
            </a:lvl1pPr>
          </a:lstStyle>
          <a:p>
            <a:pPr/>
            <a:r>
              <a:t>FIGURE 22-8 The first three elements in a probe sequence generated by double hashing for the search key 16</a:t>
            </a:r>
          </a:p>
        </p:txBody>
      </p:sp>
      <p:pic>
        <p:nvPicPr>
          <p:cNvPr id="135" name="A diagram illustrates 3 sections with a hash table of length 7.&#10;&#10;Picture 2" descr="A diagram illustrates 3 sections with a hash table of length 7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450" y="1293578"/>
            <a:ext cx="1965349" cy="322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A diagram illustrates 3 sections with a hash table of length 7.&#10;&#10;Picture 2" descr="A diagram illustrates 3 sections with a hash table of length 7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5943" y="1293578"/>
            <a:ext cx="2771800" cy="322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 diagram illustrates 3 sections with a hash table of length 7.&#10;&#10;Picture 2" descr="A diagram illustrates 3 sections with a hash table of length 7.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4629" y="1293578"/>
            <a:ext cx="2983866" cy="322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/>
          <p:nvPr>
            <p:ph type="title"/>
          </p:nvPr>
        </p:nvSpPr>
        <p:spPr>
          <a:xfrm>
            <a:off x="249766" y="0"/>
            <a:ext cx="8513234" cy="816042"/>
          </a:xfrm>
          <a:prstGeom prst="rect">
            <a:avLst/>
          </a:prstGeom>
        </p:spPr>
        <p:txBody>
          <a:bodyPr/>
          <a:lstStyle>
            <a:lvl1pPr defTabSz="777240">
              <a:defRPr sz="3740"/>
            </a:lvl1pPr>
          </a:lstStyle>
          <a:p>
            <a:pPr/>
            <a:r>
              <a:t>Potential Problem with Open Addressing</a:t>
            </a:r>
          </a:p>
        </p:txBody>
      </p:sp>
      <p:sp>
        <p:nvSpPr>
          <p:cNvPr id="140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 each location is either occupied, empty, or available</a:t>
            </a:r>
          </a:p>
          <a:p>
            <a:pPr lvl="1"/>
            <a:r>
              <a:t>Frequent additions and removals can result in no locations that are null</a:t>
            </a:r>
          </a:p>
          <a:p>
            <a:pPr/>
            <a:r>
              <a:t>Thus searching a probe sequence will not work</a:t>
            </a:r>
          </a:p>
          <a:p>
            <a:pPr/>
            <a:r>
              <a:t>Consider separate chaining as a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4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 the structure of the hash table</a:t>
            </a:r>
          </a:p>
          <a:p>
            <a:pPr lvl="1"/>
            <a:r>
              <a:t>Each location can represent more than one value.</a:t>
            </a:r>
          </a:p>
          <a:p>
            <a:pPr lvl="1"/>
            <a:r>
              <a:t>Such a location is called a bucket</a:t>
            </a:r>
          </a:p>
          <a:p>
            <a:pPr/>
            <a:r>
              <a:t>Decide how to represent a bucket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list, sorted list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linked nodes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vector</a:t>
            </a:r>
          </a:p>
        </p:txBody>
      </p:sp>
      <p:pic>
        <p:nvPicPr>
          <p:cNvPr id="144" name="A diagram illustrates a hash table with a location points to a node in the linked list. The node has 3 parts. The first part is referenced by a key, the second part is reference by a value and the third part points to the next node in the list. &#10;&#10;Picture 2" descr="A diagram illustrates a hash table with a location points to a node in the linked list. The node has 3 parts. The first part is referenced by a key, the second part is reference by a value and the third part points to the next node in the list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692" y="3143759"/>
            <a:ext cx="3950958" cy="218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FIGURE 22-9 A hash table for use with separate chaining; each bucket is a chain of linked nodes"/>
          <p:cNvSpPr txBox="1"/>
          <p:nvPr/>
        </p:nvSpPr>
        <p:spPr>
          <a:xfrm>
            <a:off x="4790173" y="5252425"/>
            <a:ext cx="4235997" cy="1126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defTabSz="448055">
              <a:defRPr b="1" sz="215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22-9 A hash table for use with separate chaining; each bucket is a chain of linked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48" name="FIGURE 22-10a Inserting a new entry into a linked bucket according to the nature of the integer search keys"/>
          <p:cNvSpPr txBox="1"/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22-10a Inserting a new entry into a linked bucket according to the nature of the integer search keys</a:t>
            </a:r>
          </a:p>
        </p:txBody>
      </p:sp>
      <p:pic>
        <p:nvPicPr>
          <p:cNvPr id="149" name="A diagram illustrates 3 sections with a hash table. A location in the hash table points to a linked list consisting of 3 nodes. Each node has 3 parts as follows. key, value, and a pointer to the next node. unsorted and possibly duplicate keys. When duplicate search keys are allowed, ass an entry to the beginning of an unsorted chain.&#10;&#10;Picture 2" descr="A diagram illustrates 3 sections with a hash table. A location in the hash table points to a linked list consisting of 3 nodes. Each node has 3 parts as follows. key, value, and a pointer to the next node. unsorted and possibly duplicate keys. When duplicate search keys are allowed, ass an entry to the beginning of an unsorted chain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508749"/>
            <a:ext cx="7933764" cy="3394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52" name="FIGURE 22-10b Inserting a new entry into a linked bucket according to the nature of the integer search keys"/>
          <p:cNvSpPr txBox="1"/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22-10b Inserting a new entry into a linked bucket according to the nature of the integer search keys</a:t>
            </a:r>
          </a:p>
        </p:txBody>
      </p:sp>
      <p:pic>
        <p:nvPicPr>
          <p:cNvPr id="153" name="A diagram illustrates 3 sections with a hash table. A location in the hash table points to a linked list consisting of 3 nodes. Each node has 3 parts as follows. key, value, and a pointer to the next node. Unsorted and distinct keys. When search keys are distinct, ass an entry to the end of an unsorted chain." descr="A diagram illustrates 3 sections with a hash table. A location in the hash table points to a linked list consisting of 3 nodes. Each node has 3 parts as follows. key, value, and a pointer to the next node. Unsorted and distinct keys. When search keys are distinct, ass an entry to the end of an unsorted chain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34" y="1506741"/>
            <a:ext cx="8762332" cy="3398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56" name="FIGURE 22-10c Inserting a new entry into a linked bucket according to the nature of the integer search keys"/>
          <p:cNvSpPr txBox="1"/>
          <p:nvPr>
            <p:ph type="body" sz="quarter" idx="1"/>
          </p:nvPr>
        </p:nvSpPr>
        <p:spPr>
          <a:xfrm>
            <a:off x="443971" y="5719972"/>
            <a:ext cx="8229601" cy="709737"/>
          </a:xfrm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pPr/>
            <a:r>
              <a:t>FIGURE 22-10c Inserting a new entry into a linked bucket according to the nature of the integer search keys</a:t>
            </a:r>
          </a:p>
        </p:txBody>
      </p:sp>
      <p:pic>
        <p:nvPicPr>
          <p:cNvPr id="157" name="A diagram illustrates 3 sections with a hash table. A location in the hash table points to a linked list consisting of 3 nodes. Each node has 3 parts as follows. key, value, and a pointer to the next node. Sorted and distinct keys. When the search keys are distinct, add an entry in sorted order to a sorted chain." descr="A diagram illustrates 3 sections with a hash table. A location in the hash table points to a linked list consisting of 3 nodes. Each node has 3 parts as follows. key, value, and a pointer to the next node. Sorted and distinct keys. When the search keys are distinct, add an entry in sorted order to a sorted chain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450649"/>
            <a:ext cx="7908719" cy="337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 Table</a:t>
            </a:r>
          </a:p>
        </p:txBody>
      </p:sp>
      <p:sp>
        <p:nvSpPr>
          <p:cNvPr id="53" name="FIGURE 22-1 A hash function indexes its hash tab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5215">
              <a:defRPr sz="2816"/>
            </a:lvl1pPr>
          </a:lstStyle>
          <a:p>
            <a:pPr/>
            <a:r>
              <a:t>FIGURE 22-1 A hash function indexes its hash table</a:t>
            </a:r>
          </a:p>
        </p:txBody>
      </p:sp>
      <p:pic>
        <p:nvPicPr>
          <p:cNvPr id="54" name="A diagram illustrates a hash table with a hash function h left parenthesis 555 dash 1214 right parenthesis pointing to a location. The hash function is referenced by a value, 150 Main Street. &#10;&#10;Picture 1" descr="A diagram illustrates a hash table with a hash function h left parenthesis 555 dash 1214 right parenthesis pointing to a location. The hash function is referenced by a value, 150 Main Street. 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9620" y="1086022"/>
            <a:ext cx="4053195" cy="4466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60" name="Content Placeholder 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Algorithm for the dictionary’s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t> method.</a:t>
            </a:r>
          </a:p>
        </p:txBody>
      </p:sp>
      <p:sp>
        <p:nvSpPr>
          <p:cNvPr id="161" name="Algorithm add(key, value)…"/>
          <p:cNvSpPr txBox="1"/>
          <p:nvPr/>
        </p:nvSpPr>
        <p:spPr>
          <a:xfrm>
            <a:off x="443971" y="693514"/>
            <a:ext cx="6432927" cy="529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5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add(key, value)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sz="1500"/>
            </a:pPr>
            <a:r>
              <a:t>index = getHashIndex(key)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sz="1500"/>
            </a:pPr>
            <a:r>
              <a:rPr b="1"/>
              <a:t>if </a:t>
            </a:r>
            <a:r>
              <a:t>(hashTable[index] == </a:t>
            </a:r>
            <a:r>
              <a:rPr b="1"/>
              <a:t>null</a:t>
            </a:r>
            <a: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marR="1606550" indent="457200" defTabSz="457200">
              <a:defRPr sz="1500"/>
            </a:pPr>
            <a:r>
              <a:t>hashTable[index] = </a:t>
            </a:r>
            <a:r>
              <a:rPr b="1"/>
              <a:t>new </a:t>
            </a:r>
            <a:r>
              <a:t>Node(key, value) </a:t>
            </a:r>
          </a:p>
          <a:p>
            <a:pPr lvl="2" marR="1606550" indent="457200" defTabSz="457200">
              <a:defRPr sz="1500"/>
            </a:pPr>
            <a:r>
              <a:t>numberOfEntries++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defRPr b="1" sz="1500"/>
            </a:pPr>
            <a:r>
              <a:t>return null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defRPr b="1" sz="15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1" indent="228600" defTabSz="457200"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Search the chain that begins at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hashTable[index] </a:t>
            </a:r>
            <a:r>
              <a:t>for a node that contains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key</a:t>
            </a:r>
            <a:endParaRPr i="0"/>
          </a:p>
          <a:p>
            <a:pPr lvl="1" indent="228600" defTabSz="457200"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(key </a:t>
            </a:r>
            <a:r>
              <a:t>is found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lvl="1" marR="1466850" indent="228600" defTabSz="457200">
              <a:defRPr sz="15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spc="62"/>
              <a:t> </a:t>
            </a:r>
            <a:r>
              <a:t>//</a:t>
            </a:r>
            <a:r>
              <a:rPr spc="-6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Assume</a:t>
            </a:r>
            <a:r>
              <a:rPr i="1" spc="-156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currentNode</a:t>
            </a:r>
            <a:r>
              <a:rPr spc="-162"/>
              <a:t> </a:t>
            </a:r>
            <a:r>
              <a:rPr i="1" spc="-18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r>
              <a:rPr i="1" spc="-156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spc="-156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node</a:t>
            </a:r>
            <a:r>
              <a:rPr i="1" spc="-156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i="1" spc="-156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contains</a:t>
            </a:r>
            <a:r>
              <a:rPr i="1" spc="-156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pc="-15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marR="1466850" indent="685800" defTabSz="457200">
              <a:defRPr sz="1500"/>
            </a:pPr>
            <a:r>
              <a:t>key oldValue = currentNode.getValue() </a:t>
            </a:r>
          </a:p>
          <a:p>
            <a:pPr lvl="3" marR="1466850" indent="685800" defTabSz="457200">
              <a:defRPr sz="1500"/>
            </a:pPr>
            <a:r>
              <a:t>currentNode.setValue(value)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indent="685800" defTabSz="457200">
              <a:defRPr sz="1500"/>
            </a:pPr>
            <a:r>
              <a:rPr b="1"/>
              <a:t>return </a:t>
            </a:r>
            <a:r>
              <a:t>oldValue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lvl="1" indent="228600" defTabSz="457200">
              <a:defRPr i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else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Add new node to end of chain</a:t>
            </a:r>
          </a:p>
          <a:p>
            <a:pPr lvl="1" marR="2434589" indent="228600" defTabSz="457200">
              <a:defRPr sz="15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r>
              <a:rPr spc="-262"/>
              <a:t> </a:t>
            </a:r>
            <a:r>
              <a:t>//</a:t>
            </a:r>
            <a:r>
              <a:rPr spc="-306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Assume</a:t>
            </a:r>
            <a:r>
              <a:rPr i="1" spc="-218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nodeBefore</a:t>
            </a:r>
            <a:r>
              <a:rPr spc="-218"/>
              <a:t> </a:t>
            </a:r>
            <a:r>
              <a:rPr i="1" spc="-18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r>
              <a:rPr i="1" spc="-218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spc="-218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last</a:t>
            </a:r>
            <a:r>
              <a:rPr i="1" spc="-218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node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marR="2434589" indent="685800" defTabSz="457200">
              <a:defRPr sz="1500"/>
            </a:pPr>
            <a:r>
              <a:t>newNode = </a:t>
            </a:r>
            <a:r>
              <a:rPr b="1"/>
              <a:t>new </a:t>
            </a:r>
            <a:r>
              <a:t>Node(key, value) </a:t>
            </a:r>
          </a:p>
          <a:p>
            <a:pPr lvl="3" marR="2434589" indent="685800" defTabSz="457200">
              <a:defRPr sz="1500"/>
            </a:pPr>
            <a:r>
              <a:t>nodeBefore.setNextNode(newNode) numberOfEntries++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indent="685800" defTabSz="457200">
              <a:defRPr b="1" sz="1500"/>
            </a:pPr>
            <a:r>
              <a:t>return null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64" name="Content Placeholder 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Algorithm for the dictionary’s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r>
              <a:t> method.</a:t>
            </a:r>
          </a:p>
        </p:txBody>
      </p:sp>
      <p:sp>
        <p:nvSpPr>
          <p:cNvPr id="165" name="Algorithm remove(key)…"/>
          <p:cNvSpPr txBox="1"/>
          <p:nvPr/>
        </p:nvSpPr>
        <p:spPr>
          <a:xfrm>
            <a:off x="443971" y="1221984"/>
            <a:ext cx="7424364" cy="382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remove(key)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/>
            </a:pPr>
            <a:r>
              <a:t>index = getHashIndex(key)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Search the chain that begins at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hashTable[index] </a:t>
            </a:r>
            <a:r>
              <a:t>for a node that contains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key</a:t>
            </a:r>
            <a:endParaRPr i="0"/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(key </a:t>
            </a:r>
            <a:r>
              <a:t>is found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Remove the node that contains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key </a:t>
            </a:r>
            <a:r>
              <a:t>from the chain</a:t>
            </a:r>
          </a:p>
          <a:p>
            <a:pPr lvl="2" indent="457200" defTabSz="457200">
              <a:spcBef>
                <a:spcPts val="600"/>
              </a:spcBef>
              <a:defRPr sz="1800"/>
            </a:pPr>
            <a:r>
              <a:t>numberOfEntries−−</a:t>
            </a:r>
          </a:p>
          <a:p>
            <a:pPr lvl="2" indent="4572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return </a:t>
            </a:r>
            <a:r>
              <a:t>value in removed node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600"/>
              </a:spcBef>
              <a:defRPr b="1" sz="18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600"/>
              </a:spcBef>
              <a:defRPr b="1" sz="1800"/>
            </a:pPr>
            <a:r>
              <a:t>return null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Chaining</a:t>
            </a:r>
          </a:p>
        </p:txBody>
      </p:sp>
      <p:sp>
        <p:nvSpPr>
          <p:cNvPr id="168" name="Content Placeholder 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Algorithm for the dictionary’s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getValue</a:t>
            </a:r>
            <a:r>
              <a:t> method.</a:t>
            </a:r>
          </a:p>
        </p:txBody>
      </p:sp>
      <p:sp>
        <p:nvSpPr>
          <p:cNvPr id="169" name="Algorithm getValue(key)…"/>
          <p:cNvSpPr txBox="1"/>
          <p:nvPr/>
        </p:nvSpPr>
        <p:spPr>
          <a:xfrm>
            <a:off x="443971" y="1641084"/>
            <a:ext cx="7424364" cy="245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getValue(key)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/>
            </a:pPr>
            <a:r>
              <a:t>index = getHashIndex(key)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Search the chain that begins at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hashTable[index] </a:t>
            </a:r>
            <a:r>
              <a:t>for a node that contains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key</a:t>
            </a:r>
            <a:endParaRPr i="0"/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(key </a:t>
            </a:r>
            <a:r>
              <a:t>is found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lvl="2" indent="4572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return </a:t>
            </a:r>
            <a:r>
              <a:t>value in found node</a:t>
            </a:r>
          </a:p>
          <a:p>
            <a:pPr defTabSz="457200">
              <a:spcBef>
                <a:spcPts val="600"/>
              </a:spcBef>
              <a:defRPr b="1" sz="18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600"/>
              </a:spcBef>
              <a:defRPr b="1" sz="1800"/>
            </a:pPr>
            <a:r>
              <a:t>return null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72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Ideal Hashing</a:t>
            </a:r>
          </a:p>
        </p:txBody>
      </p:sp>
      <p:sp>
        <p:nvSpPr>
          <p:cNvPr id="57" name="Conten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124"/>
            </a:lvl1pPr>
          </a:lstStyle>
          <a:p>
            <a:pPr/>
            <a:r>
              <a:t>Simple algorithms for the dictionary operations that add and retrieve</a:t>
            </a:r>
          </a:p>
        </p:txBody>
      </p:sp>
      <p:sp>
        <p:nvSpPr>
          <p:cNvPr id="58" name="Algorithm add(key, value)…"/>
          <p:cNvSpPr txBox="1"/>
          <p:nvPr/>
        </p:nvSpPr>
        <p:spPr>
          <a:xfrm>
            <a:off x="2495526" y="1228397"/>
            <a:ext cx="2888529" cy="281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R="1106828" defTabSz="457200">
              <a:spcBef>
                <a:spcPts val="600"/>
              </a:spcBef>
              <a:defRPr sz="1800"/>
            </a:pPr>
            <a:r>
              <a:rPr b="1"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rPr b="1"/>
              <a:t>add(key, value) </a:t>
            </a:r>
            <a:endParaRPr b="1"/>
          </a:p>
          <a:p>
            <a:pPr marR="1106828" defTabSz="457200">
              <a:spcBef>
                <a:spcPts val="600"/>
              </a:spcBef>
              <a:defRPr sz="1800"/>
            </a:pPr>
            <a:r>
              <a:t>index = h(key) </a:t>
            </a:r>
          </a:p>
          <a:p>
            <a:pPr marR="1106828" defTabSz="457200">
              <a:spcBef>
                <a:spcPts val="600"/>
              </a:spcBef>
              <a:defRPr sz="1800"/>
            </a:pPr>
            <a:r>
              <a:t>hashTable[index] = value</a:t>
            </a:r>
          </a:p>
          <a:p>
            <a:pPr marR="1106828" defTabSz="457200">
              <a:spcBef>
                <a:spcPts val="600"/>
              </a:spcBef>
              <a:defRPr sz="1800"/>
            </a:pPr>
          </a:p>
          <a:p>
            <a:pPr marR="1106828" defTabSz="457200">
              <a:spcBef>
                <a:spcPts val="6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106828"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getValue(key)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106828" defTabSz="457200">
              <a:spcBef>
                <a:spcPts val="600"/>
              </a:spcBef>
              <a:defRPr sz="1800"/>
            </a:pPr>
            <a:r>
              <a:t>index = h(key)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106828"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hashTable[index]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Typical Hashing</a:t>
            </a:r>
          </a:p>
        </p:txBody>
      </p:sp>
      <p:sp>
        <p:nvSpPr>
          <p:cNvPr id="6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Typical hash functions perform two steps:</a:t>
            </a:r>
          </a:p>
          <a:p>
            <a:pPr lvl="1"/>
            <a:r>
              <a:t>Convert search key to an integer </a:t>
            </a:r>
          </a:p>
          <a:p>
            <a:pPr lvl="2"/>
            <a:r>
              <a:t>Called the hash code.</a:t>
            </a:r>
          </a:p>
          <a:p>
            <a:pPr lvl="1"/>
            <a:r>
              <a:t>Compress hash code into the range of indices for hash table.</a:t>
            </a:r>
          </a:p>
        </p:txBody>
      </p:sp>
      <p:sp>
        <p:nvSpPr>
          <p:cNvPr id="62" name="Algorithm getHashIndex(phoneNumber)…"/>
          <p:cNvSpPr txBox="1"/>
          <p:nvPr/>
        </p:nvSpPr>
        <p:spPr>
          <a:xfrm>
            <a:off x="1361970" y="3618800"/>
            <a:ext cx="5522609" cy="175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82904"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getHashIndex(phoneNumber)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defTabSz="457200">
              <a:spcBef>
                <a:spcPts val="600"/>
              </a:spcBef>
              <a:defRPr i="1" sz="18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Returns an index to an array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tableSize </a:t>
            </a:r>
            <a:r>
              <a:t>elements.</a:t>
            </a:r>
          </a:p>
          <a:p>
            <a:pPr marL="382904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= last four digits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phoneNumber</a:t>
            </a:r>
            <a:endParaRPr i="0"/>
          </a:p>
          <a:p>
            <a:pPr marL="382904"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i % tableSize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Typical Hashing</a:t>
            </a:r>
          </a:p>
        </p:txBody>
      </p:sp>
      <p:sp>
        <p:nvSpPr>
          <p:cNvPr id="65" name="Content Placeholder 2"/>
          <p:cNvSpPr txBox="1"/>
          <p:nvPr>
            <p:ph type="body" idx="1"/>
          </p:nvPr>
        </p:nvSpPr>
        <p:spPr>
          <a:xfrm>
            <a:off x="0" y="913012"/>
            <a:ext cx="5390832" cy="5031976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Most hash functions are not perfect, </a:t>
            </a:r>
          </a:p>
          <a:p>
            <a:pPr lvl="1">
              <a:defRPr sz="2300"/>
            </a:pPr>
            <a:r>
              <a:t>Can allow more than one search key to map into a single index</a:t>
            </a:r>
          </a:p>
          <a:p>
            <a:pPr lvl="1">
              <a:defRPr sz="2300"/>
            </a:pPr>
            <a:r>
              <a:t>Causes a collision in the hash table</a:t>
            </a:r>
          </a:p>
          <a:p>
            <a:pPr>
              <a:defRPr sz="2300"/>
            </a:pPr>
            <a:r>
              <a:t>Consider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tableSize = 101</a:t>
            </a:r>
            <a:r>
              <a:t> </a:t>
            </a:r>
          </a:p>
          <a:p>
            <a:pPr>
              <a:defRPr b="1"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getHashIndex(555-1214) = 52</a:t>
            </a:r>
          </a:p>
          <a:p>
            <a:pPr>
              <a:defRPr sz="2300"/>
            </a:pP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getHashIndex(555-8132) = 52</a:t>
            </a:r>
            <a:r>
              <a:t> </a:t>
            </a:r>
            <a:r>
              <a:rPr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also!!!</a:t>
            </a:r>
          </a:p>
        </p:txBody>
      </p:sp>
      <p:pic>
        <p:nvPicPr>
          <p:cNvPr id="66" name="A diagram illustrates a hash table. 2 has functions, h left parenthesis 555 dash 1214 right parenthesis and h left parenthesis 555 dash 8132 right parenthesis point to the same location which is referenced by a value, 150 Main Street. &#10;&#10;Picture 2" descr="A diagram illustrates a hash table. 2 has functions, h left parenthesis 555 dash 1214 right parenthesis and h left parenthesis 555 dash 8132 right parenthesis point to the same location which is referenced by a value, 150 Main Street. 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4543" y="816041"/>
            <a:ext cx="3900483" cy="430288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FIGURE 22-2 A collision caused by the hash function h"/>
          <p:cNvSpPr txBox="1"/>
          <p:nvPr/>
        </p:nvSpPr>
        <p:spPr>
          <a:xfrm>
            <a:off x="4909032" y="5291465"/>
            <a:ext cx="4064640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22-2 A collision caused by the hash function </a:t>
            </a:r>
            <a:r>
              <a:rPr i="1"/>
              <a:t>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 Functions</a:t>
            </a:r>
          </a:p>
        </p:txBody>
      </p:sp>
      <p:sp>
        <p:nvSpPr>
          <p:cNvPr id="70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good hash function should</a:t>
            </a:r>
          </a:p>
          <a:p>
            <a:pPr lvl="1"/>
            <a:r>
              <a:t>Minimize collisions</a:t>
            </a:r>
          </a:p>
          <a:p>
            <a:pPr lvl="1"/>
            <a:r>
              <a:t>Be fast to compute</a:t>
            </a:r>
          </a:p>
          <a:p>
            <a:pPr/>
            <a:r>
              <a:t>To reduce the chance of a collision</a:t>
            </a:r>
          </a:p>
          <a:p>
            <a:pPr lvl="1"/>
            <a:r>
              <a:t>Choose a hash function that distributes entries uniformly throughout hash table.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Hash Codes</a:t>
            </a:r>
          </a:p>
        </p:txBody>
      </p:sp>
      <p:sp>
        <p:nvSpPr>
          <p:cNvPr id="7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Java’s base 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Object</a:t>
            </a:r>
            <a:r>
              <a:t> has a method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hashCode</a:t>
            </a:r>
            <a:r>
              <a:t> that returns an integer hash code</a:t>
            </a:r>
          </a:p>
          <a:p>
            <a:pPr lvl="1"/>
            <a:r>
              <a:t>A class should define its own version of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hashCode</a:t>
            </a:r>
          </a:p>
          <a:p>
            <a:pPr/>
            <a:r>
              <a:t>A hash code for a string</a:t>
            </a:r>
          </a:p>
          <a:p>
            <a:pPr lvl="1"/>
            <a:r>
              <a:t>Using a character’s Unicode integer is common</a:t>
            </a:r>
          </a:p>
          <a:p>
            <a:pPr lvl="1"/>
            <a:r>
              <a:t>Better approach: </a:t>
            </a:r>
          </a:p>
          <a:p>
            <a:pPr lvl="2"/>
            <a:r>
              <a:t>Multiply Unicode value of each character by factor based on character’s position, </a:t>
            </a:r>
          </a:p>
          <a:p>
            <a:pPr lvl="2"/>
            <a:r>
              <a:t>Then sum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Hash Codes</a:t>
            </a:r>
          </a:p>
        </p:txBody>
      </p:sp>
      <p:sp>
        <p:nvSpPr>
          <p:cNvPr id="76" name="Content Placeholder 2"/>
          <p:cNvSpPr txBox="1"/>
          <p:nvPr>
            <p:ph type="body" idx="1"/>
          </p:nvPr>
        </p:nvSpPr>
        <p:spPr>
          <a:xfrm>
            <a:off x="258233" y="913012"/>
            <a:ext cx="8229601" cy="5031976"/>
          </a:xfrm>
          <a:prstGeom prst="rect">
            <a:avLst/>
          </a:prstGeom>
        </p:spPr>
        <p:txBody>
          <a:bodyPr/>
          <a:lstStyle/>
          <a:p>
            <a:pPr/>
            <a:r>
              <a:t>Hash code for a string example:</a:t>
            </a:r>
          </a:p>
          <a:p>
            <a:pPr/>
          </a:p>
          <a:p>
            <a:pPr/>
          </a:p>
          <a:p>
            <a:pPr/>
            <a:r>
              <a:t>Java code to do this:</a:t>
            </a:r>
          </a:p>
        </p:txBody>
      </p:sp>
      <p:sp>
        <p:nvSpPr>
          <p:cNvPr id="77" name="u0gn-1 + u1gn-2 + … + un-2g + un-1"/>
          <p:cNvSpPr txBox="1"/>
          <p:nvPr/>
        </p:nvSpPr>
        <p:spPr>
          <a:xfrm>
            <a:off x="902971" y="1722488"/>
            <a:ext cx="658727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9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u</a:t>
            </a:r>
            <a:r>
              <a:rPr baseline="-5999"/>
              <a:t>0</a:t>
            </a:r>
            <a:r>
              <a:t>g</a:t>
            </a:r>
            <a:r>
              <a:rPr baseline="31999"/>
              <a:t>n-1</a:t>
            </a:r>
            <a:r>
              <a:t> + u</a:t>
            </a:r>
            <a:r>
              <a:rPr baseline="-5999"/>
              <a:t>1</a:t>
            </a:r>
            <a:r>
              <a:t>g</a:t>
            </a:r>
            <a:r>
              <a:rPr baseline="31999"/>
              <a:t>n-2</a:t>
            </a:r>
            <a:r>
              <a:t> + … + u</a:t>
            </a:r>
            <a:r>
              <a:rPr baseline="31999"/>
              <a:t>n-2</a:t>
            </a:r>
            <a:r>
              <a:t>g + u</a:t>
            </a:r>
            <a:r>
              <a:rPr baseline="-5999"/>
              <a:t>n-1</a:t>
            </a:r>
          </a:p>
        </p:txBody>
      </p:sp>
      <p:sp>
        <p:nvSpPr>
          <p:cNvPr id="78" name="int hash = 0;…"/>
          <p:cNvSpPr txBox="1"/>
          <p:nvPr/>
        </p:nvSpPr>
        <p:spPr>
          <a:xfrm>
            <a:off x="1600199" y="3752248"/>
            <a:ext cx="464589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int</a:t>
            </a:r>
            <a:r>
              <a:t> hash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int</a:t>
            </a:r>
            <a:r>
              <a:t> n = s.length();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 &lt; n; i++)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hash = g * hash + s.charAt(i);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