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641850" y="1421040"/>
            <a:ext cx="4189810" cy="1222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Chapter 23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699000" y="3147927"/>
            <a:ext cx="4296371" cy="212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Hashing as a Dictionary Implementation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8095">
              <a:defRPr sz="3696"/>
            </a:lvl1pPr>
          </a:lstStyle>
          <a:p>
            <a:r>
              <a:t>Maintaining the Performance of Hashing</a:t>
            </a:r>
          </a:p>
        </p:txBody>
      </p:sp>
      <p:sp>
        <p:nvSpPr>
          <p:cNvPr id="91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maintain efficiency, restrict the size of </a:t>
            </a:r>
            <a:r>
              <a:rPr sz="2700" b="1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t> as follows:</a:t>
            </a:r>
          </a:p>
          <a:p>
            <a:pPr marL="815975" lvl="1" indent="-257175"/>
            <a:r>
              <a:rPr sz="2700" b="1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t> </a:t>
            </a:r>
            <a:r>
              <a:rPr>
                <a:latin typeface="Menlo"/>
                <a:ea typeface="Menlo"/>
                <a:cs typeface="Menlo"/>
                <a:sym typeface="Menlo"/>
              </a:rPr>
              <a:t>&lt; 0.5</a:t>
            </a:r>
            <a:r>
              <a:t> for open addressing</a:t>
            </a:r>
          </a:p>
          <a:p>
            <a:pPr marL="815975" lvl="1" indent="-257175"/>
            <a:r>
              <a:rPr sz="2700" b="1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>
                <a:latin typeface="Menlo"/>
                <a:ea typeface="Menlo"/>
                <a:cs typeface="Menlo"/>
                <a:sym typeface="Menlo"/>
              </a:rPr>
              <a:t> &lt; 1.0</a:t>
            </a:r>
            <a:r>
              <a:t> for separate chaining</a:t>
            </a:r>
          </a:p>
          <a:p>
            <a:r>
              <a:t>Should the load factor exceed these bounds</a:t>
            </a:r>
          </a:p>
          <a:p>
            <a:pPr lvl="1"/>
            <a:r>
              <a:t>Increase the size of the hash table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Rehashing</a:t>
            </a:r>
          </a:p>
        </p:txBody>
      </p:sp>
      <p:sp>
        <p:nvSpPr>
          <p:cNvPr id="9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the load factor </a:t>
            </a:r>
            <a:r>
              <a:rPr sz="2700" b="1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t> becomes too large must resize the hash table</a:t>
            </a:r>
          </a:p>
          <a:p>
            <a:r>
              <a:t>Compute the table’s new size</a:t>
            </a:r>
          </a:p>
          <a:p>
            <a:pPr lvl="1"/>
            <a:r>
              <a:t>Double its present size</a:t>
            </a:r>
          </a:p>
          <a:p>
            <a:pPr lvl="1"/>
            <a:r>
              <a:t>Increase the result to the next prime number</a:t>
            </a:r>
          </a:p>
          <a:p>
            <a:pPr lvl="1"/>
            <a:r>
              <a:t>Use method  add to add the current entries in dictionary to new hash table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r>
              <a:t>Comparing Schemes for Collision Resolution</a:t>
            </a:r>
          </a:p>
        </p:txBody>
      </p:sp>
      <p:sp>
        <p:nvSpPr>
          <p:cNvPr id="97" name="FIGURE 23-4 The average number of comparisons required by a search of the hash table versus the load factor λ for four collision resolution techniques"/>
          <p:cNvSpPr txBox="1">
            <a:spLocks noGrp="1"/>
          </p:cNvSpPr>
          <p:nvPr>
            <p:ph type="body" sz="quarter" idx="1"/>
          </p:nvPr>
        </p:nvSpPr>
        <p:spPr>
          <a:xfrm>
            <a:off x="457199" y="5178534"/>
            <a:ext cx="5571134" cy="1233482"/>
          </a:xfrm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r>
              <a:t>FIGURE 23-4 The average number of comparisons required by a search of the hash table versus the load factor λ for four collision resolution techniques</a:t>
            </a:r>
          </a:p>
        </p:txBody>
      </p:sp>
      <p:pic>
        <p:nvPicPr>
          <p:cNvPr id="98" name="A diagram illustrates 2 graphs that depict the following. Linear probing, Quadratic probing or double hashing, and Separate chaining.A Successful search" descr="A diagram illustrates 2 graphs that depict the following. Linear probing, Quadratic probing or double hashing, and Separate chaining.A Successful searc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966271"/>
            <a:ext cx="3443614" cy="4552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A diagram illustrates 2 graphs that depict the following. Linear probing, Quadratic probing or double hashing, and Separate chaining.An unsuccessful search" descr="A diagram illustrates 2 graphs that depict the following. Linear probing, Quadratic probing or double hashing, and Separate chaining.An unsuccessful search"/>
          <p:cNvPicPr>
            <a:picLocks noChangeAspect="1"/>
          </p:cNvPicPr>
          <p:nvPr/>
        </p:nvPicPr>
        <p:blipFill>
          <a:blip r:embed="rId3">
            <a:extLst/>
          </a:blip>
          <a:srcRect r="47940"/>
          <a:stretch>
            <a:fillRect/>
          </a:stretch>
        </p:blipFill>
        <p:spPr>
          <a:xfrm>
            <a:off x="4767567" y="919936"/>
            <a:ext cx="3507124" cy="455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A diagram illustrates 2 graphs that depict the following. Linear probing, Quadratic probing or double hashing, and Separate chaining.Chart legend." descr="A diagram illustrates 2 graphs that depict the following. Linear probing, Quadratic probing or double hashing, and Separate chaining.Chart legend."/>
          <p:cNvPicPr>
            <a:picLocks noChangeAspect="1"/>
          </p:cNvPicPr>
          <p:nvPr/>
        </p:nvPicPr>
        <p:blipFill>
          <a:blip r:embed="rId3">
            <a:extLst/>
          </a:blip>
          <a:srcRect l="55303" t="29123" r="1518" b="38227"/>
          <a:stretch>
            <a:fillRect/>
          </a:stretch>
        </p:blipFill>
        <p:spPr>
          <a:xfrm>
            <a:off x="6801764" y="5417919"/>
            <a:ext cx="1930859" cy="986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6655">
              <a:defRPr sz="3256"/>
            </a:lvl1pPr>
          </a:lstStyle>
          <a:p>
            <a:r>
              <a:t>Dictionary Implementation That Uses Hashing</a:t>
            </a:r>
          </a:p>
        </p:txBody>
      </p:sp>
      <p:sp>
        <p:nvSpPr>
          <p:cNvPr id="103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685800">
              <a:defRPr sz="2700"/>
            </a:lvl1pPr>
          </a:lstStyle>
          <a:p>
            <a:r>
              <a:t>FIGURE 23-5 A hash table and one of its entry objects</a:t>
            </a:r>
          </a:p>
        </p:txBody>
      </p:sp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4538" y="1976438"/>
            <a:ext cx="5114926" cy="2905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6655">
              <a:defRPr sz="3256"/>
            </a:lvl1pPr>
          </a:lstStyle>
          <a:p>
            <a:r>
              <a:t>Dictionary Implementation That Uses Hashing</a:t>
            </a:r>
          </a:p>
        </p:txBody>
      </p:sp>
      <p:sp>
        <p:nvSpPr>
          <p:cNvPr id="107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57784">
              <a:defRPr sz="2196"/>
            </a:pPr>
            <a:r>
              <a:t>Private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TableEntry</a:t>
            </a:r>
            <a:r>
              <a:t>, make it internal to the dictionary class.</a:t>
            </a:r>
          </a:p>
        </p:txBody>
      </p:sp>
      <p:sp>
        <p:nvSpPr>
          <p:cNvPr id="108" name="private static class TableEntry&lt;S, T&gt;…"/>
          <p:cNvSpPr txBox="1"/>
          <p:nvPr/>
        </p:nvSpPr>
        <p:spPr>
          <a:xfrm>
            <a:off x="0" y="1205230"/>
            <a:ext cx="8989715" cy="397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TableEntry&lt;S, 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S key;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value;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States state;  </a:t>
            </a:r>
            <a:r>
              <a:t>// Flags whether this entry is in the hash table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enum</a:t>
            </a:r>
            <a:r>
              <a:t> States {CURRENT, REMOVED} </a:t>
            </a:r>
            <a:r>
              <a:rPr>
                <a:solidFill>
                  <a:srgbClr val="008400"/>
                </a:solidFill>
              </a:rPr>
              <a:t>// Possible values of state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TableEntry(S searchKey, T dataValue)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key = searchKey;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value = dataValue;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state = States.CURRENT;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2" indent="457200" defTabSz="344804">
              <a:tabLst>
                <a:tab pos="342900" algn="l"/>
              </a:tabLst>
              <a:defRPr sz="1500">
                <a:solidFill>
                  <a:srgbClr val="3D812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method implementations go here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TableEntry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A Dictionary that Uses Hashing (Part 1)</a:t>
            </a:r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21791">
              <a:defRPr sz="2448"/>
            </a:pPr>
            <a:r>
              <a:t>LISTING 23-1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HashedDictionary</a:t>
            </a:r>
          </a:p>
        </p:txBody>
      </p:sp>
      <p:sp>
        <p:nvSpPr>
          <p:cNvPr id="112" name="public class HashedDictionary&lt;K, V&gt; implements DictionaryInterface&lt;K, V&gt;…"/>
          <p:cNvSpPr txBox="1"/>
          <p:nvPr/>
        </p:nvSpPr>
        <p:spPr>
          <a:xfrm>
            <a:off x="249435" y="807814"/>
            <a:ext cx="875886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HashedDictionary&lt;K, V&gt;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DictionaryInterface&lt;K, V&gt;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The dictionary: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numberOfEntries;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DEFAULT_CAPACITY = </a:t>
            </a:r>
            <a:r>
              <a:rPr>
                <a:solidFill>
                  <a:srgbClr val="272AD8"/>
                </a:solidFill>
              </a:rPr>
              <a:t>5</a:t>
            </a:r>
            <a:r>
              <a:t>; </a:t>
            </a:r>
            <a:r>
              <a:rPr>
                <a:solidFill>
                  <a:srgbClr val="008400"/>
                </a:solidFill>
              </a:rPr>
              <a:t>// Must be prime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MAX_CAPACITY = </a:t>
            </a:r>
            <a:r>
              <a:rPr>
                <a:solidFill>
                  <a:srgbClr val="272AD8"/>
                </a:solidFill>
              </a:rPr>
              <a:t>10000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The hash table: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Entry&lt;K, V&gt;[] hashTable;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tableSize;                         </a:t>
            </a:r>
            <a:r>
              <a:rPr>
                <a:solidFill>
                  <a:srgbClr val="008400"/>
                </a:solidFill>
              </a:rPr>
              <a:t>// Must be prime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MAX_SIZE = </a:t>
            </a:r>
            <a:r>
              <a:rPr>
                <a:solidFill>
                  <a:srgbClr val="272AD8"/>
                </a:solidFill>
              </a:rPr>
              <a:t>2</a:t>
            </a:r>
            <a:r>
              <a:t> * MAX_CAPACITY;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integrityOK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rPr>
                <a:solidFill>
                  <a:srgbClr val="000000"/>
                </a:solidFill>
              </a:rPr>
              <a:t> MAX_LOAD_FACTOR = </a:t>
            </a:r>
            <a:r>
              <a:rPr>
                <a:solidFill>
                  <a:srgbClr val="272AD8"/>
                </a:solidFill>
              </a:rPr>
              <a:t>0.5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Fraction of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        </a:t>
            </a:r>
            <a:r>
              <a:rPr>
                <a:solidFill>
                  <a:srgbClr val="008400"/>
                </a:solidFill>
              </a:rPr>
              <a:t>// hash table that can be filled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Entry&lt;K, V&gt; AVAILABLE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Entry&lt;&gt;(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HashedDictionary()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rPr>
                <a:solidFill>
                  <a:srgbClr val="BA2DA2"/>
                </a:solidFill>
              </a:rPr>
              <a:t>this</a:t>
            </a:r>
            <a:r>
              <a:rPr>
                <a:solidFill>
                  <a:srgbClr val="000000"/>
                </a:solidFill>
              </a:rPr>
              <a:t>(DEFAULT_CAPACITY); </a:t>
            </a:r>
            <a:r>
              <a:t>// Call next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default constructor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A Dictionary that Uses Hashing (Part 2)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621791">
              <a:defRPr sz="2448"/>
            </a:pPr>
            <a:r>
              <a:t>LISTING 23-1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HashedDictionary</a:t>
            </a:r>
          </a:p>
        </p:txBody>
      </p:sp>
      <p:sp>
        <p:nvSpPr>
          <p:cNvPr id="116" name="public HashedDictionary(int initialCapacity)…"/>
          <p:cNvSpPr txBox="1"/>
          <p:nvPr/>
        </p:nvSpPr>
        <p:spPr>
          <a:xfrm>
            <a:off x="249435" y="668114"/>
            <a:ext cx="7996319" cy="511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HashedDictionary(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initialCapacity)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initialCapacity = checkCapacity(initialCapacity);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numberOfEntries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;    </a:t>
            </a:r>
            <a:r>
              <a:t>// Dictionary is empty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Set up hash table: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// Initial size of hash table is same as initialCapacity if it is prime;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// otherwise increase it until it is prime size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tableSize = getNextPrime(initialCapacity);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checkSize(tableSize);   </a:t>
            </a:r>
            <a:r>
              <a:t>// Check that size is not too large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// The cast is safe because the new array contains null entries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Entry&lt;K, V&gt;[] temp = (Entry&lt;K, V&gt;[])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Entry[tableSize];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hashTable = temp;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integrityOK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constructor</a:t>
            </a: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Implementations of methods in DictionaryInterface are here.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. . 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Implementations of private methods are here.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 . . 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protected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Entry&lt;S, 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      . . 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Entry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HashedDictionary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Required Methods</a:t>
            </a: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Algorithm for the retrieval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getValue</a:t>
            </a:r>
          </a:p>
        </p:txBody>
      </p:sp>
      <p:sp>
        <p:nvSpPr>
          <p:cNvPr id="120" name="Algorithm getValue(key)…"/>
          <p:cNvSpPr txBox="1"/>
          <p:nvPr/>
        </p:nvSpPr>
        <p:spPr>
          <a:xfrm>
            <a:off x="632621" y="1550288"/>
            <a:ext cx="7878758" cy="279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10515" defTabSz="457200">
              <a:spcBef>
                <a:spcPts val="600"/>
              </a:spcBef>
              <a:defRPr sz="1800" b="1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getValue(key)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Returns the value associated with the given search key, if it is in the dictionary.</a:t>
            </a:r>
          </a:p>
          <a:p>
            <a:pPr marL="310515" defTabSz="457200">
              <a:spcBef>
                <a:spcPts val="6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Otherwise, returns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null.</a:t>
            </a:r>
            <a:endParaRPr i="0"/>
          </a:p>
          <a:p>
            <a:pPr marL="310515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j-lt"/>
                <a:ea typeface="+mj-ea"/>
                <a:cs typeface="+mj-cs"/>
                <a:sym typeface="Arial"/>
              </a:rPr>
              <a:t>if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(key </a:t>
            </a:r>
            <a:r>
              <a:t>is found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)</a:t>
            </a:r>
            <a:endParaRPr i="0"/>
          </a:p>
          <a:p>
            <a:pPr marL="493394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j-lt"/>
                <a:ea typeface="+mj-ea"/>
                <a:cs typeface="+mj-cs"/>
                <a:sym typeface="Arial"/>
              </a:rPr>
              <a:t>return </a:t>
            </a:r>
            <a:r>
              <a:t>value in found entry</a:t>
            </a:r>
          </a:p>
          <a:p>
            <a:pPr marL="310515" defTabSz="457200">
              <a:spcBef>
                <a:spcPts val="600"/>
              </a:spcBef>
              <a:defRPr sz="1800" b="1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3394" defTabSz="457200">
              <a:spcBef>
                <a:spcPts val="600"/>
              </a:spcBef>
              <a:defRPr sz="1800" b="1"/>
            </a:pPr>
            <a:r>
              <a:t>return null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Required Methods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Implementation  of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getValue</a:t>
            </a:r>
          </a:p>
        </p:txBody>
      </p:sp>
      <p:sp>
        <p:nvSpPr>
          <p:cNvPr id="124" name="public V getValue(K key)…"/>
          <p:cNvSpPr txBox="1"/>
          <p:nvPr/>
        </p:nvSpPr>
        <p:spPr>
          <a:xfrm>
            <a:off x="271085" y="1705244"/>
            <a:ext cx="8601830" cy="322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V getValue(K key)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checkIntegrity();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V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getHashIndex(key);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((hashTable[index]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(hashTable[index] != AVAILABLE))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result = hashTable[index].getValue(); </a:t>
            </a:r>
            <a:r>
              <a:rPr>
                <a:solidFill>
                  <a:srgbClr val="008400"/>
                </a:solidFill>
              </a:rPr>
              <a:t>// Key found; get value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Else key not found; return null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getValue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Required Methods</a:t>
            </a:r>
          </a:p>
        </p:txBody>
      </p:sp>
      <p:sp>
        <p:nvSpPr>
          <p:cNvPr id="127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Pseudocode for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</a:p>
        </p:txBody>
      </p:sp>
      <p:sp>
        <p:nvSpPr>
          <p:cNvPr id="128" name="Algorithm remove(key)…"/>
          <p:cNvSpPr txBox="1"/>
          <p:nvPr/>
        </p:nvSpPr>
        <p:spPr>
          <a:xfrm>
            <a:off x="457200" y="1063770"/>
            <a:ext cx="8438441" cy="4511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sz="1800" b="1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remove(key)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</a:t>
            </a:r>
            <a:r>
              <a:rPr i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>
                <a:solidFill>
                  <a:schemeClr val="accent6"/>
                </a:solidFill>
              </a:rPr>
              <a:t>Removes a specific entry from the dictionary, given its search key.</a:t>
            </a:r>
          </a:p>
          <a:p>
            <a:pPr defTabSz="457200">
              <a:spcBef>
                <a:spcPts val="6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Returns either the value that was associated with the search key or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null </a:t>
            </a:r>
            <a:r>
              <a:t>if no such object</a:t>
            </a:r>
          </a:p>
          <a:p>
            <a:pPr defTabSz="457200">
              <a:spcBef>
                <a:spcPts val="6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exists.</a:t>
            </a:r>
          </a:p>
          <a:p>
            <a:pPr defTabSz="457200">
              <a:spcBef>
                <a:spcPts val="600"/>
              </a:spcBef>
              <a:defRPr sz="1800"/>
            </a:pPr>
            <a:r>
              <a:t>removedValue = </a:t>
            </a:r>
            <a:r>
              <a:rPr b="1"/>
              <a:t>null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/>
            </a:pPr>
            <a:r>
              <a:t>index = getHashIndex(key)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/>
            </a:pPr>
            <a:r>
              <a:rPr b="1"/>
              <a:t>if </a:t>
            </a:r>
            <a:r>
              <a:t>(key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is found</a:t>
            </a:r>
            <a:r>
              <a:t>) // hashTable[index]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is not </a:t>
            </a:r>
            <a:r>
              <a:t>null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and does not equal </a:t>
            </a:r>
            <a:r>
              <a:t>AVAILABLE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marR="1536064" lvl="2" indent="457200" defTabSz="457200">
              <a:spcBef>
                <a:spcPts val="600"/>
              </a:spcBef>
              <a:defRPr sz="1800"/>
            </a:pPr>
            <a:r>
              <a:t>removedValue = hashTable[index].getValue() </a:t>
            </a:r>
          </a:p>
          <a:p>
            <a:pPr marR="1536064" lvl="2" indent="457200" defTabSz="457200">
              <a:spcBef>
                <a:spcPts val="600"/>
              </a:spcBef>
              <a:defRPr sz="1800"/>
            </a:pPr>
            <a:r>
              <a:t>hashTable[index] = AVAILABLE </a:t>
            </a:r>
          </a:p>
          <a:p>
            <a:pPr marR="1536064" lvl="2" indent="457200" defTabSz="457200">
              <a:spcBef>
                <a:spcPts val="600"/>
              </a:spcBef>
              <a:defRPr sz="1800"/>
            </a:pPr>
            <a:r>
              <a:t>numberOfEntries--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600"/>
              </a:spcBef>
              <a:defRPr sz="1800"/>
            </a:pPr>
            <a:r>
              <a:rPr b="1"/>
              <a:t>return </a:t>
            </a:r>
            <a:r>
              <a:t>removedValue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Efficiency of Hashing</a:t>
            </a:r>
          </a:p>
        </p:txBody>
      </p:sp>
      <p:sp>
        <p:nvSpPr>
          <p:cNvPr id="50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193774" y="1106887"/>
            <a:ext cx="8642152" cy="5031976"/>
          </a:xfrm>
          <a:prstGeom prst="rect">
            <a:avLst/>
          </a:prstGeom>
        </p:spPr>
        <p:txBody>
          <a:bodyPr/>
          <a:lstStyle/>
          <a:p>
            <a:r>
              <a:t>Observations about the time efficiency of these operations</a:t>
            </a:r>
          </a:p>
          <a:p>
            <a:pPr lvl="1"/>
            <a:r>
              <a:t>Successful retrieval/removal has same efficiency as successful search</a:t>
            </a:r>
          </a:p>
          <a:p>
            <a:pPr lvl="1"/>
            <a:r>
              <a:t>Unsuccessful retrieval/removal has same efficiency as unsuccessful search</a:t>
            </a:r>
          </a:p>
          <a:p>
            <a:pPr lvl="1"/>
            <a:r>
              <a:t>Successful addition has same efficiency as unsuccessful search</a:t>
            </a:r>
          </a:p>
          <a:p>
            <a:pPr lvl="1"/>
            <a:r>
              <a:t>Unsuccessful addition has same efficiency as successful search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Required Methods</a:t>
            </a: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28189"/>
            <a:ext cx="8229600" cy="48382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defTabSz="749808">
              <a:defRPr sz="2952"/>
            </a:lvl1pPr>
          </a:lstStyle>
          <a:p>
            <a:r>
              <a:rPr dirty="0"/>
              <a:t>Algorithm for adding a new entry</a:t>
            </a:r>
          </a:p>
        </p:txBody>
      </p:sp>
      <p:sp>
        <p:nvSpPr>
          <p:cNvPr id="132" name="Algorithm add(key, value)…"/>
          <p:cNvSpPr txBox="1"/>
          <p:nvPr/>
        </p:nvSpPr>
        <p:spPr>
          <a:xfrm>
            <a:off x="467474" y="614019"/>
            <a:ext cx="6823532" cy="518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00"/>
              </a:spcBef>
              <a:defRPr sz="1600" b="1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add(key, value)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Adds a new key-value entry to the dictionary. If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key </a:t>
            </a:r>
            <a:r>
              <a:t>is already in the dictionary,</a:t>
            </a:r>
          </a:p>
          <a:p>
            <a:pPr defTabSz="457200">
              <a:spcBef>
                <a:spcPts val="100"/>
              </a:spcBef>
              <a:defRPr sz="16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returns its corresponding value and replaces it in the dictionary with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value.</a:t>
            </a:r>
            <a:endParaRPr i="0"/>
          </a:p>
          <a:p>
            <a:pPr defTabSz="457200">
              <a:spcBef>
                <a:spcPts val="100"/>
              </a:spcBef>
              <a:defRPr sz="1600"/>
            </a:pPr>
            <a:r>
              <a:rPr b="1"/>
              <a:t>if </a:t>
            </a:r>
            <a:r>
              <a:t>((key == </a:t>
            </a:r>
            <a:r>
              <a:rPr b="1"/>
              <a:t>null</a:t>
            </a:r>
            <a:r>
              <a:t>)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t>(value == </a:t>
            </a:r>
            <a:r>
              <a:rPr b="1"/>
              <a:t>null</a:t>
            </a:r>
            <a:r>
              <a:t>))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Throw an exception</a:t>
            </a:r>
          </a:p>
          <a:p>
            <a:pPr defTabSz="457200">
              <a:spcBef>
                <a:spcPts val="100"/>
              </a:spcBef>
              <a:defRPr sz="1600"/>
            </a:pPr>
            <a:r>
              <a:t>index = getHashIndex(key)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j-lt"/>
                <a:ea typeface="+mj-ea"/>
                <a:cs typeface="+mj-cs"/>
                <a:sym typeface="Arial"/>
              </a:rPr>
              <a:t>if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(key </a:t>
            </a:r>
            <a:r>
              <a:t>is not found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)</a:t>
            </a:r>
            <a:endParaRPr i="0"/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/>
              <a:t>{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i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/>
              </a:rPr>
              <a:t>// </a:t>
            </a:r>
            <a:r>
              <a:rPr>
                <a:solidFill>
                  <a:schemeClr val="accent6"/>
                </a:solidFill>
              </a:rPr>
              <a:t>Add entry to hash table</a:t>
            </a:r>
          </a:p>
          <a:p>
            <a:pPr marR="1536064" lvl="2" indent="457200" defTabSz="457200">
              <a:spcBef>
                <a:spcPts val="100"/>
              </a:spcBef>
              <a:defRPr sz="1600"/>
            </a:pPr>
            <a:r>
              <a:t>hashTable[index] = </a:t>
            </a:r>
            <a:r>
              <a:rPr b="1"/>
              <a:t>new </a:t>
            </a:r>
            <a:r>
              <a:t>Entry(key, value) </a:t>
            </a:r>
          </a:p>
          <a:p>
            <a:pPr marR="1536064" lvl="2" indent="457200" defTabSz="457200">
              <a:spcBef>
                <a:spcPts val="100"/>
              </a:spcBef>
              <a:defRPr sz="1600"/>
            </a:pPr>
            <a:r>
              <a:t>numberOfEntries++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100"/>
              </a:spcBef>
              <a:defRPr sz="1600"/>
            </a:pPr>
            <a:r>
              <a:t>oldValue = </a:t>
            </a:r>
            <a:r>
              <a:rPr b="1"/>
              <a:t>null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j-lt"/>
                <a:ea typeface="+mj-ea"/>
                <a:cs typeface="+mj-cs"/>
                <a:sym typeface="Arial"/>
              </a:rPr>
              <a:t>else </a:t>
            </a:r>
            <a:r>
              <a:rPr i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/>
              </a:rPr>
              <a:t>// </a:t>
            </a:r>
            <a:r>
              <a:rPr>
                <a:solidFill>
                  <a:schemeClr val="accent6"/>
                </a:solidFill>
              </a:rPr>
              <a:t>Search key is in table; replace and return entry’s value</a:t>
            </a:r>
          </a:p>
          <a:p>
            <a:pPr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marR="541655" lvl="2" indent="457200" defTabSz="457200">
              <a:spcBef>
                <a:spcPts val="100"/>
              </a:spcBef>
              <a:defRPr sz="1600"/>
            </a:pPr>
            <a:r>
              <a:t>oldValue = hashTable[index].getValue() </a:t>
            </a:r>
          </a:p>
          <a:p>
            <a:pPr marR="541655" lvl="2" indent="457200" defTabSz="457200">
              <a:spcBef>
                <a:spcPts val="100"/>
              </a:spcBef>
              <a:defRPr sz="1600"/>
            </a:pPr>
            <a:r>
              <a:t>hashTable[index].setValue(value)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100"/>
              </a:spcBef>
              <a:defRPr sz="16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// </a:t>
            </a:r>
            <a:r>
              <a:t>Ensure that hash table is large enough for another addition</a:t>
            </a:r>
          </a:p>
          <a:p>
            <a:pPr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j-lt"/>
                <a:ea typeface="+mj-ea"/>
                <a:cs typeface="+mj-cs"/>
                <a:sym typeface="Arial"/>
              </a:rPr>
              <a:t>if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(</a:t>
            </a:r>
            <a:r>
              <a:t>hash table is too full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)</a:t>
            </a:r>
          </a:p>
          <a:p>
            <a:pPr lvl="2" indent="457200" defTabSz="457200">
              <a:spcBef>
                <a:spcPts val="100"/>
              </a:spcBef>
              <a:defRPr sz="16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Enlarge hash table</a:t>
            </a:r>
          </a:p>
          <a:p>
            <a:pPr defTabSz="457200">
              <a:spcBef>
                <a:spcPts val="100"/>
              </a:spcBef>
              <a:defRPr sz="1600"/>
            </a:pPr>
            <a:r>
              <a:rPr b="1"/>
              <a:t>return </a:t>
            </a:r>
            <a:r>
              <a:t>oldValue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Required Methods</a:t>
            </a:r>
          </a:p>
        </p:txBody>
      </p:sp>
      <p:sp>
        <p:nvSpPr>
          <p:cNvPr id="135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Private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enlargeHashTable</a:t>
            </a:r>
          </a:p>
        </p:txBody>
      </p:sp>
      <p:sp>
        <p:nvSpPr>
          <p:cNvPr id="136" name="private void enlargeHashTable()…"/>
          <p:cNvSpPr txBox="1"/>
          <p:nvPr/>
        </p:nvSpPr>
        <p:spPr>
          <a:xfrm>
            <a:off x="385132" y="868679"/>
            <a:ext cx="8758868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enlargeHashTable()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Entry&lt;K, V&gt;[] oldTable = hashTable;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oldSize = hashTable.length;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newSize = getNextPrime(oldSize + oldSize);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checkSize(newSize);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The cast is safe because the new array contains null entries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Entry&lt;K, V&gt;[] temp = (Entry&lt;K, V&gt;[])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Entry[newSize];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hashTable = temp;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numberOfEntries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Reset number of dictionary entries, since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        </a:t>
            </a:r>
            <a:r>
              <a:t>// it will be incremented by add during rehash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Rehash dictionary entries from old array to the new and bigger array;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skip elements that contain null or AVAILABLE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oldSize; index++)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 (oldTable[index]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oldTable[index] != AVAILABLE 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add(oldTable[index].getKey(), oldTable[index].getValue());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for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enlargeHashTable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Hash Tables and Iterators</a:t>
            </a:r>
          </a:p>
        </p:txBody>
      </p:sp>
      <p:sp>
        <p:nvSpPr>
          <p:cNvPr id="139" name="FIGURE 23-5 A hash table containing occupied elements, available elements, and null values"/>
          <p:cNvSpPr txBox="1">
            <a:spLocks noGrp="1"/>
          </p:cNvSpPr>
          <p:nvPr>
            <p:ph type="body" sz="quarter" idx="1"/>
          </p:nvPr>
        </p:nvSpPr>
        <p:spPr>
          <a:xfrm>
            <a:off x="457200" y="5451305"/>
            <a:ext cx="8229600" cy="9607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66927">
              <a:defRPr sz="2728"/>
            </a:lvl1pPr>
          </a:lstStyle>
          <a:p>
            <a:r>
              <a:t>FIGURE 23-5 A hash table containing occupied elements, available elements, and null values</a:t>
            </a:r>
          </a:p>
        </p:txBody>
      </p:sp>
      <p:pic>
        <p:nvPicPr>
          <p:cNvPr id="140" name="A diagram illustrates a hash table with 20 cells.&#10;&#10;Picture 2" descr="A diagram illustrates a hash table with 20 cell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2641675"/>
            <a:ext cx="8645130" cy="1574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Hash Tables and Iterators (Part 1)</a:t>
            </a:r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KeyIterator</a:t>
            </a:r>
          </a:p>
        </p:txBody>
      </p:sp>
      <p:sp>
        <p:nvSpPr>
          <p:cNvPr id="144" name="private class KeyIterator implements Iterator&lt;K&gt;…"/>
          <p:cNvSpPr txBox="1"/>
          <p:nvPr/>
        </p:nvSpPr>
        <p:spPr>
          <a:xfrm>
            <a:off x="443971" y="807814"/>
            <a:ext cx="7841344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KeyIterator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Iterator&lt;K&gt;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currentIndex; </a:t>
            </a:r>
            <a:r>
              <a:t>// Current position in hash table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numberLeft;   </a:t>
            </a:r>
            <a:r>
              <a:t>// Number of entries left in iteration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KeyIterator()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currentIndex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numberLeft = numberOfEntries;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hasNext()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numberLeft &gt;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hasNext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remove()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UnsupportedOperationException();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remove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Hash Tables and Iterators (Part 2)</a:t>
            </a:r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82600" y="58945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KeyIterator</a:t>
            </a:r>
          </a:p>
        </p:txBody>
      </p:sp>
      <p:sp>
        <p:nvSpPr>
          <p:cNvPr id="148" name="public K next()…"/>
          <p:cNvSpPr txBox="1"/>
          <p:nvPr/>
        </p:nvSpPr>
        <p:spPr>
          <a:xfrm>
            <a:off x="253471" y="589395"/>
            <a:ext cx="8537550" cy="534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K next()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K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(hasNext())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Skip table locations that do not contain a current entry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 (hashTable[currentIndex]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|| </a:t>
            </a: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									(hashTable[currentIndex] == AVAILABLE) 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currentIndex++;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result = hashTable[currentIndex].getKey();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numberLeft--;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currentIndex++;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NoSuchElementException();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next</a:t>
            </a: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KeyIterator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3740"/>
            </a:pPr>
            <a:r>
              <a:t>Java Class Library: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HashMap</a:t>
            </a:r>
          </a:p>
        </p:txBody>
      </p:sp>
      <p:sp>
        <p:nvSpPr>
          <p:cNvPr id="151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 table is a collection of buckets</a:t>
            </a:r>
          </a:p>
          <a:p>
            <a:pPr lvl="1"/>
            <a:r>
              <a:t>Each bucket contains several entries</a:t>
            </a:r>
          </a:p>
          <a:p>
            <a:r>
              <a:t>Variety of constructors provided</a:t>
            </a:r>
          </a:p>
          <a:p>
            <a:r>
              <a:t>Default maximum load factor of 0.75</a:t>
            </a:r>
          </a:p>
          <a:p>
            <a:pPr lvl="1"/>
            <a:r>
              <a:t>When limit exceeded, size of table increased by rehashing</a:t>
            </a:r>
          </a:p>
          <a:p>
            <a:r>
              <a:t>Possible to avoid rehashing by setting number of buckets initially larger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8095">
              <a:defRPr sz="3696"/>
            </a:pPr>
            <a:r>
              <a:t>Java Class Library: 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HashSet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Implements the interface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java.util.Set</a:t>
            </a:r>
          </a:p>
          <a:p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HashSet</a:t>
            </a:r>
            <a:r>
              <a:t> uses an instance of the class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HashMap</a:t>
            </a:r>
          </a:p>
          <a:p>
            <a:r>
              <a:t>Variety of constructors provided in class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57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23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Load Factor</a:t>
            </a:r>
          </a:p>
        </p:txBody>
      </p:sp>
      <p:sp>
        <p:nvSpPr>
          <p:cNvPr id="5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 of load factor:</a:t>
            </a:r>
          </a:p>
          <a:p>
            <a:endParaRPr/>
          </a:p>
          <a:p>
            <a:endParaRPr/>
          </a:p>
          <a:p>
            <a:endParaRPr/>
          </a:p>
          <a:p>
            <a:pPr lvl="1"/>
            <a:r>
              <a:t>Never negative</a:t>
            </a:r>
          </a:p>
          <a:p>
            <a:pPr lvl="1"/>
            <a:r>
              <a:t>For open addressing,  1 ≥ </a:t>
            </a: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</a:p>
          <a:p>
            <a:pPr lvl="1"/>
            <a:r>
              <a:t>For  separate chaining, </a:t>
            </a: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t> has no maximum value</a:t>
            </a:r>
          </a:p>
          <a:p>
            <a:pPr lvl="1"/>
            <a:r>
              <a:t>Restricting size of </a:t>
            </a:r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t> improves performance</a:t>
            </a:r>
          </a:p>
        </p:txBody>
      </p:sp>
      <p:pic>
        <p:nvPicPr>
          <p:cNvPr id="54" name="Lambda is equal to the number of entries in the dictionary divided by the number of locations in the hash table" descr="Lambda is equal to the number of entries in the dictionary divided by the number of locations in the hash tab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780" y="1768475"/>
            <a:ext cx="6789737" cy="1203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Cost of Open Addressing</a:t>
            </a:r>
          </a:p>
        </p:txBody>
      </p:sp>
      <p:sp>
        <p:nvSpPr>
          <p:cNvPr id="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43971" y="913012"/>
            <a:ext cx="8229601" cy="5031976"/>
          </a:xfrm>
          <a:prstGeom prst="rect">
            <a:avLst/>
          </a:prstGeom>
        </p:spPr>
        <p:txBody>
          <a:bodyPr/>
          <a:lstStyle/>
          <a:p>
            <a:r>
              <a:t>Average number of searches for linear probing</a:t>
            </a:r>
          </a:p>
        </p:txBody>
      </p:sp>
      <p:sp>
        <p:nvSpPr>
          <p:cNvPr id="58" name="For unsuccessful search:"/>
          <p:cNvSpPr txBox="1"/>
          <p:nvPr/>
        </p:nvSpPr>
        <p:spPr>
          <a:xfrm>
            <a:off x="528456" y="2348453"/>
            <a:ext cx="372081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500"/>
              </a:spcBef>
              <a:defRPr sz="2400"/>
            </a:pPr>
            <a:r>
              <a:t>For unsuccessful search:</a:t>
            </a:r>
          </a:p>
        </p:txBody>
      </p:sp>
      <p:pic>
        <p:nvPicPr>
          <p:cNvPr id="59" name="For unsuccessful search , one plus the reciprocal of the quantity 1 minus lambda squared, then divided by two" descr="For unsuccessful search , one plus the reciprocal of the quantity 1 minus lambda squared, then divided by tw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8771" y="1819274"/>
            <a:ext cx="2971801" cy="149542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For successful search:"/>
          <p:cNvSpPr txBox="1"/>
          <p:nvPr/>
        </p:nvSpPr>
        <p:spPr>
          <a:xfrm>
            <a:off x="697971" y="4653487"/>
            <a:ext cx="338178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500"/>
              </a:spcBef>
              <a:defRPr sz="2400"/>
            </a:pPr>
            <a:r>
              <a:t>For successful search:</a:t>
            </a:r>
          </a:p>
        </p:txBody>
      </p:sp>
      <p:pic>
        <p:nvPicPr>
          <p:cNvPr id="61" name="For successful search,  one plus the reciprocal of the quantity 1 minus lambda, then divided by two" descr="For successful search,  one plus the reciprocal of the quantity 1 minus lambda, then divided by tw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8771" y="4105259"/>
            <a:ext cx="2714626" cy="1533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Cost of Open Addressing</a:t>
            </a:r>
          </a:p>
        </p:txBody>
      </p:sp>
      <p:sp>
        <p:nvSpPr>
          <p:cNvPr id="6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43971" y="5312194"/>
            <a:ext cx="8229601" cy="10141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93776">
              <a:defRPr sz="1944"/>
            </a:lvl1pPr>
          </a:lstStyle>
          <a:p>
            <a:r>
              <a:t>FIGURE 23-1 The average number of comparisons required by a search of the hash table for given values of the load factor λ when using linear probing</a:t>
            </a:r>
          </a:p>
        </p:txBody>
      </p:sp>
      <p:graphicFrame>
        <p:nvGraphicFramePr>
          <p:cNvPr id="65" name="Table"/>
          <p:cNvGraphicFramePr/>
          <p:nvPr/>
        </p:nvGraphicFramePr>
        <p:xfrm>
          <a:off x="1600199" y="1415506"/>
          <a:ext cx="5016504" cy="35810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7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49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</a:rPr>
                        <a:t>𝝀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>
                          <a:solidFill>
                            <a:srgbClr val="FFFFFF"/>
                          </a:solidFill>
                        </a:rPr>
                        <a:t>Unsuccessful Search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>
                          <a:solidFill>
                            <a:srgbClr val="FFFFFF"/>
                          </a:solidFill>
                        </a:rPr>
                        <a:t>Successful Search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2.5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1.5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6.1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2.2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50.5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5.5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Quadratic Probing and Double Hashing</a:t>
            </a:r>
          </a:p>
        </p:txBody>
      </p:sp>
      <p:sp>
        <p:nvSpPr>
          <p:cNvPr id="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Average number of comparisons needed</a:t>
            </a:r>
          </a:p>
        </p:txBody>
      </p:sp>
      <p:sp>
        <p:nvSpPr>
          <p:cNvPr id="69" name="For unsuccessful search:"/>
          <p:cNvSpPr txBox="1"/>
          <p:nvPr/>
        </p:nvSpPr>
        <p:spPr>
          <a:xfrm>
            <a:off x="528456" y="2094994"/>
            <a:ext cx="3720814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500"/>
              </a:spcBef>
              <a:defRPr sz="2400"/>
            </a:pPr>
            <a:r>
              <a:t>For unsuccessful search:</a:t>
            </a:r>
          </a:p>
        </p:txBody>
      </p:sp>
      <p:pic>
        <p:nvPicPr>
          <p:cNvPr id="70" name="For an unsuccessful search,  the reciprocal of the quantity 1 minus lambda," descr="For an unsuccessful search,  the reciprocal of the quantity 1 minus lambda,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775366"/>
            <a:ext cx="1447800" cy="107632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For successful search:"/>
          <p:cNvSpPr txBox="1"/>
          <p:nvPr/>
        </p:nvSpPr>
        <p:spPr>
          <a:xfrm>
            <a:off x="697971" y="3811016"/>
            <a:ext cx="338178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500"/>
              </a:spcBef>
              <a:defRPr sz="2400"/>
            </a:pPr>
            <a:r>
              <a:t>For successful search:</a:t>
            </a:r>
          </a:p>
        </p:txBody>
      </p:sp>
      <p:pic>
        <p:nvPicPr>
          <p:cNvPr id="72" name="For successful search,  one divided by lambda times the log of the reciprocal of the quantity 1 minus lambda" descr="For successful search,  one divided by lambda times the log of the reciprocal of the quantity 1 minus lambd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9268" y="3405663"/>
            <a:ext cx="2343151" cy="1247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Quadratic Probing and Double Hashing</a:t>
            </a:r>
          </a:p>
        </p:txBody>
      </p:sp>
      <p:sp>
        <p:nvSpPr>
          <p:cNvPr id="7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216404"/>
            <a:ext cx="8229600" cy="11956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76072">
              <a:defRPr sz="2268"/>
            </a:lvl1pPr>
          </a:lstStyle>
          <a:p>
            <a:r>
              <a:t>FIGURE 23-2 The average number of comparisons required by a search of the hash table for given values of the load factor λ when using either quadratic probing or double hashing</a:t>
            </a:r>
          </a:p>
        </p:txBody>
      </p:sp>
      <p:graphicFrame>
        <p:nvGraphicFramePr>
          <p:cNvPr id="76" name="Table"/>
          <p:cNvGraphicFramePr/>
          <p:nvPr/>
        </p:nvGraphicFramePr>
        <p:xfrm>
          <a:off x="1600199" y="1415506"/>
          <a:ext cx="5016504" cy="35810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7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49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</a:rPr>
                        <a:t>𝝀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>
                          <a:solidFill>
                            <a:srgbClr val="FFFFFF"/>
                          </a:solidFill>
                        </a:rPr>
                        <a:t>Unsuccessful Search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>
                          <a:solidFill>
                            <a:srgbClr val="FFFFFF"/>
                          </a:solidFill>
                        </a:rPr>
                        <a:t>Successful Search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2.0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3.3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1.7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90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0.9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10.0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/>
                        <a:t>2.6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Cost of Separate Chaining</a:t>
            </a:r>
          </a:p>
        </p:txBody>
      </p:sp>
      <p:sp>
        <p:nvSpPr>
          <p:cNvPr id="79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Average number of comparisons during a search when separate chaining is used</a:t>
            </a:r>
          </a:p>
        </p:txBody>
      </p:sp>
      <p:pic>
        <p:nvPicPr>
          <p:cNvPr id="80" name="For an unsuccessful search it is lambda" descr="For an unsuccessful search it is lambd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7612" y="2243137"/>
            <a:ext cx="742951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For a successful search it is one plus lambda divided by two" descr="For a successful search it is one plus lambda divided by tw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2612" y="3829050"/>
            <a:ext cx="1676401" cy="62865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o maintain reasonable efficiency, you should keep λ &lt; 1."/>
          <p:cNvSpPr txBox="1"/>
          <p:nvPr/>
        </p:nvSpPr>
        <p:spPr>
          <a:xfrm>
            <a:off x="528456" y="5541598"/>
            <a:ext cx="784551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1500"/>
              </a:spcBef>
              <a:defRPr sz="2400"/>
            </a:pPr>
            <a:r>
              <a:t>To maintain reasonable efficiency, you should keep </a:t>
            </a:r>
            <a:r>
              <a:rPr sz="3000" b="1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t> &lt; 1.</a:t>
            </a:r>
          </a:p>
        </p:txBody>
      </p:sp>
      <p:sp>
        <p:nvSpPr>
          <p:cNvPr id="83" name="For unsuccessful search:"/>
          <p:cNvSpPr txBox="1"/>
          <p:nvPr/>
        </p:nvSpPr>
        <p:spPr>
          <a:xfrm>
            <a:off x="528456" y="2348453"/>
            <a:ext cx="372081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500"/>
              </a:spcBef>
              <a:defRPr sz="2400"/>
            </a:pPr>
            <a:r>
              <a:t>For unsuccessful search:</a:t>
            </a:r>
          </a:p>
        </p:txBody>
      </p:sp>
      <p:sp>
        <p:nvSpPr>
          <p:cNvPr id="84" name="For successful search:"/>
          <p:cNvSpPr txBox="1"/>
          <p:nvPr/>
        </p:nvSpPr>
        <p:spPr>
          <a:xfrm>
            <a:off x="697971" y="4653487"/>
            <a:ext cx="338178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500"/>
              </a:spcBef>
              <a:defRPr sz="2400"/>
            </a:pPr>
            <a:r>
              <a:t>For successful search: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Cost of Separate Chaining</a:t>
            </a:r>
          </a:p>
        </p:txBody>
      </p:sp>
      <p:sp>
        <p:nvSpPr>
          <p:cNvPr id="8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356501"/>
            <a:ext cx="8229600" cy="10555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21208">
              <a:defRPr sz="2052"/>
            </a:lvl1pPr>
          </a:lstStyle>
          <a:p>
            <a:r>
              <a:t>FIGURE 23-3 The average number of comparisons required by a search of the hash table for given values of the load factor λ when using separate chaining</a:t>
            </a:r>
          </a:p>
        </p:txBody>
      </p:sp>
      <p:graphicFrame>
        <p:nvGraphicFramePr>
          <p:cNvPr id="88" name="Table"/>
          <p:cNvGraphicFramePr/>
          <p:nvPr/>
        </p:nvGraphicFramePr>
        <p:xfrm>
          <a:off x="1161053" y="871899"/>
          <a:ext cx="6288492" cy="444306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9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30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700" b="1">
                          <a:solidFill>
                            <a:srgbClr val="FFFFFF"/>
                          </a:solidFill>
                        </a:rPr>
                        <a:t>𝝀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>
                          <a:solidFill>
                            <a:srgbClr val="FFFFFF"/>
                          </a:solidFill>
                        </a:rPr>
                        <a:t>Unsuccessful Search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>
                          <a:solidFill>
                            <a:srgbClr val="FFFFFF"/>
                          </a:solidFill>
                        </a:rPr>
                        <a:t>Successful Search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4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0.9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1.5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1.6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1.7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1.8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1.9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2.0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54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2.0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2.0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/>
                        <a:t>2.0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Macintosh PowerPoint</Application>
  <PresentationFormat>On-screen Show (4:3)</PresentationFormat>
  <Paragraphs>341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Courier New</vt:lpstr>
      <vt:lpstr>Helvetica</vt:lpstr>
      <vt:lpstr>Menlo</vt:lpstr>
      <vt:lpstr>Times</vt:lpstr>
      <vt:lpstr>Times New Roman</vt:lpstr>
      <vt:lpstr>Verdana</vt:lpstr>
      <vt:lpstr>508 Lecture</vt:lpstr>
      <vt:lpstr>Data Structures and Abstractions with Java™</vt:lpstr>
      <vt:lpstr>Efficiency of Hashing</vt:lpstr>
      <vt:lpstr>Load Factor</vt:lpstr>
      <vt:lpstr>Cost of Open Addressing</vt:lpstr>
      <vt:lpstr>Cost of Open Addressing</vt:lpstr>
      <vt:lpstr>Quadratic Probing and Double Hashing</vt:lpstr>
      <vt:lpstr>Quadratic Probing and Double Hashing</vt:lpstr>
      <vt:lpstr>Cost of Separate Chaining</vt:lpstr>
      <vt:lpstr>Cost of Separate Chaining</vt:lpstr>
      <vt:lpstr>Maintaining the Performance of Hashing</vt:lpstr>
      <vt:lpstr>Rehashing</vt:lpstr>
      <vt:lpstr>Comparing Schemes for Collision Resolution</vt:lpstr>
      <vt:lpstr>Dictionary Implementation That Uses Hashing</vt:lpstr>
      <vt:lpstr>Dictionary Implementation That Uses Hashing</vt:lpstr>
      <vt:lpstr>A Dictionary that Uses Hashing (Part 1)</vt:lpstr>
      <vt:lpstr>A Dictionary that Uses Hashing (Part 2)</vt:lpstr>
      <vt:lpstr>Required Methods</vt:lpstr>
      <vt:lpstr>Required Methods</vt:lpstr>
      <vt:lpstr>Required Methods</vt:lpstr>
      <vt:lpstr>Required Methods</vt:lpstr>
      <vt:lpstr>Required Methods</vt:lpstr>
      <vt:lpstr>Hash Tables and Iterators</vt:lpstr>
      <vt:lpstr>Hash Tables and Iterators (Part 1)</vt:lpstr>
      <vt:lpstr>Hash Tables and Iterators (Part 2)</vt:lpstr>
      <vt:lpstr>Java Class Library: The Class HashMap</vt:lpstr>
      <vt:lpstr>Java Class Library:  The Class HashSet</vt:lpstr>
      <vt:lpstr>End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1</cp:revision>
  <dcterms:modified xsi:type="dcterms:W3CDTF">2018-04-18T14:51:42Z</dcterms:modified>
</cp:coreProperties>
</file>