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CAD7"/>
          </a:solidFill>
        </a:fill>
      </a:tcStyle>
    </a:wholeTbl>
    <a:band2H>
      <a:tcTxStyle/>
      <a:tcStyle>
        <a:tcBdr/>
        <a:fill>
          <a:solidFill>
            <a:srgbClr val="E7E7EC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CD4CA"/>
          </a:solidFill>
        </a:fill>
      </a:tcStyle>
    </a:wholeTbl>
    <a:band2H>
      <a:tcTxStyle/>
      <a:tcStyle>
        <a:tcBdr/>
        <a:fill>
          <a:solidFill>
            <a:srgbClr val="F6EB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7D7D7"/>
          </a:solidFill>
        </a:fill>
      </a:tcStyle>
    </a:wholeTbl>
    <a:band2H>
      <a:tcTxStyle/>
      <a:tcStyle>
        <a:tcBdr/>
        <a:fill>
          <a:solidFill>
            <a:srgbClr val="ECECEC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61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1" name="Shape 4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200">
        <a:latin typeface="+mj-lt"/>
        <a:ea typeface="+mj-ea"/>
        <a:cs typeface="+mj-cs"/>
        <a:sym typeface="Arial"/>
      </a:defRPr>
    </a:lvl1pPr>
    <a:lvl2pPr indent="228600" defTabSz="457200" latinLnBrk="0">
      <a:defRPr sz="1200">
        <a:latin typeface="+mj-lt"/>
        <a:ea typeface="+mj-ea"/>
        <a:cs typeface="+mj-cs"/>
        <a:sym typeface="Arial"/>
      </a:defRPr>
    </a:lvl2pPr>
    <a:lvl3pPr indent="457200" defTabSz="457200" latinLnBrk="0">
      <a:defRPr sz="1200">
        <a:latin typeface="+mj-lt"/>
        <a:ea typeface="+mj-ea"/>
        <a:cs typeface="+mj-cs"/>
        <a:sym typeface="Arial"/>
      </a:defRPr>
    </a:lvl3pPr>
    <a:lvl4pPr indent="685800" defTabSz="457200" latinLnBrk="0">
      <a:defRPr sz="1200">
        <a:latin typeface="+mj-lt"/>
        <a:ea typeface="+mj-ea"/>
        <a:cs typeface="+mj-cs"/>
        <a:sym typeface="Arial"/>
      </a:defRPr>
    </a:lvl4pPr>
    <a:lvl5pPr indent="914400" defTabSz="457200" latinLnBrk="0">
      <a:defRPr sz="1200">
        <a:latin typeface="+mj-lt"/>
        <a:ea typeface="+mj-ea"/>
        <a:cs typeface="+mj-cs"/>
        <a:sym typeface="Arial"/>
      </a:defRPr>
    </a:lvl5pPr>
    <a:lvl6pPr indent="1143000" defTabSz="457200" latinLnBrk="0">
      <a:defRPr sz="1200">
        <a:latin typeface="+mj-lt"/>
        <a:ea typeface="+mj-ea"/>
        <a:cs typeface="+mj-cs"/>
        <a:sym typeface="Arial"/>
      </a:defRPr>
    </a:lvl6pPr>
    <a:lvl7pPr indent="1371600" defTabSz="457200" latinLnBrk="0">
      <a:defRPr sz="1200">
        <a:latin typeface="+mj-lt"/>
        <a:ea typeface="+mj-ea"/>
        <a:cs typeface="+mj-cs"/>
        <a:sym typeface="Arial"/>
      </a:defRPr>
    </a:lvl7pPr>
    <a:lvl8pPr indent="1600200" defTabSz="457200" latinLnBrk="0">
      <a:defRPr sz="1200">
        <a:latin typeface="+mj-lt"/>
        <a:ea typeface="+mj-ea"/>
        <a:cs typeface="+mj-cs"/>
        <a:sym typeface="Arial"/>
      </a:defRPr>
    </a:lvl8pPr>
    <a:lvl9pPr indent="1828800" defTabSz="457200" latinLnBrk="0">
      <a:defRPr sz="12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8"/>
          <p:cNvSpPr/>
          <p:nvPr/>
        </p:nvSpPr>
        <p:spPr>
          <a:xfrm>
            <a:off x="0" y="0"/>
            <a:ext cx="9144000" cy="3886200"/>
          </a:xfrm>
          <a:prstGeom prst="rect">
            <a:avLst/>
          </a:prstGeom>
          <a:solidFill>
            <a:srgbClr val="007FA3"/>
          </a:solidFill>
          <a:ln w="25400">
            <a:solidFill>
              <a:srgbClr val="007FA3"/>
            </a:solidFill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" name="Title Text"/>
          <p:cNvSpPr txBox="1">
            <a:spLocks noGrp="1"/>
          </p:cNvSpPr>
          <p:nvPr>
            <p:ph type="title"/>
          </p:nvPr>
        </p:nvSpPr>
        <p:spPr>
          <a:xfrm>
            <a:off x="685800" y="762000"/>
            <a:ext cx="7772400" cy="2838451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74687" y="3962400"/>
            <a:ext cx="7794626" cy="17526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4400"/>
            </a:lvl1pPr>
            <a:lvl2pPr marL="0" indent="457200">
              <a:spcBef>
                <a:spcPts val="0"/>
              </a:spcBef>
              <a:buClrTx/>
              <a:buSzTx/>
              <a:buFontTx/>
              <a:buNone/>
              <a:defRPr sz="4400"/>
            </a:lvl2pPr>
            <a:lvl3pPr marL="0" indent="914400">
              <a:spcBef>
                <a:spcPts val="0"/>
              </a:spcBef>
              <a:buClrTx/>
              <a:buSzTx/>
              <a:buFontTx/>
              <a:buNone/>
              <a:defRPr sz="4400"/>
            </a:lvl3pPr>
            <a:lvl4pPr marL="0" indent="1371600">
              <a:spcBef>
                <a:spcPts val="0"/>
              </a:spcBef>
              <a:buClrTx/>
              <a:buSzTx/>
              <a:buFontTx/>
              <a:buNone/>
              <a:defRPr sz="4400"/>
            </a:lvl4pPr>
            <a:lvl5pPr marL="0" indent="1828800">
              <a:spcBef>
                <a:spcPts val="0"/>
              </a:spcBef>
              <a:buClrTx/>
              <a:buSzTx/>
              <a:buFont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89857" y="97180"/>
            <a:ext cx="231238" cy="21466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e Figure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Text"/>
          <p:cNvSpPr txBox="1">
            <a:spLocks noGrp="1"/>
          </p:cNvSpPr>
          <p:nvPr>
            <p:ph type="title"/>
          </p:nvPr>
        </p:nvSpPr>
        <p:spPr>
          <a:xfrm>
            <a:off x="249435" y="-1"/>
            <a:ext cx="8513565" cy="80781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5831015"/>
            <a:ext cx="8229600" cy="581001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3600" b="1">
                <a:solidFill>
                  <a:srgbClr val="007FA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indent="228600">
              <a:spcBef>
                <a:spcPts val="0"/>
              </a:spcBef>
              <a:buClrTx/>
              <a:buSzTx/>
              <a:buFontTx/>
              <a:buNone/>
              <a:defRPr sz="3600" b="1">
                <a:solidFill>
                  <a:srgbClr val="007FA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indent="457200">
              <a:spcBef>
                <a:spcPts val="0"/>
              </a:spcBef>
              <a:buClrTx/>
              <a:buSzTx/>
              <a:buFontTx/>
              <a:buNone/>
              <a:defRPr sz="3600" b="1">
                <a:solidFill>
                  <a:srgbClr val="007FA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indent="685800">
              <a:spcBef>
                <a:spcPts val="0"/>
              </a:spcBef>
              <a:buClrTx/>
              <a:buSzTx/>
              <a:buFontTx/>
              <a:buNone/>
              <a:defRPr sz="3600" b="1">
                <a:solidFill>
                  <a:srgbClr val="007FA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indent="914400">
              <a:spcBef>
                <a:spcPts val="0"/>
              </a:spcBef>
              <a:buClrTx/>
              <a:buSzTx/>
              <a:buFontTx/>
              <a:buNone/>
              <a:defRPr sz="3600" b="1">
                <a:solidFill>
                  <a:srgbClr val="007FA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89857" y="97180"/>
            <a:ext cx="231238" cy="2146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e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3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258233" y="0"/>
            <a:ext cx="8513234" cy="8160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24" tIns="91424" rIns="91424" bIns="91424" anchor="b">
            <a:normAutofit/>
          </a:bodyPr>
          <a:lstStyle/>
          <a:p>
            <a:r>
              <a:t>Title Text</a:t>
            </a:r>
          </a:p>
        </p:txBody>
      </p:sp>
      <p:pic>
        <p:nvPicPr>
          <p:cNvPr id="3" name="Shape 15" descr="Shape 15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43971" y="6429709"/>
            <a:ext cx="918000" cy="279915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Shape 16"/>
          <p:cNvSpPr txBox="1"/>
          <p:nvPr/>
        </p:nvSpPr>
        <p:spPr>
          <a:xfrm>
            <a:off x="1600199" y="6429343"/>
            <a:ext cx="7162801" cy="281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699" tIns="45699" rIns="45699" bIns="45699">
            <a:spAutoFit/>
          </a:bodyPr>
          <a:lstStyle>
            <a:lvl1pPr algn="r">
              <a:defRPr sz="12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Copyright © 2019, 2015, 2012 Pearson Education, Inc. All Rights Reserved</a:t>
            </a:r>
          </a:p>
        </p:txBody>
      </p:sp>
      <p:sp>
        <p:nvSpPr>
          <p:cNvPr id="5" name="Body Level One…"/>
          <p:cNvSpPr txBox="1">
            <a:spLocks noGrp="1"/>
          </p:cNvSpPr>
          <p:nvPr>
            <p:ph type="body" idx="1"/>
          </p:nvPr>
        </p:nvSpPr>
        <p:spPr>
          <a:xfrm>
            <a:off x="400049" y="913012"/>
            <a:ext cx="8229601" cy="5031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24" tIns="91424" rIns="91424" bIns="91424">
            <a:normAutofit/>
          </a:bodyPr>
          <a:lstStyle>
            <a:lvl2pPr marL="787400" indent="-228600"/>
            <a:lvl3pPr marL="1193800" indent="-177800"/>
            <a:lvl4pPr marL="1701800" indent="-228600"/>
            <a:lvl5pPr marL="2108200" indent="-177800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19600" y="6172200"/>
            <a:ext cx="2133600" cy="368301"/>
          </a:xfrm>
          <a:prstGeom prst="rect">
            <a:avLst/>
          </a:prstGeom>
          <a:ln w="12700">
            <a:miter lim="400000"/>
          </a:ln>
        </p:spPr>
        <p:txBody>
          <a:bodyPr wrap="none" lIns="45699" tIns="45699" rIns="45699" bIns="45699" anchor="ctr">
            <a:spAutoFit/>
          </a:bodyPr>
          <a:lstStyle>
            <a:lvl1pPr algn="r">
              <a:defRPr sz="9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ransition spd="med"/>
  <p:txStyles>
    <p:titleStyle>
      <a:lvl1pPr marL="0" marR="0" indent="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7FA3"/>
          </a:solidFill>
          <a:uFillTx/>
          <a:latin typeface="Times New Roman"/>
          <a:ea typeface="Times New Roman"/>
          <a:cs typeface="Times New Roman"/>
          <a:sym typeface="Times New Roman"/>
        </a:defRPr>
      </a:lvl1pPr>
      <a:lvl2pPr marL="0" marR="0" indent="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7FA3"/>
          </a:solidFill>
          <a:uFillTx/>
          <a:latin typeface="Times New Roman"/>
          <a:ea typeface="Times New Roman"/>
          <a:cs typeface="Times New Roman"/>
          <a:sym typeface="Times New Roman"/>
        </a:defRPr>
      </a:lvl2pPr>
      <a:lvl3pPr marL="0" marR="0" indent="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7FA3"/>
          </a:solidFill>
          <a:uFillTx/>
          <a:latin typeface="Times New Roman"/>
          <a:ea typeface="Times New Roman"/>
          <a:cs typeface="Times New Roman"/>
          <a:sym typeface="Times New Roman"/>
        </a:defRPr>
      </a:lvl3pPr>
      <a:lvl4pPr marL="0" marR="0" indent="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7FA3"/>
          </a:solidFill>
          <a:uFillTx/>
          <a:latin typeface="Times New Roman"/>
          <a:ea typeface="Times New Roman"/>
          <a:cs typeface="Times New Roman"/>
          <a:sym typeface="Times New Roman"/>
        </a:defRPr>
      </a:lvl4pPr>
      <a:lvl5pPr marL="0" marR="0" indent="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7FA3"/>
          </a:solidFill>
          <a:uFillTx/>
          <a:latin typeface="Times New Roman"/>
          <a:ea typeface="Times New Roman"/>
          <a:cs typeface="Times New Roman"/>
          <a:sym typeface="Times New Roman"/>
        </a:defRPr>
      </a:lvl5pPr>
      <a:lvl6pPr marL="0" marR="0" indent="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7FA3"/>
          </a:solidFill>
          <a:uFillTx/>
          <a:latin typeface="Times New Roman"/>
          <a:ea typeface="Times New Roman"/>
          <a:cs typeface="Times New Roman"/>
          <a:sym typeface="Times New Roman"/>
        </a:defRPr>
      </a:lvl6pPr>
      <a:lvl7pPr marL="0" marR="0" indent="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7FA3"/>
          </a:solidFill>
          <a:uFillTx/>
          <a:latin typeface="Times New Roman"/>
          <a:ea typeface="Times New Roman"/>
          <a:cs typeface="Times New Roman"/>
          <a:sym typeface="Times New Roman"/>
        </a:defRPr>
      </a:lvl7pPr>
      <a:lvl8pPr marL="0" marR="0" indent="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7FA3"/>
          </a:solidFill>
          <a:uFillTx/>
          <a:latin typeface="Times New Roman"/>
          <a:ea typeface="Times New Roman"/>
          <a:cs typeface="Times New Roman"/>
          <a:sym typeface="Times New Roman"/>
        </a:defRPr>
      </a:lvl8pPr>
      <a:lvl9pPr marL="0" marR="0" indent="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7FA3"/>
          </a:solidFill>
          <a:uFillTx/>
          <a:latin typeface="Times New Roman"/>
          <a:ea typeface="Times New Roman"/>
          <a:cs typeface="Times New Roman"/>
          <a:sym typeface="Times New Roman"/>
        </a:defRPr>
      </a:lvl9pPr>
    </p:titleStyle>
    <p:bodyStyle>
      <a:lvl1pPr marL="304800" marR="0" indent="-203200" algn="l" defTabSz="914400" latinLnBrk="0">
        <a:lnSpc>
          <a:spcPct val="100000"/>
        </a:lnSpc>
        <a:spcBef>
          <a:spcPts val="1500"/>
        </a:spcBef>
        <a:spcAft>
          <a:spcPts val="0"/>
        </a:spcAft>
        <a:buClr>
          <a:srgbClr val="007FA3"/>
        </a:buClr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835025" marR="0" indent="-276225" algn="l" defTabSz="914400" latinLnBrk="0">
        <a:lnSpc>
          <a:spcPct val="100000"/>
        </a:lnSpc>
        <a:spcBef>
          <a:spcPts val="1500"/>
        </a:spcBef>
        <a:spcAft>
          <a:spcPts val="0"/>
        </a:spcAft>
        <a:buClr>
          <a:srgbClr val="007FA3"/>
        </a:buClr>
        <a:buSzPct val="100000"/>
        <a:buFont typeface="Arial"/>
        <a:buChar char="–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1206500" marR="0" indent="-190500" algn="l" defTabSz="914400" latinLnBrk="0">
        <a:lnSpc>
          <a:spcPct val="100000"/>
        </a:lnSpc>
        <a:spcBef>
          <a:spcPts val="1500"/>
        </a:spcBef>
        <a:spcAft>
          <a:spcPts val="0"/>
        </a:spcAft>
        <a:buClr>
          <a:srgbClr val="007FA3"/>
        </a:buClr>
        <a:buSzPct val="100000"/>
        <a:buFont typeface="Arial"/>
        <a:buChar char="▪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1663700" marR="0" indent="-190500" algn="l" defTabSz="914400" latinLnBrk="0">
        <a:lnSpc>
          <a:spcPct val="100000"/>
        </a:lnSpc>
        <a:spcBef>
          <a:spcPts val="1500"/>
        </a:spcBef>
        <a:spcAft>
          <a:spcPts val="0"/>
        </a:spcAft>
        <a:buClr>
          <a:srgbClr val="007FA3"/>
        </a:buClr>
        <a:buSzPct val="100000"/>
        <a:buFont typeface="Arial"/>
        <a:buChar char="–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2120900" marR="0" indent="-190500" algn="l" defTabSz="914400" latinLnBrk="0">
        <a:lnSpc>
          <a:spcPct val="100000"/>
        </a:lnSpc>
        <a:spcBef>
          <a:spcPts val="1500"/>
        </a:spcBef>
        <a:spcAft>
          <a:spcPts val="0"/>
        </a:spcAft>
        <a:buClr>
          <a:srgbClr val="007FA3"/>
        </a:buClr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2578100" marR="0" indent="-190500" algn="l" defTabSz="914400" latinLnBrk="0">
        <a:lnSpc>
          <a:spcPct val="100000"/>
        </a:lnSpc>
        <a:spcBef>
          <a:spcPts val="1500"/>
        </a:spcBef>
        <a:spcAft>
          <a:spcPts val="0"/>
        </a:spcAft>
        <a:buClr>
          <a:srgbClr val="007FA3"/>
        </a:buClr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3035300" marR="0" indent="-190500" algn="l" defTabSz="914400" latinLnBrk="0">
        <a:lnSpc>
          <a:spcPct val="100000"/>
        </a:lnSpc>
        <a:spcBef>
          <a:spcPts val="1500"/>
        </a:spcBef>
        <a:spcAft>
          <a:spcPts val="0"/>
        </a:spcAft>
        <a:buClr>
          <a:srgbClr val="007FA3"/>
        </a:buClr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3492500" marR="0" indent="-190500" algn="l" defTabSz="914400" latinLnBrk="0">
        <a:lnSpc>
          <a:spcPct val="100000"/>
        </a:lnSpc>
        <a:spcBef>
          <a:spcPts val="1500"/>
        </a:spcBef>
        <a:spcAft>
          <a:spcPts val="0"/>
        </a:spcAft>
        <a:buClr>
          <a:srgbClr val="007FA3"/>
        </a:buClr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3949700" marR="0" indent="-190500" algn="l" defTabSz="914400" latinLnBrk="0">
        <a:lnSpc>
          <a:spcPct val="100000"/>
        </a:lnSpc>
        <a:spcBef>
          <a:spcPts val="1500"/>
        </a:spcBef>
        <a:spcAft>
          <a:spcPts val="0"/>
        </a:spcAft>
        <a:buClr>
          <a:srgbClr val="007FA3"/>
        </a:buClr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19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0" tIns="0" rIns="0" bIns="0"/>
          <a:lstStyle/>
          <a:p>
            <a:pPr defTabSz="713231">
              <a:defRPr sz="3432"/>
            </a:pPr>
            <a:r>
              <a:t>Data Structures and Abstractions with Java</a:t>
            </a:r>
            <a:r>
              <a:rPr baseline="30018"/>
              <a:t>™</a:t>
            </a:r>
          </a:p>
        </p:txBody>
      </p:sp>
      <p:sp>
        <p:nvSpPr>
          <p:cNvPr id="44" name="Shape 19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0" tIns="0" rIns="0" bIns="0"/>
          <a:lstStyle/>
          <a:p>
            <a:pPr marL="0" indent="0">
              <a:spcBef>
                <a:spcPts val="0"/>
              </a:spcBef>
              <a:buSzTx/>
              <a:buNone/>
              <a:defRPr sz="2000">
                <a:solidFill>
                  <a:srgbClr val="007FA3"/>
                </a:solidFill>
              </a:defRPr>
            </a:pPr>
            <a:r>
              <a:t>5</a:t>
            </a:r>
            <a:r>
              <a:rPr baseline="30000"/>
              <a:t>th</a:t>
            </a:r>
            <a:r>
              <a:t> Edition</a:t>
            </a:r>
          </a:p>
        </p:txBody>
      </p:sp>
      <p:sp>
        <p:nvSpPr>
          <p:cNvPr id="45" name="Shape 198"/>
          <p:cNvSpPr txBox="1"/>
          <p:nvPr/>
        </p:nvSpPr>
        <p:spPr>
          <a:xfrm>
            <a:off x="4826000" y="1421040"/>
            <a:ext cx="4057650" cy="9498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>
            <a:lvl1pPr>
              <a:defRPr sz="4400" b="1">
                <a:solidFill>
                  <a:srgbClr val="007FA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Chapter 24</a:t>
            </a:r>
          </a:p>
        </p:txBody>
      </p:sp>
      <p:sp>
        <p:nvSpPr>
          <p:cNvPr id="46" name="Shape 199"/>
          <p:cNvSpPr txBox="1"/>
          <p:nvPr/>
        </p:nvSpPr>
        <p:spPr>
          <a:xfrm>
            <a:off x="4826000" y="2975935"/>
            <a:ext cx="4365625" cy="17690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>
            <a:lvl1pPr>
              <a:defRPr sz="4400" b="1">
                <a:solidFill>
                  <a:srgbClr val="007FA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Trees</a:t>
            </a:r>
          </a:p>
        </p:txBody>
      </p:sp>
      <p:pic>
        <p:nvPicPr>
          <p:cNvPr id="47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9413" y="1421040"/>
            <a:ext cx="4124641" cy="4776560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Binary Trees</a:t>
            </a:r>
          </a:p>
        </p:txBody>
      </p:sp>
      <p:sp>
        <p:nvSpPr>
          <p:cNvPr id="84" name="FIGURE 24-7 Some binary trees that are height balanced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530351">
              <a:defRPr sz="2551"/>
            </a:lvl1pPr>
          </a:lstStyle>
          <a:p>
            <a:r>
              <a:t>FIGURE 24-7 Some binary trees that are height balanced</a:t>
            </a:r>
          </a:p>
        </p:txBody>
      </p:sp>
      <p:pic>
        <p:nvPicPr>
          <p:cNvPr id="85" name="Diagram illustrates height balanced binary trees. Balanced and complete." descr="Diagram illustrates height balanced binary trees. Balanced and complete.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1479" y="2286000"/>
            <a:ext cx="2106215" cy="2219231"/>
          </a:xfrm>
          <a:prstGeom prst="rect">
            <a:avLst/>
          </a:prstGeom>
          <a:ln w="12700">
            <a:miter lim="400000"/>
          </a:ln>
        </p:spPr>
      </p:pic>
      <p:pic>
        <p:nvPicPr>
          <p:cNvPr id="86" name="Diagram illustrates height balanced binary trees.Balanced, but not complete" descr="Diagram illustrates height balanced binary trees.Balanced, but not complete"/>
          <p:cNvPicPr>
            <a:picLocks noChangeAspect="1"/>
          </p:cNvPicPr>
          <p:nvPr/>
        </p:nvPicPr>
        <p:blipFill>
          <a:blip r:embed="rId3">
            <a:extLst/>
          </a:blip>
          <a:srcRect b="29261"/>
          <a:stretch>
            <a:fillRect/>
          </a:stretch>
        </p:blipFill>
        <p:spPr>
          <a:xfrm>
            <a:off x="2559911" y="2286000"/>
            <a:ext cx="2280876" cy="1569844"/>
          </a:xfrm>
          <a:prstGeom prst="rect">
            <a:avLst/>
          </a:prstGeom>
          <a:ln w="12700">
            <a:miter lim="400000"/>
          </a:ln>
        </p:spPr>
      </p:pic>
      <p:pic>
        <p:nvPicPr>
          <p:cNvPr id="87" name="Diagram illustrates height balanced binary trees.&#10;Balanced, but not complete" descr="Diagram illustrates height balanced binary trees.Balanced, but not complete"/>
          <p:cNvPicPr>
            <a:picLocks noChangeAspect="1"/>
          </p:cNvPicPr>
          <p:nvPr/>
        </p:nvPicPr>
        <p:blipFill>
          <a:blip r:embed="rId4">
            <a:extLst/>
          </a:blip>
          <a:srcRect b="29039"/>
          <a:stretch>
            <a:fillRect/>
          </a:stretch>
        </p:blipFill>
        <p:spPr>
          <a:xfrm>
            <a:off x="4689744" y="2286000"/>
            <a:ext cx="2241150" cy="1548735"/>
          </a:xfrm>
          <a:prstGeom prst="rect">
            <a:avLst/>
          </a:prstGeom>
          <a:ln w="12700">
            <a:miter lim="400000"/>
          </a:ln>
        </p:spPr>
      </p:pic>
      <p:pic>
        <p:nvPicPr>
          <p:cNvPr id="88" name="Diagram illustrates height balanced binary trees.&#10;Balanced, but not complete" descr="Diagram illustrates height balanced binary trees.Balanced, but not complete"/>
          <p:cNvPicPr>
            <a:picLocks noChangeAspect="1"/>
          </p:cNvPicPr>
          <p:nvPr/>
        </p:nvPicPr>
        <p:blipFill>
          <a:blip r:embed="rId5">
            <a:extLst/>
          </a:blip>
          <a:srcRect b="29850"/>
          <a:stretch>
            <a:fillRect/>
          </a:stretch>
        </p:blipFill>
        <p:spPr>
          <a:xfrm>
            <a:off x="6894322" y="2322686"/>
            <a:ext cx="2203480" cy="1505302"/>
          </a:xfrm>
          <a:prstGeom prst="rect">
            <a:avLst/>
          </a:prstGeom>
          <a:ln w="12700">
            <a:miter lim="400000"/>
          </a:ln>
        </p:spPr>
      </p:pic>
      <p:sp>
        <p:nvSpPr>
          <p:cNvPr id="89" name="Balanced, but not complete"/>
          <p:cNvSpPr txBox="1"/>
          <p:nvPr/>
        </p:nvSpPr>
        <p:spPr>
          <a:xfrm>
            <a:off x="4506217" y="4205982"/>
            <a:ext cx="2188386" cy="2992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5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Balanced, but not complete</a:t>
            </a:r>
          </a:p>
        </p:txBody>
      </p:sp>
      <p:sp>
        <p:nvSpPr>
          <p:cNvPr id="90" name="Line"/>
          <p:cNvSpPr/>
          <p:nvPr/>
        </p:nvSpPr>
        <p:spPr>
          <a:xfrm>
            <a:off x="2687198" y="4064000"/>
            <a:ext cx="6246246" cy="0"/>
          </a:xfrm>
          <a:prstGeom prst="line">
            <a:avLst/>
          </a:prstGeom>
          <a:ln w="25400">
            <a:solidFill>
              <a:srgbClr val="000000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Binary Tree Height (Part 1)</a:t>
            </a:r>
          </a:p>
        </p:txBody>
      </p:sp>
      <p:sp>
        <p:nvSpPr>
          <p:cNvPr id="93" name="FIGURE 24-8 The number of nodes in a full binary tree as a function of the tree’s height"/>
          <p:cNvSpPr txBox="1">
            <a:spLocks noGrp="1"/>
          </p:cNvSpPr>
          <p:nvPr>
            <p:ph type="body" sz="quarter" idx="1"/>
          </p:nvPr>
        </p:nvSpPr>
        <p:spPr>
          <a:xfrm>
            <a:off x="457200" y="5831015"/>
            <a:ext cx="8686800" cy="581001"/>
          </a:xfrm>
          <a:prstGeom prst="rect">
            <a:avLst/>
          </a:prstGeom>
        </p:spPr>
        <p:txBody>
          <a:bodyPr/>
          <a:lstStyle>
            <a:lvl1pPr defTabSz="365760">
              <a:defRPr sz="1760"/>
            </a:lvl1pPr>
          </a:lstStyle>
          <a:p>
            <a:r>
              <a:t>FIGURE 24-8 The number of nodes in a full binary tree as a function of the tree’s height</a:t>
            </a:r>
          </a:p>
        </p:txBody>
      </p:sp>
      <p:pic>
        <p:nvPicPr>
          <p:cNvPr id="94" name="A diagram illustrates a function to count the number of nodes in a full binary tree.&#10;&#10;Picture 2" descr="A diagram illustrates a function to count the number of nodes in a full binary tree.Picture 2"/>
          <p:cNvPicPr>
            <a:picLocks noChangeAspect="1"/>
          </p:cNvPicPr>
          <p:nvPr/>
        </p:nvPicPr>
        <p:blipFill rotWithShape="1">
          <a:blip r:embed="rId2">
            <a:extLst/>
          </a:blip>
          <a:srcRect l="9723" r="-9723" b="50000"/>
          <a:stretch/>
        </p:blipFill>
        <p:spPr>
          <a:xfrm>
            <a:off x="182880" y="1086445"/>
            <a:ext cx="8788592" cy="46849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Binary Tree Height (Part 2)</a:t>
            </a:r>
          </a:p>
        </p:txBody>
      </p:sp>
      <p:sp>
        <p:nvSpPr>
          <p:cNvPr id="97" name="FIGURE 24-8 The number of nodes in a full binary tree as a function of the tree’s height"/>
          <p:cNvSpPr txBox="1">
            <a:spLocks noGrp="1"/>
          </p:cNvSpPr>
          <p:nvPr>
            <p:ph type="body" sz="quarter" idx="1"/>
          </p:nvPr>
        </p:nvSpPr>
        <p:spPr>
          <a:xfrm>
            <a:off x="457200" y="5831015"/>
            <a:ext cx="8686800" cy="581001"/>
          </a:xfrm>
          <a:prstGeom prst="rect">
            <a:avLst/>
          </a:prstGeom>
        </p:spPr>
        <p:txBody>
          <a:bodyPr/>
          <a:lstStyle>
            <a:lvl1pPr defTabSz="365760">
              <a:defRPr sz="1760"/>
            </a:lvl1pPr>
          </a:lstStyle>
          <a:p>
            <a:r>
              <a:t>FIGURE 24-8 The number of nodes in a full binary tree as a function of the tree’s height</a:t>
            </a:r>
          </a:p>
        </p:txBody>
      </p:sp>
      <p:pic>
        <p:nvPicPr>
          <p:cNvPr id="98" name="A diagram illustrates a function to count the number of nodes in a full binary tree.&#10;&#10;Picture 2" descr="A diagram illustrates a function to count the number of nodes in a full binary tree.Picture 2"/>
          <p:cNvPicPr>
            <a:picLocks noChangeAspect="1"/>
          </p:cNvPicPr>
          <p:nvPr/>
        </p:nvPicPr>
        <p:blipFill>
          <a:blip r:embed="rId2">
            <a:extLst/>
          </a:blip>
          <a:srcRect t="56282"/>
          <a:stretch>
            <a:fillRect/>
          </a:stretch>
        </p:blipFill>
        <p:spPr>
          <a:xfrm>
            <a:off x="413742" y="1381276"/>
            <a:ext cx="8316550" cy="38763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itle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Traversals of A Tree</a:t>
            </a:r>
          </a:p>
        </p:txBody>
      </p:sp>
      <p:sp>
        <p:nvSpPr>
          <p:cNvPr id="101" name="Content Placeholder 5"/>
          <p:cNvSpPr txBox="1">
            <a:spLocks noGrp="1"/>
          </p:cNvSpPr>
          <p:nvPr>
            <p:ph type="body" idx="1"/>
          </p:nvPr>
        </p:nvSpPr>
        <p:spPr>
          <a:xfrm>
            <a:off x="200025" y="913012"/>
            <a:ext cx="8743950" cy="5031976"/>
          </a:xfrm>
          <a:prstGeom prst="rect">
            <a:avLst/>
          </a:prstGeom>
        </p:spPr>
        <p:txBody>
          <a:bodyPr/>
          <a:lstStyle/>
          <a:p>
            <a:r>
              <a:t>Traversal: </a:t>
            </a:r>
          </a:p>
          <a:p>
            <a:pPr lvl="1"/>
            <a:r>
              <a:t>Visit, or process, each data item exactly once</a:t>
            </a:r>
          </a:p>
          <a:p>
            <a:r>
              <a:t>We will say that  traversal can pass through a node without visiting it at that moment.</a:t>
            </a:r>
          </a:p>
          <a:p>
            <a:r>
              <a:t>Order in which we visit items is not unique</a:t>
            </a:r>
          </a:p>
          <a:p>
            <a:r>
              <a:t>Traversals of a binary tree are somewhat easy to understand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Traversals of a Binary Tree</a:t>
            </a:r>
          </a:p>
        </p:txBody>
      </p:sp>
      <p:sp>
        <p:nvSpPr>
          <p:cNvPr id="104" name="Content Placeholder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We use recursion</a:t>
            </a:r>
          </a:p>
          <a:p>
            <a:r>
              <a:t>To visit all the nodes in a binary tree, we must</a:t>
            </a:r>
          </a:p>
          <a:p>
            <a:pPr lvl="1"/>
            <a:r>
              <a:t>Visit the root</a:t>
            </a:r>
          </a:p>
          <a:p>
            <a:pPr lvl="1"/>
            <a:r>
              <a:t>Visit all the nodes in the root’s left subtree</a:t>
            </a:r>
          </a:p>
          <a:p>
            <a:pPr lvl="1"/>
            <a:r>
              <a:t>Visit all the nodes in the root’s right subtree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Traversals of a Binary Tree</a:t>
            </a:r>
          </a:p>
        </p:txBody>
      </p:sp>
      <p:sp>
        <p:nvSpPr>
          <p:cNvPr id="107" name="Content Placeholder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298704" indent="-199136" defTabSz="896111">
              <a:spcBef>
                <a:spcPts val="1400"/>
              </a:spcBef>
              <a:defRPr sz="2352" b="1"/>
            </a:pPr>
            <a:r>
              <a:t>Preorder traversal</a:t>
            </a:r>
          </a:p>
          <a:p>
            <a:pPr marL="771652" lvl="1" indent="-224027" defTabSz="896111">
              <a:spcBef>
                <a:spcPts val="1400"/>
              </a:spcBef>
              <a:defRPr sz="2352"/>
            </a:pPr>
            <a:r>
              <a:t>Visit root before we visit root’s subtrees</a:t>
            </a:r>
          </a:p>
          <a:p>
            <a:pPr marL="298704" indent="-199136" defTabSz="896111">
              <a:spcBef>
                <a:spcPts val="1400"/>
              </a:spcBef>
              <a:defRPr sz="2352" b="1"/>
            </a:pPr>
            <a:r>
              <a:t>Inorder traversal </a:t>
            </a:r>
          </a:p>
          <a:p>
            <a:pPr marL="771652" lvl="1" indent="-224027" defTabSz="896111">
              <a:spcBef>
                <a:spcPts val="1400"/>
              </a:spcBef>
              <a:defRPr sz="2352"/>
            </a:pPr>
            <a:r>
              <a:t>Visit root of a binary tree between visiting nodes in root’s subtrees.</a:t>
            </a:r>
          </a:p>
          <a:p>
            <a:pPr marL="298704" indent="-199136" defTabSz="896111">
              <a:spcBef>
                <a:spcPts val="1400"/>
              </a:spcBef>
              <a:defRPr sz="2352" b="1"/>
            </a:pPr>
            <a:r>
              <a:t>Postorder traversal </a:t>
            </a:r>
          </a:p>
          <a:p>
            <a:pPr marL="771652" lvl="1" indent="-224027" defTabSz="896111">
              <a:spcBef>
                <a:spcPts val="1400"/>
              </a:spcBef>
              <a:defRPr sz="2352"/>
            </a:pPr>
            <a:r>
              <a:t>Visit root of a binary tree after visiting nodes in root’s subtrees </a:t>
            </a:r>
          </a:p>
          <a:p>
            <a:pPr marL="298704" indent="-199136" defTabSz="896111">
              <a:spcBef>
                <a:spcPts val="1400"/>
              </a:spcBef>
              <a:defRPr sz="2352" b="1"/>
            </a:pPr>
            <a:r>
              <a:t>Level-order traversal </a:t>
            </a:r>
          </a:p>
          <a:p>
            <a:pPr marL="771652" lvl="1" indent="-224027" defTabSz="896111">
              <a:spcBef>
                <a:spcPts val="1400"/>
              </a:spcBef>
              <a:defRPr sz="2352"/>
            </a:pPr>
            <a:r>
              <a:t>Begin at root and visit nodes one level at a time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Traversals of a Binary Tree</a:t>
            </a:r>
          </a:p>
        </p:txBody>
      </p:sp>
      <p:sp>
        <p:nvSpPr>
          <p:cNvPr id="110" name="FIGURE 24-9 The visitation order of a preorder traversal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530351">
              <a:defRPr sz="2551"/>
            </a:lvl1pPr>
          </a:lstStyle>
          <a:p>
            <a:r>
              <a:t>FIGURE 24-9 The visitation order of a preorder traversal</a:t>
            </a:r>
          </a:p>
        </p:txBody>
      </p:sp>
      <p:pic>
        <p:nvPicPr>
          <p:cNvPr id="111" name="A diagram illustrates preorder traversal of a node.&#10;&#10;Picture 2" descr="A diagram illustrates preorder traversal of a node.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1592" y="925856"/>
            <a:ext cx="7502078" cy="46191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Traversals of a Binary Tree</a:t>
            </a:r>
          </a:p>
        </p:txBody>
      </p:sp>
      <p:sp>
        <p:nvSpPr>
          <p:cNvPr id="114" name="FIGURE 24-10 The visitation order of an in-order traversal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512063">
              <a:defRPr sz="2464"/>
            </a:lvl1pPr>
          </a:lstStyle>
          <a:p>
            <a:r>
              <a:t>FIGURE 24-10 The visitation order of an in-order traversal</a:t>
            </a:r>
          </a:p>
        </p:txBody>
      </p:sp>
      <p:pic>
        <p:nvPicPr>
          <p:cNvPr id="115" name="A diagram illustrates visitation order of a tree.&#10;&#10;Picture 2" descr="A diagram illustrates visitation order of a tree.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82546" y="989442"/>
            <a:ext cx="7178908" cy="43842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Traversals of a Binary Tree</a:t>
            </a:r>
          </a:p>
        </p:txBody>
      </p:sp>
      <p:sp>
        <p:nvSpPr>
          <p:cNvPr id="118" name="FIGURE 24-11 The visitation order of a postorder traversal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512063">
              <a:defRPr sz="2464"/>
            </a:lvl1pPr>
          </a:lstStyle>
          <a:p>
            <a:r>
              <a:t>FIGURE 24-11 The visitation order of a postorder traversal</a:t>
            </a:r>
          </a:p>
        </p:txBody>
      </p:sp>
      <p:pic>
        <p:nvPicPr>
          <p:cNvPr id="119" name="A diagram illustrates preorder traversal of a node.&#10;&#10;Picture 2" descr="A diagram illustrates preorder traversal of a node.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6597" y="1038102"/>
            <a:ext cx="6939240" cy="43221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Traversals of a Binary Tree</a:t>
            </a:r>
          </a:p>
        </p:txBody>
      </p:sp>
      <p:sp>
        <p:nvSpPr>
          <p:cNvPr id="122" name="FIGURE 24-12 The visitation order of a level-order traversal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502920">
              <a:defRPr sz="2420"/>
            </a:lvl1pPr>
          </a:lstStyle>
          <a:p>
            <a:r>
              <a:t>FIGURE 24-12 The visitation order of a level-order traversal</a:t>
            </a:r>
          </a:p>
        </p:txBody>
      </p:sp>
      <p:pic>
        <p:nvPicPr>
          <p:cNvPr id="123" name="A diagram illustrates level order traversal of a node.&#10;&#10;Picture 2" descr="A diagram illustrates level order traversal of a node.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3019" y="1188947"/>
            <a:ext cx="7157962" cy="43765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Hierarchical Organizations</a:t>
            </a:r>
          </a:p>
        </p:txBody>
      </p:sp>
      <p:sp>
        <p:nvSpPr>
          <p:cNvPr id="50" name="FIGURE 24-1 Carole’s children and grandchildren"/>
          <p:cNvSpPr txBox="1">
            <a:spLocks noGrp="1"/>
          </p:cNvSpPr>
          <p:nvPr>
            <p:ph type="body" sz="quarter" idx="1"/>
          </p:nvPr>
        </p:nvSpPr>
        <p:spPr>
          <a:xfrm>
            <a:off x="194901" y="5321300"/>
            <a:ext cx="8622632" cy="944241"/>
          </a:xfrm>
          <a:prstGeom prst="rect">
            <a:avLst/>
          </a:prstGeom>
        </p:spPr>
        <p:txBody>
          <a:bodyPr/>
          <a:lstStyle>
            <a:lvl1pPr defTabSz="630936">
              <a:defRPr sz="3036"/>
            </a:lvl1pPr>
          </a:lstStyle>
          <a:p>
            <a:r>
              <a:t>FIGURE 24-1 Carole’s children and grandchildren</a:t>
            </a:r>
          </a:p>
        </p:txBody>
      </p:sp>
      <p:pic>
        <p:nvPicPr>
          <p:cNvPr id="51" name="Hierarchical chart of Caroles family.&#10;&#10;Picture 1" descr="Hierarchical chart of Caroles family.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2568" y="1125573"/>
            <a:ext cx="7447298" cy="36278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Traversals of a General Tree</a:t>
            </a:r>
          </a:p>
        </p:txBody>
      </p:sp>
      <p:sp>
        <p:nvSpPr>
          <p:cNvPr id="126" name="Content Placeholder 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Types of traversals for general tree</a:t>
            </a:r>
          </a:p>
          <a:p>
            <a:pPr lvl="1"/>
            <a:r>
              <a:t>Level order</a:t>
            </a:r>
          </a:p>
          <a:p>
            <a:pPr lvl="1"/>
            <a:r>
              <a:t>Preorder</a:t>
            </a:r>
          </a:p>
          <a:p>
            <a:pPr lvl="1"/>
            <a:r>
              <a:t>Postorder</a:t>
            </a:r>
          </a:p>
          <a:p>
            <a:r>
              <a:t>Not suited for general tree traversal</a:t>
            </a:r>
          </a:p>
          <a:p>
            <a:pPr lvl="1"/>
            <a:r>
              <a:t>Inorder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Traversals of a General Tree</a:t>
            </a:r>
          </a:p>
        </p:txBody>
      </p:sp>
      <p:sp>
        <p:nvSpPr>
          <p:cNvPr id="129" name="FIGURE 24-13 The visitation order of two traversals of a general tree"/>
          <p:cNvSpPr txBox="1">
            <a:spLocks noGrp="1"/>
          </p:cNvSpPr>
          <p:nvPr>
            <p:ph type="body" sz="quarter" idx="1"/>
          </p:nvPr>
        </p:nvSpPr>
        <p:spPr>
          <a:xfrm>
            <a:off x="443971" y="5848708"/>
            <a:ext cx="8229601" cy="581001"/>
          </a:xfrm>
          <a:prstGeom prst="rect">
            <a:avLst/>
          </a:prstGeom>
        </p:spPr>
        <p:txBody>
          <a:bodyPr/>
          <a:lstStyle>
            <a:lvl1pPr defTabSz="438911">
              <a:defRPr sz="2112"/>
            </a:lvl1pPr>
          </a:lstStyle>
          <a:p>
            <a:r>
              <a:t>FIGURE 24-13 The visitation order of two traversals of a general tree</a:t>
            </a:r>
          </a:p>
        </p:txBody>
      </p:sp>
      <p:pic>
        <p:nvPicPr>
          <p:cNvPr id="130" name="A diagram illustrates pre order and post order traversal of a general tree. Preorder traversal" descr="A diagram illustrates pre order and post order traversal of a general tree. Preorder traversal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9550" y="1766496"/>
            <a:ext cx="4177876" cy="3530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A diagram illustrates pre order and post order traversal of a general tree.Post order traversal." descr="A diagram illustrates pre order and post order traversal of a general tree.Post order traversal.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33066" y="1766496"/>
            <a:ext cx="4148456" cy="3530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Interfaces for All Trees</a:t>
            </a:r>
          </a:p>
        </p:txBody>
      </p:sp>
      <p:sp>
        <p:nvSpPr>
          <p:cNvPr id="134" name="Content Placeholder 2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630936">
              <a:defRPr sz="2484"/>
            </a:lvl1pPr>
          </a:lstStyle>
          <a:p>
            <a:r>
              <a:t>LISTING 24-1 An interface of methods common to all trees</a:t>
            </a:r>
          </a:p>
        </p:txBody>
      </p:sp>
      <p:sp>
        <p:nvSpPr>
          <p:cNvPr id="135" name="package TreePackage;…"/>
          <p:cNvSpPr txBox="1"/>
          <p:nvPr/>
        </p:nvSpPr>
        <p:spPr>
          <a:xfrm>
            <a:off x="814556" y="1646014"/>
            <a:ext cx="7514888" cy="3051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defTabSz="344804">
              <a:tabLst>
                <a:tab pos="342900" algn="l"/>
              </a:tabLst>
              <a:defRPr sz="1800"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BA2DA2"/>
                </a:solidFill>
              </a:rPr>
              <a:t>package</a:t>
            </a:r>
            <a:r>
              <a:t> TreePackage;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8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/**</a:t>
            </a:r>
            <a:r>
              <a: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rPr>
              <a:t> </a:t>
            </a:r>
            <a:r>
              <a:t>An interface of basic methods for the ADT tree.</a:t>
            </a:r>
            <a:r>
              <a: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rPr>
              <a:t>  </a:t>
            </a:r>
            <a:r>
              <a:t>*/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800"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BA2DA2"/>
                </a:solidFill>
              </a:rPr>
              <a:t>public</a:t>
            </a:r>
            <a:r>
              <a:t> </a:t>
            </a:r>
            <a:r>
              <a:rPr>
                <a:solidFill>
                  <a:srgbClr val="BA2DA2"/>
                </a:solidFill>
              </a:rPr>
              <a:t>interface</a:t>
            </a:r>
            <a:r>
              <a:t> TreeInterface&lt;T&gt;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800">
                <a:latin typeface="Menlo"/>
                <a:ea typeface="Menlo"/>
                <a:cs typeface="Menlo"/>
                <a:sym typeface="Menlo"/>
              </a:defRPr>
            </a:pPr>
            <a:r>
              <a:t>{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800">
                <a:latin typeface="Menlo"/>
                <a:ea typeface="Menlo"/>
                <a:cs typeface="Menlo"/>
                <a:sym typeface="Menlo"/>
              </a:defRPr>
            </a:pPr>
            <a:r>
              <a:t>   </a:t>
            </a:r>
            <a:r>
              <a:rPr>
                <a:solidFill>
                  <a:srgbClr val="BA2DA2"/>
                </a:solidFill>
              </a:rPr>
              <a:t>public</a:t>
            </a:r>
            <a:r>
              <a:t> T getRootData();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800">
                <a:latin typeface="Menlo"/>
                <a:ea typeface="Menlo"/>
                <a:cs typeface="Menlo"/>
                <a:sym typeface="Menlo"/>
              </a:defRPr>
            </a:pPr>
            <a:r>
              <a:t>   </a:t>
            </a:r>
            <a:r>
              <a:rPr>
                <a:solidFill>
                  <a:srgbClr val="BA2DA2"/>
                </a:solidFill>
              </a:rPr>
              <a:t>public</a:t>
            </a:r>
            <a:r>
              <a:t> </a:t>
            </a:r>
            <a:r>
              <a:rPr>
                <a:solidFill>
                  <a:srgbClr val="BA2DA2"/>
                </a:solidFill>
              </a:rPr>
              <a:t>int</a:t>
            </a:r>
            <a:r>
              <a:t> getHeight();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800">
                <a:latin typeface="Menlo"/>
                <a:ea typeface="Menlo"/>
                <a:cs typeface="Menlo"/>
                <a:sym typeface="Menlo"/>
              </a:defRPr>
            </a:pPr>
            <a:r>
              <a:t>   </a:t>
            </a:r>
            <a:r>
              <a:rPr>
                <a:solidFill>
                  <a:srgbClr val="BA2DA2"/>
                </a:solidFill>
              </a:rPr>
              <a:t>public</a:t>
            </a:r>
            <a:r>
              <a:t> </a:t>
            </a:r>
            <a:r>
              <a:rPr>
                <a:solidFill>
                  <a:srgbClr val="BA2DA2"/>
                </a:solidFill>
              </a:rPr>
              <a:t>int</a:t>
            </a:r>
            <a:r>
              <a:t> getNumberOfNodes();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800">
                <a:latin typeface="Menlo"/>
                <a:ea typeface="Menlo"/>
                <a:cs typeface="Menlo"/>
                <a:sym typeface="Menlo"/>
              </a:defRPr>
            </a:pPr>
            <a:r>
              <a:t>   </a:t>
            </a:r>
            <a:r>
              <a:rPr>
                <a:solidFill>
                  <a:srgbClr val="BA2DA2"/>
                </a:solidFill>
              </a:rPr>
              <a:t>public</a:t>
            </a:r>
            <a:r>
              <a:t> </a:t>
            </a:r>
            <a:r>
              <a:rPr>
                <a:solidFill>
                  <a:srgbClr val="BA2DA2"/>
                </a:solidFill>
              </a:rPr>
              <a:t>boolean</a:t>
            </a:r>
            <a:r>
              <a:t> isEmpty();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800">
                <a:latin typeface="Menlo"/>
                <a:ea typeface="Menlo"/>
                <a:cs typeface="Menlo"/>
                <a:sym typeface="Menlo"/>
              </a:defRPr>
            </a:pPr>
            <a:r>
              <a:t>   </a:t>
            </a:r>
            <a:r>
              <a:rPr>
                <a:solidFill>
                  <a:srgbClr val="BA2DA2"/>
                </a:solidFill>
              </a:rPr>
              <a:t>public</a:t>
            </a:r>
            <a:r>
              <a:t> </a:t>
            </a:r>
            <a:r>
              <a:rPr>
                <a:solidFill>
                  <a:srgbClr val="BA2DA2"/>
                </a:solidFill>
              </a:rPr>
              <a:t>void</a:t>
            </a:r>
            <a:r>
              <a:t> clear();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8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} </a:t>
            </a:r>
            <a:r>
              <a:t>// end TreeInterface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Traversals</a:t>
            </a:r>
          </a:p>
        </p:txBody>
      </p:sp>
      <p:sp>
        <p:nvSpPr>
          <p:cNvPr id="138" name="Content Placeholder 2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640079">
              <a:defRPr sz="2520"/>
            </a:lvl1pPr>
          </a:lstStyle>
          <a:p>
            <a:r>
              <a:t>LISTING 24-2 An interface of traversal methods for a tree</a:t>
            </a:r>
          </a:p>
        </p:txBody>
      </p:sp>
      <p:sp>
        <p:nvSpPr>
          <p:cNvPr id="139" name="package TreePackage;…"/>
          <p:cNvSpPr txBox="1"/>
          <p:nvPr/>
        </p:nvSpPr>
        <p:spPr>
          <a:xfrm>
            <a:off x="1361970" y="807814"/>
            <a:ext cx="6900861" cy="3051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defTabSz="344804">
              <a:tabLst>
                <a:tab pos="342900" algn="l"/>
              </a:tabLst>
              <a:defRPr sz="1800"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BA2DA2"/>
                </a:solidFill>
              </a:rPr>
              <a:t>package</a:t>
            </a:r>
            <a:r>
              <a:t> TreePackage;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800"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BA2DA2"/>
                </a:solidFill>
              </a:rPr>
              <a:t>import</a:t>
            </a:r>
            <a:r>
              <a:t> java.util.Iterator;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8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/**</a:t>
            </a:r>
            <a:r>
              <a: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rPr>
              <a:t> </a:t>
            </a:r>
            <a:r>
              <a:t>An interface of iterators for the ADT tree.</a:t>
            </a:r>
            <a:r>
              <a: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rPr>
              <a:t> </a:t>
            </a:r>
            <a:r>
              <a:t>*/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800"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BA2DA2"/>
                </a:solidFill>
              </a:rPr>
              <a:t>public</a:t>
            </a:r>
            <a:r>
              <a:t> </a:t>
            </a:r>
            <a:r>
              <a:rPr>
                <a:solidFill>
                  <a:srgbClr val="BA2DA2"/>
                </a:solidFill>
              </a:rPr>
              <a:t>interface</a:t>
            </a:r>
            <a:r>
              <a:t> TreeIteratorInterface&lt;T&gt;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800">
                <a:latin typeface="Menlo"/>
                <a:ea typeface="Menlo"/>
                <a:cs typeface="Menlo"/>
                <a:sym typeface="Menlo"/>
              </a:defRPr>
            </a:pPr>
            <a:r>
              <a:t>{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800">
                <a:latin typeface="Menlo"/>
                <a:ea typeface="Menlo"/>
                <a:cs typeface="Menlo"/>
                <a:sym typeface="Menlo"/>
              </a:defRPr>
            </a:pPr>
            <a:r>
              <a:t>   </a:t>
            </a:r>
            <a:r>
              <a:rPr>
                <a:solidFill>
                  <a:srgbClr val="BA2DA2"/>
                </a:solidFill>
              </a:rPr>
              <a:t>public</a:t>
            </a:r>
            <a:r>
              <a:t> Iterator&lt;T&gt; getPreorderIterator();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800">
                <a:latin typeface="Menlo"/>
                <a:ea typeface="Menlo"/>
                <a:cs typeface="Menlo"/>
                <a:sym typeface="Menlo"/>
              </a:defRPr>
            </a:pPr>
            <a:r>
              <a:t>   </a:t>
            </a:r>
            <a:r>
              <a:rPr>
                <a:solidFill>
                  <a:srgbClr val="BA2DA2"/>
                </a:solidFill>
              </a:rPr>
              <a:t>public</a:t>
            </a:r>
            <a:r>
              <a:t> Iterator&lt;T&gt; getPostorderIterator();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800">
                <a:latin typeface="Menlo"/>
                <a:ea typeface="Menlo"/>
                <a:cs typeface="Menlo"/>
                <a:sym typeface="Menlo"/>
              </a:defRPr>
            </a:pPr>
            <a:r>
              <a:t>   </a:t>
            </a:r>
            <a:r>
              <a:rPr>
                <a:solidFill>
                  <a:srgbClr val="BA2DA2"/>
                </a:solidFill>
              </a:rPr>
              <a:t>public</a:t>
            </a:r>
            <a:r>
              <a:t> Iterator&lt;T&gt; getInorderIterator();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800">
                <a:latin typeface="Menlo"/>
                <a:ea typeface="Menlo"/>
                <a:cs typeface="Menlo"/>
                <a:sym typeface="Menlo"/>
              </a:defRPr>
            </a:pPr>
            <a:r>
              <a:t>   </a:t>
            </a:r>
            <a:r>
              <a:rPr>
                <a:solidFill>
                  <a:srgbClr val="BA2DA2"/>
                </a:solidFill>
              </a:rPr>
              <a:t>public</a:t>
            </a:r>
            <a:r>
              <a:t> Iterator&lt;T&gt; getLevelOrderIterator();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8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} </a:t>
            </a:r>
            <a:r>
              <a:t>// end TreeIteratorInterface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Interface for Binary Trees</a:t>
            </a:r>
          </a:p>
        </p:txBody>
      </p:sp>
      <p:sp>
        <p:nvSpPr>
          <p:cNvPr id="142" name="Content Placeholder 2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defTabSz="749808">
              <a:defRPr sz="2952"/>
            </a:lvl1pPr>
          </a:lstStyle>
          <a:p>
            <a:r>
              <a:t>LISTING 24-3 An interface for a binary tree</a:t>
            </a:r>
          </a:p>
        </p:txBody>
      </p:sp>
      <p:sp>
        <p:nvSpPr>
          <p:cNvPr id="143" name="package TreePackage;…"/>
          <p:cNvSpPr txBox="1"/>
          <p:nvPr/>
        </p:nvSpPr>
        <p:spPr>
          <a:xfrm>
            <a:off x="249435" y="807814"/>
            <a:ext cx="8288931" cy="3788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defTabSz="344804">
              <a:tabLst>
                <a:tab pos="342900" algn="l"/>
              </a:tabLst>
              <a:defRPr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BA2DA2"/>
                </a:solidFill>
              </a:rPr>
              <a:t>package</a:t>
            </a:r>
            <a:r>
              <a:t> TreePackage;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/*   An interface for the ADT binary tree.</a:t>
            </a:r>
            <a:r>
              <a: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rPr>
              <a:t> </a:t>
            </a:r>
            <a:r>
              <a:t>*/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BA2DA2"/>
                </a:solidFill>
              </a:rPr>
              <a:t>public</a:t>
            </a:r>
            <a:r>
              <a:t> </a:t>
            </a:r>
            <a:r>
              <a:rPr>
                <a:solidFill>
                  <a:srgbClr val="BA2DA2"/>
                </a:solidFill>
              </a:rPr>
              <a:t>interface</a:t>
            </a:r>
            <a:r>
              <a:t> BinaryTreeInterface&lt;T&gt; </a:t>
            </a:r>
            <a:r>
              <a:rPr>
                <a:solidFill>
                  <a:srgbClr val="BA2DA2"/>
                </a:solidFill>
              </a:rPr>
              <a:t>extends</a:t>
            </a:r>
            <a:r>
              <a:t> TreeInterface&lt;T&gt;, 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latin typeface="Menlo"/>
                <a:ea typeface="Menlo"/>
                <a:cs typeface="Menlo"/>
                <a:sym typeface="Menlo"/>
              </a:defRPr>
            </a:pPr>
            <a:r>
              <a:t>                                                TreeIteratorInterface&lt;T&gt;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latin typeface="Menlo"/>
                <a:ea typeface="Menlo"/>
                <a:cs typeface="Menlo"/>
                <a:sym typeface="Menlo"/>
              </a:defRPr>
            </a:pPr>
            <a:r>
              <a:t>{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   </a:t>
            </a:r>
            <a:r>
              <a:t>/** Sets the data in the root of this binary tree.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       </a:t>
            </a:r>
            <a:r>
              <a:rPr b="1"/>
              <a:t>@param</a:t>
            </a:r>
            <a:r>
              <a:t> rootData  The object that is the data for the tree's root.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   */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latin typeface="Menlo"/>
                <a:ea typeface="Menlo"/>
                <a:cs typeface="Menlo"/>
                <a:sym typeface="Menlo"/>
              </a:defRPr>
            </a:pPr>
            <a:r>
              <a:t>   </a:t>
            </a:r>
            <a:r>
              <a:rPr>
                <a:solidFill>
                  <a:srgbClr val="BA2DA2"/>
                </a:solidFill>
              </a:rPr>
              <a:t>public</a:t>
            </a:r>
            <a:r>
              <a:t> </a:t>
            </a:r>
            <a:r>
              <a:rPr>
                <a:solidFill>
                  <a:srgbClr val="BA2DA2"/>
                </a:solidFill>
              </a:rPr>
              <a:t>void</a:t>
            </a:r>
            <a:r>
              <a:t> setRootData(T rootData);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latin typeface="+mn-lt"/>
                <a:ea typeface="+mn-ea"/>
                <a:cs typeface="+mn-cs"/>
                <a:sym typeface="Helvetica"/>
              </a:defRPr>
            </a:pP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   </a:t>
            </a:r>
            <a:r>
              <a:t>/** Sets this binary tree to a new binary tree.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      </a:t>
            </a:r>
            <a:r>
              <a:rPr b="1"/>
              <a:t>@param</a:t>
            </a:r>
            <a:r>
              <a:t> rootData   The object that is the data for the new tree's root.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      </a:t>
            </a:r>
            <a:r>
              <a:rPr b="1"/>
              <a:t>@param</a:t>
            </a:r>
            <a:r>
              <a:t> leftTree   The left subtree of the new tree.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      </a:t>
            </a:r>
            <a:r>
              <a:rPr b="1"/>
              <a:t>@param</a:t>
            </a:r>
            <a:r>
              <a:t> rightTree  The right subtree of the new tree. */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latin typeface="Menlo"/>
                <a:ea typeface="Menlo"/>
                <a:cs typeface="Menlo"/>
                <a:sym typeface="Menlo"/>
              </a:defRPr>
            </a:pPr>
            <a:r>
              <a:t>   </a:t>
            </a:r>
            <a:r>
              <a:rPr>
                <a:solidFill>
                  <a:srgbClr val="BA2DA2"/>
                </a:solidFill>
              </a:rPr>
              <a:t>public</a:t>
            </a:r>
            <a:r>
              <a:t> </a:t>
            </a:r>
            <a:r>
              <a:rPr>
                <a:solidFill>
                  <a:srgbClr val="BA2DA2"/>
                </a:solidFill>
              </a:rPr>
              <a:t>void</a:t>
            </a:r>
            <a:r>
              <a:t> setTree(T rootData, BinaryTreeInterface&lt;T&gt; leftTree,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latin typeface="Menlo"/>
                <a:ea typeface="Menlo"/>
                <a:cs typeface="Menlo"/>
                <a:sym typeface="Menlo"/>
              </a:defRPr>
            </a:pPr>
            <a:r>
              <a:t>                                   BinaryTreeInterface&lt;T&gt; rightTree);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} </a:t>
            </a:r>
            <a:r>
              <a:t>// end BinaryTreeInterface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Building a Binary Tree</a:t>
            </a:r>
          </a:p>
        </p:txBody>
      </p:sp>
      <p:sp>
        <p:nvSpPr>
          <p:cNvPr id="146" name="Content Placeholder 2"/>
          <p:cNvSpPr txBox="1">
            <a:spLocks noGrp="1"/>
          </p:cNvSpPr>
          <p:nvPr>
            <p:ph type="body" sz="quarter" idx="1"/>
          </p:nvPr>
        </p:nvSpPr>
        <p:spPr>
          <a:xfrm>
            <a:off x="391417" y="5848708"/>
            <a:ext cx="8229601" cy="581001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defTabSz="749808">
              <a:defRPr sz="2952"/>
            </a:lvl1pPr>
          </a:lstStyle>
          <a:p>
            <a:r>
              <a:t>Java statements that build a tree</a:t>
            </a:r>
          </a:p>
        </p:txBody>
      </p:sp>
      <p:sp>
        <p:nvSpPr>
          <p:cNvPr id="147" name="BinaryTreeInterface&lt;String&gt; dTree = new BinaryTree&lt;&gt;();…"/>
          <p:cNvSpPr txBox="1"/>
          <p:nvPr/>
        </p:nvSpPr>
        <p:spPr>
          <a:xfrm>
            <a:off x="465335" y="731614"/>
            <a:ext cx="6167454" cy="5146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defTabSz="344804">
              <a:tabLst>
                <a:tab pos="342900" algn="l"/>
              </a:tabLst>
              <a:defRPr sz="1300">
                <a:latin typeface="Menlo"/>
                <a:ea typeface="Menlo"/>
                <a:cs typeface="Menlo"/>
                <a:sym typeface="Menlo"/>
              </a:defRPr>
            </a:pPr>
            <a:r>
              <a:t>BinaryTreeInterface&lt;String&gt; dTree = </a:t>
            </a:r>
            <a:r>
              <a:rPr>
                <a:solidFill>
                  <a:srgbClr val="BA2DA2"/>
                </a:solidFill>
              </a:rPr>
              <a:t>new</a:t>
            </a:r>
            <a:r>
              <a:t> BinaryTree&lt;&gt;();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latin typeface="Menlo"/>
                <a:ea typeface="Menlo"/>
                <a:cs typeface="Menlo"/>
                <a:sym typeface="Menlo"/>
              </a:defRPr>
            </a:pPr>
            <a:r>
              <a:t>dTree.setTree(</a:t>
            </a:r>
            <a:r>
              <a:rPr>
                <a:solidFill>
                  <a:srgbClr val="D12F1B"/>
                </a:solidFill>
              </a:rPr>
              <a:t>"D"</a:t>
            </a:r>
            <a:r>
              <a:t>, </a:t>
            </a:r>
            <a:r>
              <a:rPr>
                <a:solidFill>
                  <a:srgbClr val="BA2DA2"/>
                </a:solidFill>
              </a:rPr>
              <a:t>null</a:t>
            </a:r>
            <a:r>
              <a:t>, </a:t>
            </a:r>
            <a:r>
              <a:rPr>
                <a:solidFill>
                  <a:srgbClr val="BA2DA2"/>
                </a:solidFill>
              </a:rPr>
              <a:t>null</a:t>
            </a:r>
            <a:r>
              <a:t>);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latin typeface="+mn-lt"/>
                <a:ea typeface="+mn-ea"/>
                <a:cs typeface="+mn-cs"/>
                <a:sym typeface="Helvetica"/>
              </a:defRPr>
            </a:pP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latin typeface="Menlo"/>
                <a:ea typeface="Menlo"/>
                <a:cs typeface="Menlo"/>
                <a:sym typeface="Menlo"/>
              </a:defRPr>
            </a:pPr>
            <a:r>
              <a:t>BinaryTreeInterface&lt;String&gt; fTree = </a:t>
            </a:r>
            <a:r>
              <a:rPr>
                <a:solidFill>
                  <a:srgbClr val="BA2DA2"/>
                </a:solidFill>
              </a:rPr>
              <a:t>new</a:t>
            </a:r>
            <a:r>
              <a:t> BinaryTree&lt;&gt;();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latin typeface="Menlo"/>
                <a:ea typeface="Menlo"/>
                <a:cs typeface="Menlo"/>
                <a:sym typeface="Menlo"/>
              </a:defRPr>
            </a:pPr>
            <a:r>
              <a:t>fTree.setTree(</a:t>
            </a:r>
            <a:r>
              <a:rPr>
                <a:solidFill>
                  <a:srgbClr val="D12F1B"/>
                </a:solidFill>
              </a:rPr>
              <a:t>"F"</a:t>
            </a:r>
            <a:r>
              <a:t>, </a:t>
            </a:r>
            <a:r>
              <a:rPr>
                <a:solidFill>
                  <a:srgbClr val="BA2DA2"/>
                </a:solidFill>
              </a:rPr>
              <a:t>null</a:t>
            </a:r>
            <a:r>
              <a:t>, </a:t>
            </a:r>
            <a:r>
              <a:rPr>
                <a:solidFill>
                  <a:srgbClr val="BA2DA2"/>
                </a:solidFill>
              </a:rPr>
              <a:t>null</a:t>
            </a:r>
            <a:r>
              <a:t>);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latin typeface="+mn-lt"/>
                <a:ea typeface="+mn-ea"/>
                <a:cs typeface="+mn-cs"/>
                <a:sym typeface="Helvetica"/>
              </a:defRPr>
            </a:pP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latin typeface="Menlo"/>
                <a:ea typeface="Menlo"/>
                <a:cs typeface="Menlo"/>
                <a:sym typeface="Menlo"/>
              </a:defRPr>
            </a:pPr>
            <a:r>
              <a:t>BinaryTreeInterface&lt;String&gt; gTree = </a:t>
            </a:r>
            <a:r>
              <a:rPr>
                <a:solidFill>
                  <a:srgbClr val="BA2DA2"/>
                </a:solidFill>
              </a:rPr>
              <a:t>new</a:t>
            </a:r>
            <a:r>
              <a:t> BinaryTree&lt;&gt;();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latin typeface="Menlo"/>
                <a:ea typeface="Menlo"/>
                <a:cs typeface="Menlo"/>
                <a:sym typeface="Menlo"/>
              </a:defRPr>
            </a:pPr>
            <a:r>
              <a:t>gTree.setTree(</a:t>
            </a:r>
            <a:r>
              <a:rPr>
                <a:solidFill>
                  <a:srgbClr val="D12F1B"/>
                </a:solidFill>
              </a:rPr>
              <a:t>"G"</a:t>
            </a:r>
            <a:r>
              <a:t>, </a:t>
            </a:r>
            <a:r>
              <a:rPr>
                <a:solidFill>
                  <a:srgbClr val="BA2DA2"/>
                </a:solidFill>
              </a:rPr>
              <a:t>null</a:t>
            </a:r>
            <a:r>
              <a:t>, </a:t>
            </a:r>
            <a:r>
              <a:rPr>
                <a:solidFill>
                  <a:srgbClr val="BA2DA2"/>
                </a:solidFill>
              </a:rPr>
              <a:t>null</a:t>
            </a:r>
            <a:r>
              <a:t>);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latin typeface="+mn-lt"/>
                <a:ea typeface="+mn-ea"/>
                <a:cs typeface="+mn-cs"/>
                <a:sym typeface="Helvetica"/>
              </a:defRPr>
            </a:pP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latin typeface="Menlo"/>
                <a:ea typeface="Menlo"/>
                <a:cs typeface="Menlo"/>
                <a:sym typeface="Menlo"/>
              </a:defRPr>
            </a:pPr>
            <a:r>
              <a:t>BinaryTreeInterface&lt;String&gt; hTree = </a:t>
            </a:r>
            <a:r>
              <a:rPr>
                <a:solidFill>
                  <a:srgbClr val="BA2DA2"/>
                </a:solidFill>
              </a:rPr>
              <a:t>new</a:t>
            </a:r>
            <a:r>
              <a:t> BinaryTree&lt;&gt;();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latin typeface="Menlo"/>
                <a:ea typeface="Menlo"/>
                <a:cs typeface="Menlo"/>
                <a:sym typeface="Menlo"/>
              </a:defRPr>
            </a:pPr>
            <a:r>
              <a:t>hTree.setTree(</a:t>
            </a:r>
            <a:r>
              <a:rPr>
                <a:solidFill>
                  <a:srgbClr val="D12F1B"/>
                </a:solidFill>
              </a:rPr>
              <a:t>"H"</a:t>
            </a:r>
            <a:r>
              <a:t>, </a:t>
            </a:r>
            <a:r>
              <a:rPr>
                <a:solidFill>
                  <a:srgbClr val="BA2DA2"/>
                </a:solidFill>
              </a:rPr>
              <a:t>null</a:t>
            </a:r>
            <a:r>
              <a:t>, </a:t>
            </a:r>
            <a:r>
              <a:rPr>
                <a:solidFill>
                  <a:srgbClr val="BA2DA2"/>
                </a:solidFill>
              </a:rPr>
              <a:t>null</a:t>
            </a:r>
            <a:r>
              <a:t>);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latin typeface="+mn-lt"/>
                <a:ea typeface="+mn-ea"/>
                <a:cs typeface="+mn-cs"/>
                <a:sym typeface="Helvetica"/>
              </a:defRPr>
            </a:pP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latin typeface="Menlo"/>
                <a:ea typeface="Menlo"/>
                <a:cs typeface="Menlo"/>
                <a:sym typeface="Menlo"/>
              </a:defRPr>
            </a:pPr>
            <a:r>
              <a:t>BinaryTreeInterface&lt;String&gt; emptyTree = </a:t>
            </a:r>
            <a:r>
              <a:rPr>
                <a:solidFill>
                  <a:srgbClr val="BA2DA2"/>
                </a:solidFill>
              </a:rPr>
              <a:t>new</a:t>
            </a:r>
            <a:r>
              <a:t> BinaryTree&lt;&gt;();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latin typeface="+mn-lt"/>
                <a:ea typeface="+mn-ea"/>
                <a:cs typeface="+mn-cs"/>
                <a:sym typeface="Helvetica"/>
              </a:defRPr>
            </a:pP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// Form larger subtrees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latin typeface="Menlo"/>
                <a:ea typeface="Menlo"/>
                <a:cs typeface="Menlo"/>
                <a:sym typeface="Menlo"/>
              </a:defRPr>
            </a:pPr>
            <a:r>
              <a:t>BinaryTreeInterface&lt;String&gt; eTree = </a:t>
            </a:r>
            <a:r>
              <a:rPr>
                <a:solidFill>
                  <a:srgbClr val="BA2DA2"/>
                </a:solidFill>
              </a:rPr>
              <a:t>new</a:t>
            </a:r>
            <a:r>
              <a:t> BinaryTree&lt;&gt;();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eTree.setTree(</a:t>
            </a:r>
            <a:r>
              <a:rPr>
                <a:solidFill>
                  <a:srgbClr val="D12F1B"/>
                </a:solidFill>
              </a:rPr>
              <a:t>"E"</a:t>
            </a:r>
            <a:r>
              <a:rPr>
                <a:solidFill>
                  <a:srgbClr val="000000"/>
                </a:solidFill>
              </a:rPr>
              <a:t>, fTree, gTree); </a:t>
            </a:r>
            <a:r>
              <a:t>// Subtree rooted at E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latin typeface="+mn-lt"/>
                <a:ea typeface="+mn-ea"/>
                <a:cs typeface="+mn-cs"/>
                <a:sym typeface="Helvetica"/>
              </a:defRPr>
            </a:pP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latin typeface="Menlo"/>
                <a:ea typeface="Menlo"/>
                <a:cs typeface="Menlo"/>
                <a:sym typeface="Menlo"/>
              </a:defRPr>
            </a:pPr>
            <a:r>
              <a:t>BinaryTreeInterface&lt;String&gt; bTree = </a:t>
            </a:r>
            <a:r>
              <a:rPr>
                <a:solidFill>
                  <a:srgbClr val="BA2DA2"/>
                </a:solidFill>
              </a:rPr>
              <a:t>new</a:t>
            </a:r>
            <a:r>
              <a:t> BinaryTree&lt;&gt;();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bTree.setTree(</a:t>
            </a:r>
            <a:r>
              <a:rPr>
                <a:solidFill>
                  <a:srgbClr val="D12F1B"/>
                </a:solidFill>
              </a:rPr>
              <a:t>"B"</a:t>
            </a:r>
            <a:r>
              <a:rPr>
                <a:solidFill>
                  <a:srgbClr val="000000"/>
                </a:solidFill>
              </a:rPr>
              <a:t>, dTree, eTree); </a:t>
            </a:r>
            <a:r>
              <a:t>// Subtree rooted at B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latin typeface="+mn-lt"/>
                <a:ea typeface="+mn-ea"/>
                <a:cs typeface="+mn-cs"/>
                <a:sym typeface="Helvetica"/>
              </a:defRPr>
            </a:pP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latin typeface="Menlo"/>
                <a:ea typeface="Menlo"/>
                <a:cs typeface="Menlo"/>
                <a:sym typeface="Menlo"/>
              </a:defRPr>
            </a:pPr>
            <a:r>
              <a:t>BinaryTreeInterface&lt;String&gt; cTree = </a:t>
            </a:r>
            <a:r>
              <a:rPr>
                <a:solidFill>
                  <a:srgbClr val="BA2DA2"/>
                </a:solidFill>
              </a:rPr>
              <a:t>new</a:t>
            </a:r>
            <a:r>
              <a:t> BinaryTree&lt;&gt;();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cTree.setTree(</a:t>
            </a:r>
            <a:r>
              <a:rPr>
                <a:solidFill>
                  <a:srgbClr val="D12F1B"/>
                </a:solidFill>
              </a:rPr>
              <a:t>"C"</a:t>
            </a:r>
            <a:r>
              <a:rPr>
                <a:solidFill>
                  <a:srgbClr val="000000"/>
                </a:solidFill>
              </a:rPr>
              <a:t>, emptyTree, hTree); </a:t>
            </a:r>
            <a:r>
              <a:t>// Subtree rooted at C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latin typeface="+mn-lt"/>
                <a:ea typeface="+mn-ea"/>
                <a:cs typeface="+mn-cs"/>
                <a:sym typeface="Helvetica"/>
              </a:defRPr>
            </a:pP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latin typeface="Menlo"/>
                <a:ea typeface="Menlo"/>
                <a:cs typeface="Menlo"/>
                <a:sym typeface="Menlo"/>
              </a:defRPr>
            </a:pPr>
            <a:r>
              <a:t>BinaryTreeInterface&lt;String&gt; aTree = </a:t>
            </a:r>
            <a:r>
              <a:rPr>
                <a:solidFill>
                  <a:srgbClr val="BA2DA2"/>
                </a:solidFill>
              </a:rPr>
              <a:t>new</a:t>
            </a:r>
            <a:r>
              <a:t> BinaryTree&lt;&gt;();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aTree.setTree(</a:t>
            </a:r>
            <a:r>
              <a:rPr>
                <a:solidFill>
                  <a:srgbClr val="D12F1B"/>
                </a:solidFill>
              </a:rPr>
              <a:t>"A"</a:t>
            </a:r>
            <a:r>
              <a:rPr>
                <a:solidFill>
                  <a:srgbClr val="000000"/>
                </a:solidFill>
              </a:rPr>
              <a:t>, bTree, cTree); </a:t>
            </a:r>
            <a:r>
              <a:t>// Desired tree rooted at A</a:t>
            </a:r>
          </a:p>
        </p:txBody>
      </p:sp>
      <p:pic>
        <p:nvPicPr>
          <p:cNvPr id="148" name="A diagram illustrates binary trees with 1 letter strings.&#10;&#10;Picture 2" descr="A diagram illustrates binary trees with 1 letter strings.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36669" y="659703"/>
            <a:ext cx="2303684" cy="1851174"/>
          </a:xfrm>
          <a:prstGeom prst="rect">
            <a:avLst/>
          </a:prstGeom>
          <a:ln w="12700">
            <a:miter lim="400000"/>
          </a:ln>
        </p:spPr>
      </p:pic>
      <p:sp>
        <p:nvSpPr>
          <p:cNvPr id="149" name="FIGURE 24-14 A binary tree whose nodes contain one-letter strings"/>
          <p:cNvSpPr txBox="1"/>
          <p:nvPr/>
        </p:nvSpPr>
        <p:spPr>
          <a:xfrm>
            <a:off x="6710957" y="2723634"/>
            <a:ext cx="2242543" cy="13169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24" tIns="91424" rIns="91424" bIns="91424" anchor="b">
            <a:normAutofit lnSpcReduction="10000"/>
          </a:bodyPr>
          <a:lstStyle>
            <a:lvl1pPr defTabSz="402336">
              <a:defRPr sz="1936" b="1">
                <a:solidFill>
                  <a:srgbClr val="007FA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FIGURE 24-14 A binary tree whose nodes contain one-letter strings</a:t>
            </a:r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Building a Binary Tree</a:t>
            </a:r>
          </a:p>
        </p:txBody>
      </p:sp>
      <p:sp>
        <p:nvSpPr>
          <p:cNvPr id="152" name="Content Placeholder 2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484631">
              <a:defRPr sz="1907"/>
            </a:lvl1pPr>
          </a:lstStyle>
          <a:p>
            <a:r>
              <a:t>Java statements that build a tree and then display some of its characteristics:</a:t>
            </a:r>
          </a:p>
        </p:txBody>
      </p:sp>
      <p:sp>
        <p:nvSpPr>
          <p:cNvPr id="153" name="// Display root, height, number of nodes…"/>
          <p:cNvSpPr txBox="1"/>
          <p:nvPr/>
        </p:nvSpPr>
        <p:spPr>
          <a:xfrm>
            <a:off x="249435" y="965634"/>
            <a:ext cx="8846503" cy="298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defTabSz="344804">
              <a:tabLst>
                <a:tab pos="342900" algn="l"/>
              </a:tabLst>
              <a:defRPr sz="16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// Display root, height, number of nodes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600">
                <a:solidFill>
                  <a:srgbClr val="D12F1B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System.out.println(</a:t>
            </a:r>
            <a:r>
              <a:t>"Root of tree contains "</a:t>
            </a:r>
            <a:r>
              <a:rPr>
                <a:solidFill>
                  <a:srgbClr val="000000"/>
                </a:solidFill>
              </a:rPr>
              <a:t> + aTree.getRootData());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600">
                <a:latin typeface="Menlo"/>
                <a:ea typeface="Menlo"/>
                <a:cs typeface="Menlo"/>
                <a:sym typeface="Menlo"/>
              </a:defRPr>
            </a:pPr>
            <a:r>
              <a:t>System.out.println(</a:t>
            </a:r>
            <a:r>
              <a:rPr>
                <a:solidFill>
                  <a:srgbClr val="D12F1B"/>
                </a:solidFill>
              </a:rPr>
              <a:t>"Height of tree is "</a:t>
            </a:r>
            <a:r>
              <a:t> + aTree.getHeight());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600">
                <a:latin typeface="Menlo"/>
                <a:ea typeface="Menlo"/>
                <a:cs typeface="Menlo"/>
                <a:sym typeface="Menlo"/>
              </a:defRPr>
            </a:pPr>
            <a:r>
              <a:t>System.out.println(</a:t>
            </a:r>
            <a:r>
              <a:rPr>
                <a:solidFill>
                  <a:srgbClr val="D12F1B"/>
                </a:solidFill>
              </a:rPr>
              <a:t>"Tree has "</a:t>
            </a:r>
            <a:r>
              <a:t> + aTree.getNumberOfNodes() + </a:t>
            </a:r>
            <a:r>
              <a:rPr>
                <a:solidFill>
                  <a:srgbClr val="D12F1B"/>
                </a:solidFill>
              </a:rPr>
              <a:t>" nodes"</a:t>
            </a:r>
            <a:r>
              <a:t>);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600">
                <a:latin typeface="+mn-lt"/>
                <a:ea typeface="+mn-ea"/>
                <a:cs typeface="+mn-cs"/>
                <a:sym typeface="Helvetica"/>
              </a:defRPr>
            </a:pP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6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// Display nodes in preorder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600">
                <a:solidFill>
                  <a:srgbClr val="D12F1B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System.out.println(</a:t>
            </a:r>
            <a:r>
              <a:t>"A preorder traversal visits nodes in this order:"</a:t>
            </a:r>
            <a:r>
              <a:rPr>
                <a:solidFill>
                  <a:srgbClr val="000000"/>
                </a:solidFill>
              </a:rPr>
              <a:t>);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600">
                <a:latin typeface="Menlo"/>
                <a:ea typeface="Menlo"/>
                <a:cs typeface="Menlo"/>
                <a:sym typeface="Menlo"/>
              </a:defRPr>
            </a:pPr>
            <a:r>
              <a:t>Iterator&lt;String&gt; preorder = aTree.getPreorderIterator();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600"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BA2DA2"/>
                </a:solidFill>
              </a:rPr>
              <a:t>while</a:t>
            </a:r>
            <a:r>
              <a:t> (preorder.hasNext())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600">
                <a:latin typeface="Menlo"/>
                <a:ea typeface="Menlo"/>
                <a:cs typeface="Menlo"/>
                <a:sym typeface="Menlo"/>
              </a:defRPr>
            </a:pPr>
            <a:r>
              <a:t>   System.out.print(preorder.next() + </a:t>
            </a:r>
            <a:r>
              <a:rPr>
                <a:solidFill>
                  <a:srgbClr val="D12F1B"/>
                </a:solidFill>
              </a:rPr>
              <a:t>" "</a:t>
            </a:r>
            <a:r>
              <a:t>);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600">
                <a:latin typeface="Menlo"/>
                <a:ea typeface="Menlo"/>
                <a:cs typeface="Menlo"/>
                <a:sym typeface="Menlo"/>
              </a:defRPr>
            </a:pPr>
            <a:r>
              <a:t>System.out.println();</a:t>
            </a:r>
            <a:endParaRPr>
              <a:latin typeface="+mn-lt"/>
              <a:ea typeface="+mn-ea"/>
              <a:cs typeface="+mn-cs"/>
              <a:sym typeface="Helvetica"/>
            </a:endParaRPr>
          </a:p>
        </p:txBody>
      </p:sp>
      <p:pic>
        <p:nvPicPr>
          <p:cNvPr id="154" name="A diagram illustrates binary trees with 1 letter strings.&#10;&#10;Picture 2" descr="A diagram illustrates binary trees with 1 letter strings.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0400" y="4110495"/>
            <a:ext cx="2303684" cy="1851174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FIGURE 24-14 A binary tree whose nodes contain one-letter strings"/>
          <p:cNvSpPr txBox="1"/>
          <p:nvPr/>
        </p:nvSpPr>
        <p:spPr>
          <a:xfrm>
            <a:off x="3450728" y="4377628"/>
            <a:ext cx="2868614" cy="13169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24" tIns="91424" rIns="91424" bIns="91424" anchor="b">
            <a:normAutofit/>
          </a:bodyPr>
          <a:lstStyle>
            <a:lvl1pPr defTabSz="411479">
              <a:defRPr sz="1979" b="1">
                <a:solidFill>
                  <a:srgbClr val="007FA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FIGURE 24-14 A binary tree whose nodes contain one-letter strings</a:t>
            </a:r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Expression Trees</a:t>
            </a:r>
          </a:p>
        </p:txBody>
      </p:sp>
      <p:sp>
        <p:nvSpPr>
          <p:cNvPr id="158" name="FIGURE 24-15 Expression trees for four algebraic expressions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>
            <a:normAutofit fontScale="92500"/>
          </a:bodyPr>
          <a:lstStyle>
            <a:lvl1pPr defTabSz="493776">
              <a:defRPr sz="2376"/>
            </a:lvl1pPr>
          </a:lstStyle>
          <a:p>
            <a:r>
              <a:t>FIGURE 24-15 Expression trees for four algebraic expressions</a:t>
            </a:r>
          </a:p>
        </p:txBody>
      </p:sp>
      <p:pic>
        <p:nvPicPr>
          <p:cNvPr id="159" name="A diagram illustrates binary trees for 4 algebraic expressions. a divided by b." descr="A diagram illustrates binary trees for 4 algebraic expressions. a divided by b.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4466" y="1774825"/>
            <a:ext cx="1406154" cy="15952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A diagram illustrates binary trees for 4 algebraic expressions. A times the quantity b plus c" descr="A diagram illustrates binary trees for 4 algebraic expressions. A times the quantity b plus c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98149" y="1787525"/>
            <a:ext cx="1722501" cy="23370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A diagram illustrates binary trees for 4 algebraic expressions.&#10;A times b plus c." descr="A diagram illustrates binary trees for 4 algebraic expressions.A times b plus c.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38349" y="1774825"/>
            <a:ext cx="1785181" cy="231452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A diagram illustrates binary trees for 4 algebraic expressions. &#10;A * ( b + c * d) / e" descr="A diagram illustrates binary trees for 4 algebraic expressions. A * ( b + c * d) / 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697159" y="1787525"/>
            <a:ext cx="2119890" cy="38285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Expression Trees</a:t>
            </a:r>
          </a:p>
        </p:txBody>
      </p:sp>
      <p:sp>
        <p:nvSpPr>
          <p:cNvPr id="165" name="Content Placeholder 2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>
            <a:normAutofit fontScale="92500"/>
          </a:bodyPr>
          <a:lstStyle>
            <a:lvl1pPr defTabSz="676655">
              <a:defRPr sz="2664"/>
            </a:lvl1pPr>
          </a:lstStyle>
          <a:p>
            <a:r>
              <a:t>Algorithm for postorder traversal of an expression tree.</a:t>
            </a:r>
          </a:p>
        </p:txBody>
      </p:sp>
      <p:sp>
        <p:nvSpPr>
          <p:cNvPr id="166" name="Algorithm evaluate(expressionTree)…"/>
          <p:cNvSpPr txBox="1"/>
          <p:nvPr/>
        </p:nvSpPr>
        <p:spPr>
          <a:xfrm>
            <a:off x="457200" y="954019"/>
            <a:ext cx="7536322" cy="41726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marR="2465704" defTabSz="457200">
              <a:spcBef>
                <a:spcPts val="600"/>
              </a:spcBef>
              <a:defRPr sz="1800" b="1"/>
            </a:pPr>
            <a:r>
              <a:rPr i="1">
                <a:latin typeface="Times"/>
                <a:ea typeface="Times"/>
                <a:cs typeface="Times"/>
                <a:sym typeface="Times"/>
              </a:rPr>
              <a:t>Algorithm </a:t>
            </a:r>
            <a:r>
              <a:t>evaluate(expressionTree) </a:t>
            </a:r>
          </a:p>
          <a:p>
            <a:pPr marR="2465704" defTabSz="457200">
              <a:spcBef>
                <a:spcPts val="600"/>
              </a:spcBef>
              <a:defRPr sz="1800" b="1"/>
            </a:pPr>
            <a:r>
              <a:t>if </a:t>
            </a:r>
            <a:r>
              <a:rPr b="0"/>
              <a:t>(expressionTree </a:t>
            </a:r>
            <a:r>
              <a:rPr b="0" i="1">
                <a:latin typeface="Times New Roman"/>
                <a:ea typeface="Times New Roman"/>
                <a:cs typeface="Times New Roman"/>
                <a:sym typeface="Times New Roman"/>
              </a:rPr>
              <a:t>is empty</a:t>
            </a:r>
            <a:r>
              <a:rPr b="0"/>
              <a:t>)</a:t>
            </a:r>
            <a:endParaRPr b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2" indent="457200" defTabSz="457200">
              <a:spcBef>
                <a:spcPts val="600"/>
              </a:spcBef>
              <a:defRPr sz="1800" b="1"/>
            </a:pPr>
            <a:r>
              <a:t>return </a:t>
            </a:r>
            <a:r>
              <a:rPr b="0">
                <a:latin typeface="Times New Roman"/>
                <a:ea typeface="Times New Roman"/>
                <a:cs typeface="Times New Roman"/>
                <a:sym typeface="Times New Roman"/>
              </a:rPr>
              <a:t>0</a:t>
            </a:r>
          </a:p>
          <a:p>
            <a:pPr defTabSz="457200">
              <a:spcBef>
                <a:spcPts val="600"/>
              </a:spcBef>
              <a:defRPr sz="1800" b="1"/>
            </a:pPr>
            <a:r>
              <a:t>else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defTabSz="457200">
              <a:spcBef>
                <a:spcPts val="600"/>
              </a:spcBef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{</a:t>
            </a:r>
          </a:p>
          <a:p>
            <a:pPr marR="850264" lvl="2" indent="457200" defTabSz="457200">
              <a:spcBef>
                <a:spcPts val="600"/>
              </a:spcBef>
              <a:defRPr sz="1800"/>
            </a:pPr>
            <a:r>
              <a:t>firstOperand = evaluate(</a:t>
            </a:r>
            <a:r>
              <a:rPr i="1">
                <a:latin typeface="Times New Roman"/>
                <a:ea typeface="Times New Roman"/>
                <a:cs typeface="Times New Roman"/>
                <a:sym typeface="Times New Roman"/>
              </a:rPr>
              <a:t>left subtree of </a:t>
            </a:r>
            <a:r>
              <a:t>expressionTree) </a:t>
            </a:r>
          </a:p>
          <a:p>
            <a:pPr marR="850264" lvl="2" indent="457200" defTabSz="457200">
              <a:spcBef>
                <a:spcPts val="600"/>
              </a:spcBef>
              <a:defRPr sz="1800"/>
            </a:pPr>
            <a:r>
              <a:t>secondOperand = evaluate(</a:t>
            </a:r>
            <a:r>
              <a:rPr i="1">
                <a:latin typeface="Times New Roman"/>
                <a:ea typeface="Times New Roman"/>
                <a:cs typeface="Times New Roman"/>
                <a:sym typeface="Times New Roman"/>
              </a:rPr>
              <a:t>right subtree of </a:t>
            </a:r>
            <a:r>
              <a:t>expressionTree) </a:t>
            </a:r>
          </a:p>
          <a:p>
            <a:pPr marR="850264" lvl="2" indent="457200" defTabSz="457200">
              <a:spcBef>
                <a:spcPts val="600"/>
              </a:spcBef>
              <a:defRPr sz="1800"/>
            </a:pPr>
            <a:r>
              <a:t>operator = </a:t>
            </a:r>
            <a:r>
              <a:rPr i="1">
                <a:latin typeface="Times New Roman"/>
                <a:ea typeface="Times New Roman"/>
                <a:cs typeface="Times New Roman"/>
                <a:sym typeface="Times New Roman"/>
              </a:rPr>
              <a:t>the root of </a:t>
            </a:r>
            <a:r>
              <a:t>expressionTree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5080" lvl="2" indent="462280" defTabSz="457200">
              <a:spcBef>
                <a:spcPts val="600"/>
              </a:spcBef>
              <a:tabLst>
                <a:tab pos="1270000" algn="l"/>
              </a:tabLst>
              <a:defRPr sz="18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 i="0">
                <a:latin typeface="+mj-lt"/>
                <a:ea typeface="+mj-ea"/>
                <a:cs typeface="+mj-cs"/>
                <a:sym typeface="Arial"/>
              </a:rPr>
              <a:t>return </a:t>
            </a:r>
            <a:r>
              <a:t>the result of the operation </a:t>
            </a:r>
            <a:r>
              <a:rPr i="0">
                <a:latin typeface="+mj-lt"/>
                <a:ea typeface="+mj-ea"/>
                <a:cs typeface="+mj-cs"/>
                <a:sym typeface="Arial"/>
              </a:rPr>
              <a:t>operator </a:t>
            </a:r>
            <a:r>
              <a:t>and its operands </a:t>
            </a:r>
            <a:r>
              <a:rPr i="0">
                <a:latin typeface="+mj-lt"/>
                <a:ea typeface="+mj-ea"/>
                <a:cs typeface="+mj-cs"/>
                <a:sym typeface="Arial"/>
              </a:rPr>
              <a:t>firstOperand</a:t>
            </a:r>
          </a:p>
          <a:p>
            <a:pPr marL="1529080" lvl="2" indent="462280" defTabSz="457200">
              <a:spcBef>
                <a:spcPts val="600"/>
              </a:spcBef>
              <a:tabLst>
                <a:tab pos="1270000" algn="l"/>
              </a:tabLst>
              <a:defRPr sz="18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and secondOperand</a:t>
            </a:r>
          </a:p>
          <a:p>
            <a:pPr defTabSz="457200">
              <a:spcBef>
                <a:spcPts val="600"/>
              </a:spcBef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}</a:t>
            </a:r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859536">
              <a:defRPr sz="4136"/>
            </a:lvl1pPr>
          </a:lstStyle>
          <a:p>
            <a:r>
              <a:t>Expert System Using A Decision Tree</a:t>
            </a:r>
          </a:p>
        </p:txBody>
      </p:sp>
      <p:sp>
        <p:nvSpPr>
          <p:cNvPr id="169" name="FIGURE 24-16 A portion of a binary decision tree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defTabSz="612648">
              <a:defRPr sz="2948"/>
            </a:lvl1pPr>
          </a:lstStyle>
          <a:p>
            <a:r>
              <a:t>FIGURE 24-16 A portion of a binary decision tree</a:t>
            </a:r>
          </a:p>
        </p:txBody>
      </p:sp>
      <p:pic>
        <p:nvPicPr>
          <p:cNvPr id="170" name="A diagram illustrates a portion of binary decision tree&#10;&#10;Picture 2" descr="A diagram illustrates a portion of binary decision tree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" y="1205720"/>
            <a:ext cx="8534400" cy="46268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Hierarchical Organizations</a:t>
            </a:r>
          </a:p>
        </p:txBody>
      </p:sp>
      <p:sp>
        <p:nvSpPr>
          <p:cNvPr id="54" name="FIGURE 24-2 Jared’s parents and grandparents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defTabSz="612648">
              <a:defRPr sz="2948"/>
            </a:lvl1pPr>
          </a:lstStyle>
          <a:p>
            <a:r>
              <a:t>FIGURE 24-2 Jared’s parents and grandparents</a:t>
            </a:r>
          </a:p>
        </p:txBody>
      </p:sp>
      <p:pic>
        <p:nvPicPr>
          <p:cNvPr id="55" name="Hierarchical chart of Jareds family.&#10;&#10;Picture 2" descr="Hierarchical chart of Jareds family.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" y="1769687"/>
            <a:ext cx="8534400" cy="37307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859536">
              <a:defRPr sz="4136"/>
            </a:lvl1pPr>
          </a:lstStyle>
          <a:p>
            <a:r>
              <a:t>Expert System Using A Decision Tree</a:t>
            </a:r>
          </a:p>
        </p:txBody>
      </p:sp>
      <p:sp>
        <p:nvSpPr>
          <p:cNvPr id="173" name="FIGURE 24-17 An initial decision tree for a guessing game"/>
          <p:cNvSpPr txBox="1">
            <a:spLocks noGrp="1"/>
          </p:cNvSpPr>
          <p:nvPr>
            <p:ph type="body" sz="quarter" idx="1"/>
          </p:nvPr>
        </p:nvSpPr>
        <p:spPr>
          <a:xfrm>
            <a:off x="443971" y="1029530"/>
            <a:ext cx="2174331" cy="136081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defTabSz="429768">
              <a:defRPr sz="2068"/>
            </a:lvl1pPr>
          </a:lstStyle>
          <a:p>
            <a:r>
              <a:t>FIGURE 24-17 An initial decision tree for a guessing game</a:t>
            </a:r>
          </a:p>
        </p:txBody>
      </p:sp>
      <p:pic>
        <p:nvPicPr>
          <p:cNvPr id="174" name="A diagram illustrates a decision tree. The current node displays, Is it in North America question mark. Where the No edge displays Brazil And the Yes edge displays, U S A.&#10;&#10;Picture 2" descr="A diagram illustrates a decision tree. The current node displays, Is it in North America question mark. Where the No edge displays Brazil And the Yes edge displays, U S A.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74788" y="1029530"/>
            <a:ext cx="4019252" cy="14325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A diagram illustrates a decision tree after acquiring another fact.&#10;&#10;Picture 2" descr="A diagram illustrates a decision tree after acquiring another fact.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83560" y="3695700"/>
            <a:ext cx="4910480" cy="2385090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FIGURE 24-18 The decision tree for a guessing game after acquiring another fact"/>
          <p:cNvSpPr txBox="1"/>
          <p:nvPr/>
        </p:nvSpPr>
        <p:spPr>
          <a:xfrm>
            <a:off x="443971" y="3848100"/>
            <a:ext cx="2174331" cy="1755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24" tIns="91424" rIns="91424" bIns="91424" anchor="b">
            <a:normAutofit/>
          </a:bodyPr>
          <a:lstStyle>
            <a:lvl1pPr defTabSz="384047">
              <a:defRPr sz="1848" b="1">
                <a:solidFill>
                  <a:srgbClr val="007FA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FIGURE 24-18 The decision tree for a guessing game after acquiring another fact</a:t>
            </a:r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704087">
              <a:defRPr sz="3387"/>
            </a:lvl1pPr>
          </a:lstStyle>
          <a:p>
            <a:r>
              <a:t>Expert System Using A Decision Tree (Part 1)</a:t>
            </a:r>
          </a:p>
        </p:txBody>
      </p:sp>
      <p:sp>
        <p:nvSpPr>
          <p:cNvPr id="179" name="Content Placeholder 2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>
            <a:lvl1pPr defTabSz="704087">
              <a:defRPr sz="2772"/>
            </a:lvl1pPr>
          </a:lstStyle>
          <a:p>
            <a:r>
              <a:t>LISTING 24-4 An interface for a binary decision tree</a:t>
            </a:r>
          </a:p>
        </p:txBody>
      </p:sp>
      <p:sp>
        <p:nvSpPr>
          <p:cNvPr id="180" name="package TreePackage;…"/>
          <p:cNvSpPr txBox="1"/>
          <p:nvPr/>
        </p:nvSpPr>
        <p:spPr>
          <a:xfrm>
            <a:off x="287535" y="871314"/>
            <a:ext cx="8529487" cy="48931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defTabSz="344804">
              <a:tabLst>
                <a:tab pos="342900" algn="l"/>
              </a:tabLst>
              <a:defRPr sz="1500"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BA2DA2"/>
                </a:solidFill>
              </a:rPr>
              <a:t>package</a:t>
            </a:r>
            <a:r>
              <a:t> TreePackage;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/**</a:t>
            </a:r>
            <a:r>
              <a: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rPr>
              <a:t> </a:t>
            </a:r>
            <a:r>
              <a:t>An interface for a decision tree.</a:t>
            </a:r>
            <a:r>
              <a: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rPr>
              <a:t> </a:t>
            </a:r>
            <a:r>
              <a:t>*/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BA2DA2"/>
                </a:solidFill>
              </a:rPr>
              <a:t>public</a:t>
            </a:r>
            <a:r>
              <a:t> </a:t>
            </a:r>
            <a:r>
              <a:rPr>
                <a:solidFill>
                  <a:srgbClr val="BA2DA2"/>
                </a:solidFill>
              </a:rPr>
              <a:t>interface</a:t>
            </a:r>
            <a:r>
              <a:t> DecisionTreeInterface&lt;T&gt; </a:t>
            </a:r>
            <a:r>
              <a:rPr>
                <a:solidFill>
                  <a:srgbClr val="BA2DA2"/>
                </a:solidFill>
              </a:rPr>
              <a:t>extends</a:t>
            </a:r>
            <a:r>
              <a:t> BinaryTreeInterface&lt;T&gt;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latin typeface="Menlo"/>
                <a:ea typeface="Menlo"/>
                <a:cs typeface="Menlo"/>
                <a:sym typeface="Menlo"/>
              </a:defRPr>
            </a:pPr>
            <a:r>
              <a:t>{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   </a:t>
            </a:r>
            <a:r>
              <a:t>/** Gets the data in the current node.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       </a:t>
            </a:r>
            <a:r>
              <a:rPr b="1"/>
              <a:t>@return</a:t>
            </a:r>
            <a:r>
              <a:t>  The data object in the current node, or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                null if the current node is null. */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latin typeface="Menlo"/>
                <a:ea typeface="Menlo"/>
                <a:cs typeface="Menlo"/>
                <a:sym typeface="Menlo"/>
              </a:defRPr>
            </a:pPr>
            <a:r>
              <a:t>   </a:t>
            </a:r>
            <a:r>
              <a:rPr>
                <a:solidFill>
                  <a:srgbClr val="BA2DA2"/>
                </a:solidFill>
              </a:rPr>
              <a:t>public</a:t>
            </a:r>
            <a:r>
              <a:t> T getCurrentData();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latin typeface="+mn-lt"/>
                <a:ea typeface="+mn-ea"/>
                <a:cs typeface="+mn-cs"/>
                <a:sym typeface="Helvetica"/>
              </a:defRPr>
            </a:pP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   </a:t>
            </a:r>
            <a:r>
              <a:t>/** Sets the data in the current node.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       Precondition: The current node is not null. 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       </a:t>
            </a:r>
            <a:r>
              <a:rPr b="1"/>
              <a:t>@param</a:t>
            </a:r>
            <a:r>
              <a:t> newData  The new data object. */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latin typeface="Menlo"/>
                <a:ea typeface="Menlo"/>
                <a:cs typeface="Menlo"/>
                <a:sym typeface="Menlo"/>
              </a:defRPr>
            </a:pPr>
            <a:r>
              <a:t>   </a:t>
            </a:r>
            <a:r>
              <a:rPr>
                <a:solidFill>
                  <a:srgbClr val="BA2DA2"/>
                </a:solidFill>
              </a:rPr>
              <a:t>public</a:t>
            </a:r>
            <a:r>
              <a:t> </a:t>
            </a:r>
            <a:r>
              <a:rPr>
                <a:solidFill>
                  <a:srgbClr val="BA2DA2"/>
                </a:solidFill>
              </a:rPr>
              <a:t>void</a:t>
            </a:r>
            <a:r>
              <a:t> setCurrentData(T newData);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latin typeface="+mn-lt"/>
                <a:ea typeface="+mn-ea"/>
                <a:cs typeface="+mn-cs"/>
                <a:sym typeface="Helvetica"/>
              </a:defRPr>
            </a:pP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   </a:t>
            </a:r>
            <a:r>
              <a:t>/** Sets the data in the children of the current node,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       creating them if they do not exist.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       Precondition: The current node is not null. 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       </a:t>
            </a:r>
            <a:r>
              <a:rPr b="1"/>
              <a:t>@param</a:t>
            </a:r>
            <a:r>
              <a:t> responseForNo   The new data object for the left child.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       </a:t>
            </a:r>
            <a:r>
              <a:rPr b="1"/>
              <a:t>@param</a:t>
            </a:r>
            <a:r>
              <a:t> responseForYes  The new data object for the right child. */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latin typeface="Menlo"/>
                <a:ea typeface="Menlo"/>
                <a:cs typeface="Menlo"/>
                <a:sym typeface="Menlo"/>
              </a:defRPr>
            </a:pPr>
            <a:r>
              <a:t>   </a:t>
            </a:r>
            <a:r>
              <a:rPr>
                <a:solidFill>
                  <a:srgbClr val="BA2DA2"/>
                </a:solidFill>
              </a:rPr>
              <a:t>public</a:t>
            </a:r>
            <a:r>
              <a:t> </a:t>
            </a:r>
            <a:r>
              <a:rPr>
                <a:solidFill>
                  <a:srgbClr val="BA2DA2"/>
                </a:solidFill>
              </a:rPr>
              <a:t>void</a:t>
            </a:r>
            <a:r>
              <a:t> setResponses(T responseForNo, T responseForYes);</a:t>
            </a:r>
            <a:endParaRPr>
              <a:latin typeface="+mn-lt"/>
              <a:ea typeface="+mn-ea"/>
              <a:cs typeface="+mn-cs"/>
              <a:sym typeface="Helvetica"/>
            </a:endParaRPr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704087">
              <a:defRPr sz="3387"/>
            </a:lvl1pPr>
          </a:lstStyle>
          <a:p>
            <a:r>
              <a:t>Expert System Using A Decision Tree (Part 2)</a:t>
            </a:r>
          </a:p>
        </p:txBody>
      </p:sp>
      <p:sp>
        <p:nvSpPr>
          <p:cNvPr id="183" name="Content Placeholder 2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>
            <a:lvl1pPr defTabSz="704087">
              <a:defRPr sz="2772"/>
            </a:lvl1pPr>
          </a:lstStyle>
          <a:p>
            <a:r>
              <a:t>LISTING 24-4 An interface for a binary decision tree</a:t>
            </a:r>
          </a:p>
        </p:txBody>
      </p:sp>
      <p:sp>
        <p:nvSpPr>
          <p:cNvPr id="184" name="/** Sees whether the current node contains an answer.…"/>
          <p:cNvSpPr txBox="1"/>
          <p:nvPr/>
        </p:nvSpPr>
        <p:spPr>
          <a:xfrm>
            <a:off x="249435" y="960214"/>
            <a:ext cx="8070724" cy="420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defTabSz="344804">
              <a:tabLst>
                <a:tab pos="342900" algn="l"/>
              </a:tabLst>
              <a:defRPr sz="15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  <a:p>
            <a:pPr defTabSz="344804">
              <a:tabLst>
                <a:tab pos="342900" algn="l"/>
              </a:tabLst>
              <a:defRPr sz="15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   </a:t>
            </a:r>
            <a:r>
              <a:t>/** Sees whether the current node contains an answer.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      </a:t>
            </a:r>
            <a:r>
              <a:rPr b="1"/>
              <a:t>@return</a:t>
            </a:r>
            <a:r>
              <a:t>  True if the current node is a leaf, or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               false if it is a nonleaf. */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latin typeface="Menlo"/>
                <a:ea typeface="Menlo"/>
                <a:cs typeface="Menlo"/>
                <a:sym typeface="Menlo"/>
              </a:defRPr>
            </a:pPr>
            <a:r>
              <a:t>   </a:t>
            </a:r>
            <a:r>
              <a:rPr>
                <a:solidFill>
                  <a:srgbClr val="BA2DA2"/>
                </a:solidFill>
              </a:rPr>
              <a:t>public</a:t>
            </a:r>
            <a:r>
              <a:t> </a:t>
            </a:r>
            <a:r>
              <a:rPr>
                <a:solidFill>
                  <a:srgbClr val="BA2DA2"/>
                </a:solidFill>
              </a:rPr>
              <a:t>boolean</a:t>
            </a:r>
            <a:r>
              <a:t> isAnswer();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latin typeface="+mn-lt"/>
                <a:ea typeface="+mn-ea"/>
                <a:cs typeface="+mn-cs"/>
                <a:sym typeface="Helvetica"/>
              </a:defRPr>
            </a:pP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   </a:t>
            </a:r>
            <a:r>
              <a:t>/** Sets the current node to its left child.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       If the child does not exist, sets the current node to null. */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latin typeface="Menlo"/>
                <a:ea typeface="Menlo"/>
                <a:cs typeface="Menlo"/>
                <a:sym typeface="Menlo"/>
              </a:defRPr>
            </a:pPr>
            <a:r>
              <a:t>   </a:t>
            </a:r>
            <a:r>
              <a:rPr>
                <a:solidFill>
                  <a:srgbClr val="BA2DA2"/>
                </a:solidFill>
              </a:rPr>
              <a:t>public</a:t>
            </a:r>
            <a:r>
              <a:t> </a:t>
            </a:r>
            <a:r>
              <a:rPr>
                <a:solidFill>
                  <a:srgbClr val="BA2DA2"/>
                </a:solidFill>
              </a:rPr>
              <a:t>void</a:t>
            </a:r>
            <a:r>
              <a:t> advanceToNo();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latin typeface="+mn-lt"/>
                <a:ea typeface="+mn-ea"/>
                <a:cs typeface="+mn-cs"/>
                <a:sym typeface="Helvetica"/>
              </a:defRPr>
            </a:pP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   </a:t>
            </a:r>
            <a:r>
              <a:t>/** Sets the current node to its right child.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       If the child does not exist, sets the current node to null. */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latin typeface="Menlo"/>
                <a:ea typeface="Menlo"/>
                <a:cs typeface="Menlo"/>
                <a:sym typeface="Menlo"/>
              </a:defRPr>
            </a:pPr>
            <a:r>
              <a:t>   </a:t>
            </a:r>
            <a:r>
              <a:rPr>
                <a:solidFill>
                  <a:srgbClr val="BA2DA2"/>
                </a:solidFill>
              </a:rPr>
              <a:t>public</a:t>
            </a:r>
            <a:r>
              <a:t> </a:t>
            </a:r>
            <a:r>
              <a:rPr>
                <a:solidFill>
                  <a:srgbClr val="BA2DA2"/>
                </a:solidFill>
              </a:rPr>
              <a:t>void</a:t>
            </a:r>
            <a:r>
              <a:t> advanceToYes();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latin typeface="+mn-lt"/>
                <a:ea typeface="+mn-ea"/>
                <a:cs typeface="+mn-cs"/>
                <a:sym typeface="Helvetica"/>
              </a:defRPr>
            </a:pP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   </a:t>
            </a:r>
            <a:r>
              <a:t>/** Sets the current node to the root of the tree. */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latin typeface="Menlo"/>
                <a:ea typeface="Menlo"/>
                <a:cs typeface="Menlo"/>
                <a:sym typeface="Menlo"/>
              </a:defRPr>
            </a:pPr>
            <a:r>
              <a:t>   </a:t>
            </a:r>
            <a:r>
              <a:rPr>
                <a:solidFill>
                  <a:srgbClr val="BA2DA2"/>
                </a:solidFill>
              </a:rPr>
              <a:t>public</a:t>
            </a:r>
            <a:r>
              <a:t> </a:t>
            </a:r>
            <a:r>
              <a:rPr>
                <a:solidFill>
                  <a:srgbClr val="BA2DA2"/>
                </a:solidFill>
              </a:rPr>
              <a:t>void</a:t>
            </a:r>
            <a:r>
              <a:t> resetCurrentNode();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} </a:t>
            </a:r>
            <a:r>
              <a:t>// end DecisionTreeInterface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</p:txBody>
      </p: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Title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Binary Search Tree</a:t>
            </a:r>
          </a:p>
        </p:txBody>
      </p:sp>
      <p:sp>
        <p:nvSpPr>
          <p:cNvPr id="187" name="Content Placeholder 5"/>
          <p:cNvSpPr txBox="1">
            <a:spLocks noGrp="1"/>
          </p:cNvSpPr>
          <p:nvPr>
            <p:ph type="body" idx="1"/>
          </p:nvPr>
        </p:nvSpPr>
        <p:spPr>
          <a:xfrm>
            <a:off x="140145" y="816041"/>
            <a:ext cx="8622855" cy="5031976"/>
          </a:xfrm>
          <a:prstGeom prst="rect">
            <a:avLst/>
          </a:prstGeom>
        </p:spPr>
        <p:txBody>
          <a:bodyPr/>
          <a:lstStyle/>
          <a:p>
            <a:r>
              <a:t>For each node in a binary search tree</a:t>
            </a:r>
          </a:p>
          <a:p>
            <a:pPr lvl="1"/>
            <a:r>
              <a:t>Node’s data is greater than all data in node’s left subtree</a:t>
            </a:r>
          </a:p>
          <a:p>
            <a:pPr lvl="1"/>
            <a:r>
              <a:t>Node’s data is less than all data in node’s right subtree</a:t>
            </a:r>
          </a:p>
          <a:p>
            <a:r>
              <a:t>Every node in a binary search tree is the root of a binary search tree</a:t>
            </a:r>
          </a:p>
        </p:txBody>
      </p:sp>
      <p:pic>
        <p:nvPicPr>
          <p:cNvPr id="188" name="A diagram illustrates binary tree. Jared is set as root. Brittany and Megan are its children. Brett and Doug are children of Brittany. Jim and Whitney are children of Megan.&#10;&#10;Picture 2" descr="A diagram illustrates binary tree. Jared is set as root. Brittany and Megan are its children. Brett and Doug are children of Brittany. Jim and Whitney are children of Megan.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07301" y="3429000"/>
            <a:ext cx="6193931" cy="2327148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FIGURE 24-19 A binary search tree of names"/>
          <p:cNvSpPr txBox="1"/>
          <p:nvPr/>
        </p:nvSpPr>
        <p:spPr>
          <a:xfrm>
            <a:off x="443971" y="5848016"/>
            <a:ext cx="8229601" cy="581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24" tIns="91424" rIns="91424" bIns="91424" anchor="b">
            <a:normAutofit fontScale="92500" lnSpcReduction="10000"/>
          </a:bodyPr>
          <a:lstStyle>
            <a:lvl1pPr defTabSz="612648">
              <a:defRPr sz="2948" b="1">
                <a:solidFill>
                  <a:srgbClr val="007FA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FIGURE 24-19 A binary search tree of names</a:t>
            </a:r>
          </a:p>
        </p:txBody>
      </p: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Binary Search Tree</a:t>
            </a:r>
          </a:p>
        </p:txBody>
      </p:sp>
      <p:sp>
        <p:nvSpPr>
          <p:cNvPr id="192" name="FIGURE 24-20 Two binary search trees containing the same data as the tree in Figure 24-19"/>
          <p:cNvSpPr txBox="1">
            <a:spLocks noGrp="1"/>
          </p:cNvSpPr>
          <p:nvPr>
            <p:ph type="body" sz="quarter" idx="1"/>
          </p:nvPr>
        </p:nvSpPr>
        <p:spPr>
          <a:xfrm>
            <a:off x="457200" y="5604201"/>
            <a:ext cx="8229600" cy="80781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defTabSz="448055">
              <a:defRPr sz="2156"/>
            </a:lvl1pPr>
          </a:lstStyle>
          <a:p>
            <a:r>
              <a:t>FIGURE 24-20 Two binary search trees containing the same data as the tree in Figure 24-19</a:t>
            </a:r>
          </a:p>
        </p:txBody>
      </p:sp>
      <p:pic>
        <p:nvPicPr>
          <p:cNvPr id="193" name="A diagram illustrates 2 binary search trees.&#10;&#10;Picture 2" descr="A diagram illustrates 2 binary search trees.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5217" y="2481720"/>
            <a:ext cx="4256783" cy="26057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A diagram illustrates 2 binary search trees.&#10;&#10;Picture 2" descr="A diagram illustrates 2 binary search trees.Picture 2"/>
          <p:cNvPicPr>
            <a:picLocks noChangeAspect="1"/>
          </p:cNvPicPr>
          <p:nvPr/>
        </p:nvPicPr>
        <p:blipFill>
          <a:blip r:embed="rId3">
            <a:extLst/>
          </a:blip>
          <a:srcRect t="540" r="510" b="3"/>
          <a:stretch>
            <a:fillRect/>
          </a:stretch>
        </p:blipFill>
        <p:spPr>
          <a:xfrm>
            <a:off x="3883211" y="807814"/>
            <a:ext cx="5057040" cy="46624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7" h="21600" extrusionOk="0">
                <a:moveTo>
                  <a:pt x="964" y="0"/>
                </a:moveTo>
                <a:cubicBezTo>
                  <a:pt x="938" y="0"/>
                  <a:pt x="955" y="78"/>
                  <a:pt x="1000" y="173"/>
                </a:cubicBezTo>
                <a:cubicBezTo>
                  <a:pt x="1106" y="395"/>
                  <a:pt x="1105" y="643"/>
                  <a:pt x="998" y="809"/>
                </a:cubicBezTo>
                <a:cubicBezTo>
                  <a:pt x="929" y="916"/>
                  <a:pt x="927" y="940"/>
                  <a:pt x="990" y="940"/>
                </a:cubicBezTo>
                <a:cubicBezTo>
                  <a:pt x="1103" y="940"/>
                  <a:pt x="1272" y="567"/>
                  <a:pt x="1219" y="434"/>
                </a:cubicBezTo>
                <a:cubicBezTo>
                  <a:pt x="1194" y="373"/>
                  <a:pt x="1179" y="300"/>
                  <a:pt x="1185" y="272"/>
                </a:cubicBezTo>
                <a:cubicBezTo>
                  <a:pt x="1198" y="209"/>
                  <a:pt x="1029" y="0"/>
                  <a:pt x="964" y="0"/>
                </a:cubicBezTo>
                <a:close/>
                <a:moveTo>
                  <a:pt x="471" y="37"/>
                </a:moveTo>
                <a:cubicBezTo>
                  <a:pt x="382" y="18"/>
                  <a:pt x="305" y="53"/>
                  <a:pt x="249" y="145"/>
                </a:cubicBezTo>
                <a:cubicBezTo>
                  <a:pt x="138" y="330"/>
                  <a:pt x="137" y="609"/>
                  <a:pt x="249" y="794"/>
                </a:cubicBezTo>
                <a:cubicBezTo>
                  <a:pt x="351" y="963"/>
                  <a:pt x="424" y="982"/>
                  <a:pt x="414" y="837"/>
                </a:cubicBezTo>
                <a:cubicBezTo>
                  <a:pt x="408" y="754"/>
                  <a:pt x="441" y="737"/>
                  <a:pt x="585" y="752"/>
                </a:cubicBezTo>
                <a:cubicBezTo>
                  <a:pt x="930" y="788"/>
                  <a:pt x="1019" y="554"/>
                  <a:pt x="770" y="257"/>
                </a:cubicBezTo>
                <a:cubicBezTo>
                  <a:pt x="662" y="130"/>
                  <a:pt x="560" y="56"/>
                  <a:pt x="471" y="37"/>
                </a:cubicBezTo>
                <a:close/>
                <a:moveTo>
                  <a:pt x="1012" y="2460"/>
                </a:moveTo>
                <a:lnTo>
                  <a:pt x="725" y="2613"/>
                </a:lnTo>
                <a:cubicBezTo>
                  <a:pt x="154" y="2916"/>
                  <a:pt x="9" y="3556"/>
                  <a:pt x="392" y="4084"/>
                </a:cubicBezTo>
                <a:cubicBezTo>
                  <a:pt x="638" y="4424"/>
                  <a:pt x="815" y="4459"/>
                  <a:pt x="2292" y="4460"/>
                </a:cubicBezTo>
                <a:lnTo>
                  <a:pt x="3634" y="4460"/>
                </a:lnTo>
                <a:lnTo>
                  <a:pt x="3949" y="4762"/>
                </a:lnTo>
                <a:cubicBezTo>
                  <a:pt x="4123" y="4928"/>
                  <a:pt x="4259" y="5104"/>
                  <a:pt x="4253" y="5154"/>
                </a:cubicBezTo>
                <a:cubicBezTo>
                  <a:pt x="4246" y="5206"/>
                  <a:pt x="4135" y="5277"/>
                  <a:pt x="3992" y="5323"/>
                </a:cubicBezTo>
                <a:cubicBezTo>
                  <a:pt x="3761" y="5396"/>
                  <a:pt x="3371" y="5728"/>
                  <a:pt x="3434" y="5797"/>
                </a:cubicBezTo>
                <a:cubicBezTo>
                  <a:pt x="3449" y="5814"/>
                  <a:pt x="3425" y="5882"/>
                  <a:pt x="3381" y="5950"/>
                </a:cubicBezTo>
                <a:cubicBezTo>
                  <a:pt x="3281" y="6104"/>
                  <a:pt x="3279" y="6396"/>
                  <a:pt x="3376" y="6547"/>
                </a:cubicBezTo>
                <a:cubicBezTo>
                  <a:pt x="3417" y="6611"/>
                  <a:pt x="3457" y="6688"/>
                  <a:pt x="3464" y="6720"/>
                </a:cubicBezTo>
                <a:cubicBezTo>
                  <a:pt x="3500" y="6876"/>
                  <a:pt x="3543" y="6934"/>
                  <a:pt x="3712" y="7047"/>
                </a:cubicBezTo>
                <a:cubicBezTo>
                  <a:pt x="3813" y="7115"/>
                  <a:pt x="3919" y="7155"/>
                  <a:pt x="3948" y="7136"/>
                </a:cubicBezTo>
                <a:cubicBezTo>
                  <a:pt x="3976" y="7117"/>
                  <a:pt x="4014" y="7130"/>
                  <a:pt x="4034" y="7165"/>
                </a:cubicBezTo>
                <a:cubicBezTo>
                  <a:pt x="4054" y="7200"/>
                  <a:pt x="4105" y="7213"/>
                  <a:pt x="4146" y="7196"/>
                </a:cubicBezTo>
                <a:cubicBezTo>
                  <a:pt x="4187" y="7179"/>
                  <a:pt x="4233" y="7191"/>
                  <a:pt x="4251" y="7222"/>
                </a:cubicBezTo>
                <a:cubicBezTo>
                  <a:pt x="4270" y="7255"/>
                  <a:pt x="4761" y="7279"/>
                  <a:pt x="5437" y="7279"/>
                </a:cubicBezTo>
                <a:lnTo>
                  <a:pt x="6593" y="7279"/>
                </a:lnTo>
                <a:lnTo>
                  <a:pt x="6759" y="7483"/>
                </a:lnTo>
                <a:cubicBezTo>
                  <a:pt x="6851" y="7596"/>
                  <a:pt x="6946" y="7689"/>
                  <a:pt x="6971" y="7689"/>
                </a:cubicBezTo>
                <a:cubicBezTo>
                  <a:pt x="6996" y="7689"/>
                  <a:pt x="7087" y="7768"/>
                  <a:pt x="7171" y="7864"/>
                </a:cubicBezTo>
                <a:cubicBezTo>
                  <a:pt x="7284" y="7991"/>
                  <a:pt x="7305" y="8044"/>
                  <a:pt x="7249" y="8060"/>
                </a:cubicBezTo>
                <a:cubicBezTo>
                  <a:pt x="7207" y="8073"/>
                  <a:pt x="7052" y="8116"/>
                  <a:pt x="6904" y="8154"/>
                </a:cubicBezTo>
                <a:cubicBezTo>
                  <a:pt x="6342" y="8300"/>
                  <a:pt x="6034" y="8787"/>
                  <a:pt x="6163" y="9325"/>
                </a:cubicBezTo>
                <a:cubicBezTo>
                  <a:pt x="6241" y="9653"/>
                  <a:pt x="6503" y="9943"/>
                  <a:pt x="6802" y="10033"/>
                </a:cubicBezTo>
                <a:cubicBezTo>
                  <a:pt x="6921" y="10069"/>
                  <a:pt x="7537" y="10096"/>
                  <a:pt x="8248" y="10096"/>
                </a:cubicBezTo>
                <a:lnTo>
                  <a:pt x="9487" y="10096"/>
                </a:lnTo>
                <a:lnTo>
                  <a:pt x="9805" y="10396"/>
                </a:lnTo>
                <a:cubicBezTo>
                  <a:pt x="10131" y="10702"/>
                  <a:pt x="10162" y="10800"/>
                  <a:pt x="9932" y="10800"/>
                </a:cubicBezTo>
                <a:cubicBezTo>
                  <a:pt x="9670" y="10800"/>
                  <a:pt x="9207" y="11037"/>
                  <a:pt x="9059" y="11247"/>
                </a:cubicBezTo>
                <a:cubicBezTo>
                  <a:pt x="8871" y="11514"/>
                  <a:pt x="8820" y="11983"/>
                  <a:pt x="8961" y="12151"/>
                </a:cubicBezTo>
                <a:cubicBezTo>
                  <a:pt x="9014" y="12215"/>
                  <a:pt x="9041" y="12267"/>
                  <a:pt x="9020" y="12267"/>
                </a:cubicBezTo>
                <a:cubicBezTo>
                  <a:pt x="9000" y="12267"/>
                  <a:pt x="9024" y="12333"/>
                  <a:pt x="9071" y="12412"/>
                </a:cubicBezTo>
                <a:cubicBezTo>
                  <a:pt x="9168" y="12573"/>
                  <a:pt x="9579" y="12810"/>
                  <a:pt x="9729" y="12793"/>
                </a:cubicBezTo>
                <a:cubicBezTo>
                  <a:pt x="9782" y="12787"/>
                  <a:pt x="10387" y="12785"/>
                  <a:pt x="11071" y="12789"/>
                </a:cubicBezTo>
                <a:lnTo>
                  <a:pt x="12315" y="12799"/>
                </a:lnTo>
                <a:lnTo>
                  <a:pt x="12668" y="13144"/>
                </a:lnTo>
                <a:cubicBezTo>
                  <a:pt x="12913" y="13386"/>
                  <a:pt x="12994" y="13498"/>
                  <a:pt x="12938" y="13517"/>
                </a:cubicBezTo>
                <a:cubicBezTo>
                  <a:pt x="12893" y="13533"/>
                  <a:pt x="12753" y="13576"/>
                  <a:pt x="12626" y="13613"/>
                </a:cubicBezTo>
                <a:cubicBezTo>
                  <a:pt x="11921" y="13821"/>
                  <a:pt x="11686" y="14696"/>
                  <a:pt x="12193" y="15222"/>
                </a:cubicBezTo>
                <a:cubicBezTo>
                  <a:pt x="12312" y="15345"/>
                  <a:pt x="12438" y="15433"/>
                  <a:pt x="12473" y="15419"/>
                </a:cubicBezTo>
                <a:cubicBezTo>
                  <a:pt x="12508" y="15404"/>
                  <a:pt x="12583" y="15429"/>
                  <a:pt x="12639" y="15474"/>
                </a:cubicBezTo>
                <a:cubicBezTo>
                  <a:pt x="12720" y="15538"/>
                  <a:pt x="13007" y="15555"/>
                  <a:pt x="13966" y="15555"/>
                </a:cubicBezTo>
                <a:lnTo>
                  <a:pt x="15192" y="15555"/>
                </a:lnTo>
                <a:lnTo>
                  <a:pt x="15482" y="15838"/>
                </a:lnTo>
                <a:cubicBezTo>
                  <a:pt x="15641" y="15993"/>
                  <a:pt x="15757" y="16148"/>
                  <a:pt x="15738" y="16182"/>
                </a:cubicBezTo>
                <a:cubicBezTo>
                  <a:pt x="15718" y="16216"/>
                  <a:pt x="15591" y="16259"/>
                  <a:pt x="15455" y="16279"/>
                </a:cubicBezTo>
                <a:cubicBezTo>
                  <a:pt x="14992" y="16348"/>
                  <a:pt x="14670" y="16752"/>
                  <a:pt x="14670" y="17266"/>
                </a:cubicBezTo>
                <a:cubicBezTo>
                  <a:pt x="14670" y="17595"/>
                  <a:pt x="14865" y="17915"/>
                  <a:pt x="15173" y="18094"/>
                </a:cubicBezTo>
                <a:cubicBezTo>
                  <a:pt x="15389" y="18219"/>
                  <a:pt x="15473" y="18227"/>
                  <a:pt x="16722" y="18245"/>
                </a:cubicBezTo>
                <a:lnTo>
                  <a:pt x="18044" y="18263"/>
                </a:lnTo>
                <a:lnTo>
                  <a:pt x="18210" y="18428"/>
                </a:lnTo>
                <a:cubicBezTo>
                  <a:pt x="18303" y="18519"/>
                  <a:pt x="18483" y="18692"/>
                  <a:pt x="18609" y="18813"/>
                </a:cubicBezTo>
                <a:cubicBezTo>
                  <a:pt x="18735" y="18933"/>
                  <a:pt x="18825" y="19054"/>
                  <a:pt x="18809" y="19083"/>
                </a:cubicBezTo>
                <a:cubicBezTo>
                  <a:pt x="18792" y="19112"/>
                  <a:pt x="18457" y="19136"/>
                  <a:pt x="18065" y="19136"/>
                </a:cubicBezTo>
                <a:cubicBezTo>
                  <a:pt x="17482" y="19137"/>
                  <a:pt x="17310" y="19158"/>
                  <a:pt x="17126" y="19248"/>
                </a:cubicBezTo>
                <a:cubicBezTo>
                  <a:pt x="16906" y="19356"/>
                  <a:pt x="16675" y="19561"/>
                  <a:pt x="16671" y="19649"/>
                </a:cubicBezTo>
                <a:cubicBezTo>
                  <a:pt x="16671" y="19673"/>
                  <a:pt x="16648" y="19786"/>
                  <a:pt x="16621" y="19899"/>
                </a:cubicBezTo>
                <a:cubicBezTo>
                  <a:pt x="16560" y="20144"/>
                  <a:pt x="16619" y="20472"/>
                  <a:pt x="16761" y="20679"/>
                </a:cubicBezTo>
                <a:cubicBezTo>
                  <a:pt x="16875" y="20845"/>
                  <a:pt x="17152" y="21042"/>
                  <a:pt x="17199" y="20991"/>
                </a:cubicBezTo>
                <a:cubicBezTo>
                  <a:pt x="17215" y="20973"/>
                  <a:pt x="17280" y="20997"/>
                  <a:pt x="17343" y="21045"/>
                </a:cubicBezTo>
                <a:cubicBezTo>
                  <a:pt x="17510" y="21172"/>
                  <a:pt x="20709" y="21172"/>
                  <a:pt x="20877" y="21045"/>
                </a:cubicBezTo>
                <a:cubicBezTo>
                  <a:pt x="20939" y="20997"/>
                  <a:pt x="21004" y="20976"/>
                  <a:pt x="21022" y="20995"/>
                </a:cubicBezTo>
                <a:cubicBezTo>
                  <a:pt x="21083" y="21061"/>
                  <a:pt x="21448" y="20708"/>
                  <a:pt x="21524" y="20510"/>
                </a:cubicBezTo>
                <a:cubicBezTo>
                  <a:pt x="21575" y="20377"/>
                  <a:pt x="21600" y="20217"/>
                  <a:pt x="21597" y="20063"/>
                </a:cubicBezTo>
                <a:cubicBezTo>
                  <a:pt x="21594" y="19909"/>
                  <a:pt x="21563" y="19759"/>
                  <a:pt x="21507" y="19646"/>
                </a:cubicBezTo>
                <a:cubicBezTo>
                  <a:pt x="21456" y="19542"/>
                  <a:pt x="21420" y="19438"/>
                  <a:pt x="21426" y="19414"/>
                </a:cubicBezTo>
                <a:cubicBezTo>
                  <a:pt x="21432" y="19390"/>
                  <a:pt x="21419" y="19374"/>
                  <a:pt x="21397" y="19379"/>
                </a:cubicBezTo>
                <a:cubicBezTo>
                  <a:pt x="21375" y="19384"/>
                  <a:pt x="21246" y="19332"/>
                  <a:pt x="21112" y="19263"/>
                </a:cubicBezTo>
                <a:cubicBezTo>
                  <a:pt x="20896" y="19152"/>
                  <a:pt x="20773" y="19137"/>
                  <a:pt x="20019" y="19136"/>
                </a:cubicBezTo>
                <a:lnTo>
                  <a:pt x="19170" y="19136"/>
                </a:lnTo>
                <a:lnTo>
                  <a:pt x="18761" y="18748"/>
                </a:lnTo>
                <a:cubicBezTo>
                  <a:pt x="18537" y="18535"/>
                  <a:pt x="18364" y="18340"/>
                  <a:pt x="18378" y="18316"/>
                </a:cubicBezTo>
                <a:cubicBezTo>
                  <a:pt x="18392" y="18292"/>
                  <a:pt x="18536" y="18257"/>
                  <a:pt x="18700" y="18239"/>
                </a:cubicBezTo>
                <a:cubicBezTo>
                  <a:pt x="18864" y="18221"/>
                  <a:pt x="19091" y="18150"/>
                  <a:pt x="19204" y="18081"/>
                </a:cubicBezTo>
                <a:cubicBezTo>
                  <a:pt x="19435" y="17940"/>
                  <a:pt x="19678" y="17595"/>
                  <a:pt x="19634" y="17470"/>
                </a:cubicBezTo>
                <a:cubicBezTo>
                  <a:pt x="19618" y="17425"/>
                  <a:pt x="19630" y="17361"/>
                  <a:pt x="19661" y="17327"/>
                </a:cubicBezTo>
                <a:cubicBezTo>
                  <a:pt x="19756" y="17224"/>
                  <a:pt x="19661" y="16879"/>
                  <a:pt x="19475" y="16658"/>
                </a:cubicBezTo>
                <a:cubicBezTo>
                  <a:pt x="19148" y="16268"/>
                  <a:pt x="19110" y="16259"/>
                  <a:pt x="17548" y="16259"/>
                </a:cubicBezTo>
                <a:lnTo>
                  <a:pt x="16141" y="16259"/>
                </a:lnTo>
                <a:lnTo>
                  <a:pt x="15814" y="15952"/>
                </a:lnTo>
                <a:cubicBezTo>
                  <a:pt x="15633" y="15783"/>
                  <a:pt x="15502" y="15627"/>
                  <a:pt x="15524" y="15604"/>
                </a:cubicBezTo>
                <a:cubicBezTo>
                  <a:pt x="15546" y="15582"/>
                  <a:pt x="15727" y="15555"/>
                  <a:pt x="15927" y="15545"/>
                </a:cubicBezTo>
                <a:cubicBezTo>
                  <a:pt x="16239" y="15531"/>
                  <a:pt x="16327" y="15500"/>
                  <a:pt x="16536" y="15336"/>
                </a:cubicBezTo>
                <a:cubicBezTo>
                  <a:pt x="16981" y="14986"/>
                  <a:pt x="17082" y="14409"/>
                  <a:pt x="16773" y="13977"/>
                </a:cubicBezTo>
                <a:cubicBezTo>
                  <a:pt x="16718" y="13900"/>
                  <a:pt x="16672" y="13860"/>
                  <a:pt x="16671" y="13889"/>
                </a:cubicBezTo>
                <a:cubicBezTo>
                  <a:pt x="16671" y="13917"/>
                  <a:pt x="16638" y="13895"/>
                  <a:pt x="16599" y="13839"/>
                </a:cubicBezTo>
                <a:cubicBezTo>
                  <a:pt x="16426" y="13592"/>
                  <a:pt x="16208" y="13560"/>
                  <a:pt x="14709" y="13560"/>
                </a:cubicBezTo>
                <a:lnTo>
                  <a:pt x="13280" y="13560"/>
                </a:lnTo>
                <a:lnTo>
                  <a:pt x="13085" y="13339"/>
                </a:lnTo>
                <a:cubicBezTo>
                  <a:pt x="12978" y="13218"/>
                  <a:pt x="12836" y="13077"/>
                  <a:pt x="12770" y="13027"/>
                </a:cubicBezTo>
                <a:cubicBezTo>
                  <a:pt x="12602" y="12898"/>
                  <a:pt x="12683" y="12797"/>
                  <a:pt x="12951" y="12797"/>
                </a:cubicBezTo>
                <a:cubicBezTo>
                  <a:pt x="13483" y="12797"/>
                  <a:pt x="13878" y="12377"/>
                  <a:pt x="13895" y="11793"/>
                </a:cubicBezTo>
                <a:cubicBezTo>
                  <a:pt x="13904" y="11480"/>
                  <a:pt x="13891" y="11440"/>
                  <a:pt x="13705" y="11223"/>
                </a:cubicBezTo>
                <a:cubicBezTo>
                  <a:pt x="13391" y="10854"/>
                  <a:pt x="13157" y="10805"/>
                  <a:pt x="11680" y="10798"/>
                </a:cubicBezTo>
                <a:lnTo>
                  <a:pt x="10431" y="10793"/>
                </a:lnTo>
                <a:lnTo>
                  <a:pt x="10115" y="10495"/>
                </a:lnTo>
                <a:cubicBezTo>
                  <a:pt x="9942" y="10331"/>
                  <a:pt x="9815" y="10175"/>
                  <a:pt x="9831" y="10147"/>
                </a:cubicBezTo>
                <a:cubicBezTo>
                  <a:pt x="9847" y="10119"/>
                  <a:pt x="9972" y="10095"/>
                  <a:pt x="10112" y="10094"/>
                </a:cubicBezTo>
                <a:cubicBezTo>
                  <a:pt x="10402" y="10092"/>
                  <a:pt x="10746" y="9942"/>
                  <a:pt x="10919" y="9737"/>
                </a:cubicBezTo>
                <a:cubicBezTo>
                  <a:pt x="11161" y="9451"/>
                  <a:pt x="11223" y="9000"/>
                  <a:pt x="11058" y="8744"/>
                </a:cubicBezTo>
                <a:cubicBezTo>
                  <a:pt x="11006" y="8665"/>
                  <a:pt x="10969" y="8592"/>
                  <a:pt x="10975" y="8584"/>
                </a:cubicBezTo>
                <a:cubicBezTo>
                  <a:pt x="10999" y="8553"/>
                  <a:pt x="10900" y="8327"/>
                  <a:pt x="10865" y="8333"/>
                </a:cubicBezTo>
                <a:cubicBezTo>
                  <a:pt x="10843" y="8336"/>
                  <a:pt x="10751" y="8296"/>
                  <a:pt x="10660" y="8244"/>
                </a:cubicBezTo>
                <a:cubicBezTo>
                  <a:pt x="10568" y="8193"/>
                  <a:pt x="10458" y="8165"/>
                  <a:pt x="10417" y="8182"/>
                </a:cubicBezTo>
                <a:cubicBezTo>
                  <a:pt x="10376" y="8199"/>
                  <a:pt x="10330" y="8187"/>
                  <a:pt x="10312" y="8156"/>
                </a:cubicBezTo>
                <a:cubicBezTo>
                  <a:pt x="10293" y="8123"/>
                  <a:pt x="9737" y="8101"/>
                  <a:pt x="8951" y="8101"/>
                </a:cubicBezTo>
                <a:lnTo>
                  <a:pt x="7624" y="8101"/>
                </a:lnTo>
                <a:lnTo>
                  <a:pt x="7251" y="7741"/>
                </a:lnTo>
                <a:cubicBezTo>
                  <a:pt x="7046" y="7543"/>
                  <a:pt x="6891" y="7359"/>
                  <a:pt x="6907" y="7331"/>
                </a:cubicBezTo>
                <a:cubicBezTo>
                  <a:pt x="6923" y="7302"/>
                  <a:pt x="7044" y="7279"/>
                  <a:pt x="7175" y="7279"/>
                </a:cubicBezTo>
                <a:cubicBezTo>
                  <a:pt x="7306" y="7279"/>
                  <a:pt x="7549" y="7223"/>
                  <a:pt x="7715" y="7156"/>
                </a:cubicBezTo>
                <a:cubicBezTo>
                  <a:pt x="8122" y="6991"/>
                  <a:pt x="8310" y="6696"/>
                  <a:pt x="8310" y="6226"/>
                </a:cubicBezTo>
                <a:cubicBezTo>
                  <a:pt x="8310" y="5821"/>
                  <a:pt x="8169" y="5582"/>
                  <a:pt x="7826" y="5402"/>
                </a:cubicBezTo>
                <a:cubicBezTo>
                  <a:pt x="7594" y="5280"/>
                  <a:pt x="7543" y="5277"/>
                  <a:pt x="6344" y="5317"/>
                </a:cubicBezTo>
                <a:cubicBezTo>
                  <a:pt x="5436" y="5347"/>
                  <a:pt x="5094" y="5341"/>
                  <a:pt x="5066" y="5292"/>
                </a:cubicBezTo>
                <a:cubicBezTo>
                  <a:pt x="5045" y="5255"/>
                  <a:pt x="4937" y="5223"/>
                  <a:pt x="4824" y="5223"/>
                </a:cubicBezTo>
                <a:cubicBezTo>
                  <a:pt x="4689" y="5223"/>
                  <a:pt x="4585" y="5185"/>
                  <a:pt x="4522" y="5109"/>
                </a:cubicBezTo>
                <a:cubicBezTo>
                  <a:pt x="4469" y="5046"/>
                  <a:pt x="4411" y="5000"/>
                  <a:pt x="4392" y="5007"/>
                </a:cubicBezTo>
                <a:cubicBezTo>
                  <a:pt x="4335" y="5026"/>
                  <a:pt x="3949" y="4541"/>
                  <a:pt x="3988" y="4499"/>
                </a:cubicBezTo>
                <a:cubicBezTo>
                  <a:pt x="4008" y="4478"/>
                  <a:pt x="4107" y="4460"/>
                  <a:pt x="4209" y="4460"/>
                </a:cubicBezTo>
                <a:cubicBezTo>
                  <a:pt x="4310" y="4460"/>
                  <a:pt x="4445" y="4429"/>
                  <a:pt x="4510" y="4391"/>
                </a:cubicBezTo>
                <a:cubicBezTo>
                  <a:pt x="4575" y="4352"/>
                  <a:pt x="4655" y="4316"/>
                  <a:pt x="4687" y="4310"/>
                </a:cubicBezTo>
                <a:cubicBezTo>
                  <a:pt x="4769" y="4294"/>
                  <a:pt x="5063" y="3986"/>
                  <a:pt x="5049" y="3931"/>
                </a:cubicBezTo>
                <a:cubicBezTo>
                  <a:pt x="5043" y="3906"/>
                  <a:pt x="5073" y="3853"/>
                  <a:pt x="5117" y="3813"/>
                </a:cubicBezTo>
                <a:cubicBezTo>
                  <a:pt x="5277" y="3669"/>
                  <a:pt x="5195" y="3042"/>
                  <a:pt x="4998" y="2916"/>
                </a:cubicBezTo>
                <a:cubicBezTo>
                  <a:pt x="4957" y="2890"/>
                  <a:pt x="4937" y="2846"/>
                  <a:pt x="4953" y="2819"/>
                </a:cubicBezTo>
                <a:cubicBezTo>
                  <a:pt x="4968" y="2791"/>
                  <a:pt x="4865" y="2708"/>
                  <a:pt x="4724" y="2633"/>
                </a:cubicBezTo>
                <a:cubicBezTo>
                  <a:pt x="4473" y="2499"/>
                  <a:pt x="4425" y="2495"/>
                  <a:pt x="2739" y="2478"/>
                </a:cubicBezTo>
                <a:lnTo>
                  <a:pt x="1012" y="2460"/>
                </a:lnTo>
                <a:close/>
                <a:moveTo>
                  <a:pt x="2041" y="21216"/>
                </a:moveTo>
                <a:cubicBezTo>
                  <a:pt x="1947" y="21217"/>
                  <a:pt x="1881" y="21224"/>
                  <a:pt x="1868" y="21238"/>
                </a:cubicBezTo>
                <a:cubicBezTo>
                  <a:pt x="1853" y="21254"/>
                  <a:pt x="1676" y="21261"/>
                  <a:pt x="1475" y="21251"/>
                </a:cubicBezTo>
                <a:cubicBezTo>
                  <a:pt x="231" y="21189"/>
                  <a:pt x="0" y="21226"/>
                  <a:pt x="0" y="21490"/>
                </a:cubicBezTo>
                <a:cubicBezTo>
                  <a:pt x="0" y="21596"/>
                  <a:pt x="69" y="21600"/>
                  <a:pt x="1671" y="21600"/>
                </a:cubicBezTo>
                <a:cubicBezTo>
                  <a:pt x="3273" y="21600"/>
                  <a:pt x="3345" y="21596"/>
                  <a:pt x="3371" y="21488"/>
                </a:cubicBezTo>
                <a:cubicBezTo>
                  <a:pt x="3386" y="21426"/>
                  <a:pt x="3371" y="21346"/>
                  <a:pt x="3339" y="21311"/>
                </a:cubicBezTo>
                <a:cubicBezTo>
                  <a:pt x="3264" y="21230"/>
                  <a:pt x="3049" y="21229"/>
                  <a:pt x="3003" y="21309"/>
                </a:cubicBezTo>
                <a:cubicBezTo>
                  <a:pt x="2979" y="21352"/>
                  <a:pt x="2946" y="21352"/>
                  <a:pt x="2897" y="21308"/>
                </a:cubicBezTo>
                <a:cubicBezTo>
                  <a:pt x="2843" y="21260"/>
                  <a:pt x="2321" y="21212"/>
                  <a:pt x="2041" y="21216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Binary Search Tree</a:t>
            </a:r>
          </a:p>
        </p:txBody>
      </p:sp>
      <p:sp>
        <p:nvSpPr>
          <p:cNvPr id="197" name="Content Placeholder 2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defTabSz="749808">
              <a:defRPr sz="2952"/>
            </a:lvl1pPr>
          </a:lstStyle>
          <a:p>
            <a:r>
              <a:t>Pseudocode for recursive search algorithm</a:t>
            </a:r>
          </a:p>
        </p:txBody>
      </p:sp>
      <p:sp>
        <p:nvSpPr>
          <p:cNvPr id="198" name="Algorithm bstSearch(binarySearchTree, desiredObject)…"/>
          <p:cNvSpPr txBox="1"/>
          <p:nvPr/>
        </p:nvSpPr>
        <p:spPr>
          <a:xfrm>
            <a:off x="443971" y="1060928"/>
            <a:ext cx="7364454" cy="41758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marL="310515" defTabSz="457200">
              <a:spcBef>
                <a:spcPts val="600"/>
              </a:spcBef>
              <a:defRPr sz="1800" b="1"/>
            </a:pPr>
            <a:r>
              <a:rPr i="1">
                <a:latin typeface="Times"/>
                <a:ea typeface="Times"/>
                <a:cs typeface="Times"/>
                <a:sym typeface="Times"/>
              </a:rPr>
              <a:t>Algorithm </a:t>
            </a:r>
            <a:r>
              <a:t>bstSearch(binarySearchTree, desiredObject)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10515" defTabSz="457200">
              <a:spcBef>
                <a:spcPts val="600"/>
              </a:spcBef>
              <a:defRPr sz="1800" i="1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i="0">
                <a:latin typeface="+mj-lt"/>
                <a:ea typeface="+mj-ea"/>
                <a:cs typeface="+mj-cs"/>
                <a:sym typeface="Arial"/>
              </a:rPr>
              <a:t>// </a:t>
            </a:r>
            <a:r>
              <a:t>Searches a binary search tree for a given object.</a:t>
            </a:r>
          </a:p>
          <a:p>
            <a:pPr marL="310515" defTabSz="457200">
              <a:spcBef>
                <a:spcPts val="600"/>
              </a:spcBef>
              <a:defRPr sz="18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i="0">
                <a:solidFill>
                  <a:schemeClr val="accent6"/>
                </a:solidFill>
                <a:latin typeface="+mj-lt"/>
                <a:ea typeface="+mj-ea"/>
                <a:cs typeface="+mj-cs"/>
                <a:sym typeface="Arial"/>
              </a:rPr>
              <a:t>//</a:t>
            </a:r>
            <a:r>
              <a:rPr i="0" spc="-397">
                <a:solidFill>
                  <a:schemeClr val="accent6"/>
                </a:solidFill>
                <a:latin typeface="+mj-lt"/>
                <a:ea typeface="+mj-ea"/>
                <a:cs typeface="+mj-cs"/>
                <a:sym typeface="Arial"/>
              </a:rPr>
              <a:t> </a:t>
            </a:r>
            <a:r>
              <a:rPr>
                <a:solidFill>
                  <a:schemeClr val="accent6"/>
                </a:solidFill>
              </a:rPr>
              <a:t>Returns true if the object is found</a:t>
            </a:r>
            <a:r>
              <a:t>.</a:t>
            </a:r>
          </a:p>
          <a:p>
            <a:pPr marL="310515" defTabSz="457200">
              <a:spcBef>
                <a:spcPts val="600"/>
              </a:spcBef>
              <a:defRPr sz="1800"/>
            </a:pPr>
            <a:r>
              <a:rPr b="1"/>
              <a:t>if </a:t>
            </a:r>
            <a:r>
              <a:t>(binarySearchTree </a:t>
            </a:r>
            <a:r>
              <a:rPr i="1">
                <a:latin typeface="Times New Roman"/>
                <a:ea typeface="Times New Roman"/>
                <a:cs typeface="Times New Roman"/>
                <a:sym typeface="Times New Roman"/>
              </a:rPr>
              <a:t>is empty</a:t>
            </a:r>
            <a:r>
              <a:t>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93394" defTabSz="457200">
              <a:spcBef>
                <a:spcPts val="600"/>
              </a:spcBef>
              <a:defRPr sz="1800" b="1"/>
            </a:pPr>
            <a:r>
              <a:t>return false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10515" defTabSz="457200">
              <a:spcBef>
                <a:spcPts val="600"/>
              </a:spcBef>
              <a:defRPr sz="18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 i="0">
                <a:latin typeface="+mj-lt"/>
                <a:ea typeface="+mj-ea"/>
                <a:cs typeface="+mj-cs"/>
                <a:sym typeface="Arial"/>
              </a:rPr>
              <a:t>else if </a:t>
            </a:r>
            <a:r>
              <a:rPr i="0">
                <a:latin typeface="+mj-lt"/>
                <a:ea typeface="+mj-ea"/>
                <a:cs typeface="+mj-cs"/>
                <a:sym typeface="Arial"/>
              </a:rPr>
              <a:t>(desiredObject == </a:t>
            </a:r>
            <a:r>
              <a:t>object in the root of </a:t>
            </a:r>
            <a:r>
              <a:rPr i="0">
                <a:latin typeface="+mj-lt"/>
                <a:ea typeface="+mj-ea"/>
                <a:cs typeface="+mj-cs"/>
                <a:sym typeface="Arial"/>
              </a:rPr>
              <a:t>binarySearchTree)</a:t>
            </a:r>
            <a:endParaRPr i="0"/>
          </a:p>
          <a:p>
            <a:pPr marL="493394" defTabSz="457200">
              <a:spcBef>
                <a:spcPts val="600"/>
              </a:spcBef>
              <a:defRPr sz="1800" b="1"/>
            </a:pPr>
            <a:r>
              <a:t>return true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10515" defTabSz="457200">
              <a:spcBef>
                <a:spcPts val="600"/>
              </a:spcBef>
              <a:defRPr sz="18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 i="0">
                <a:latin typeface="+mj-lt"/>
                <a:ea typeface="+mj-ea"/>
                <a:cs typeface="+mj-cs"/>
                <a:sym typeface="Arial"/>
              </a:rPr>
              <a:t>else if </a:t>
            </a:r>
            <a:r>
              <a:rPr i="0">
                <a:latin typeface="+mj-lt"/>
                <a:ea typeface="+mj-ea"/>
                <a:cs typeface="+mj-cs"/>
                <a:sym typeface="Arial"/>
              </a:rPr>
              <a:t>(desiredObject </a:t>
            </a:r>
            <a:r>
              <a:t>&lt; object in the root of </a:t>
            </a:r>
            <a:r>
              <a:rPr i="0">
                <a:latin typeface="+mj-lt"/>
                <a:ea typeface="+mj-ea"/>
                <a:cs typeface="+mj-cs"/>
                <a:sym typeface="Arial"/>
              </a:rPr>
              <a:t>binarySearchTree)</a:t>
            </a:r>
            <a:endParaRPr i="0"/>
          </a:p>
          <a:p>
            <a:pPr marL="493394" defTabSz="457200">
              <a:spcBef>
                <a:spcPts val="600"/>
              </a:spcBef>
              <a:defRPr sz="1800"/>
            </a:pPr>
            <a:r>
              <a:rPr b="1"/>
              <a:t>return </a:t>
            </a:r>
            <a:r>
              <a:t>bstSearch(</a:t>
            </a:r>
            <a:r>
              <a:rPr i="1">
                <a:latin typeface="Times New Roman"/>
                <a:ea typeface="Times New Roman"/>
                <a:cs typeface="Times New Roman"/>
                <a:sym typeface="Times New Roman"/>
              </a:rPr>
              <a:t>left subtree of </a:t>
            </a:r>
            <a:r>
              <a:t>binarySearchTree, desiredObject)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10515" defTabSz="457200">
              <a:spcBef>
                <a:spcPts val="600"/>
              </a:spcBef>
              <a:defRPr sz="1800" b="1"/>
            </a:pPr>
            <a:r>
              <a:t>else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93394" defTabSz="457200">
              <a:spcBef>
                <a:spcPts val="600"/>
              </a:spcBef>
              <a:defRPr sz="1800"/>
            </a:pPr>
            <a:r>
              <a:rPr b="1"/>
              <a:t>return </a:t>
            </a:r>
            <a:r>
              <a:t>bstSearch(</a:t>
            </a:r>
            <a:r>
              <a:rPr i="1">
                <a:latin typeface="Times New Roman"/>
                <a:ea typeface="Times New Roman"/>
                <a:cs typeface="Times New Roman"/>
                <a:sym typeface="Times New Roman"/>
              </a:rPr>
              <a:t>right subtree of </a:t>
            </a:r>
            <a:r>
              <a:t>binarySearchTree, desiredObject)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Binary Search Tree</a:t>
            </a:r>
          </a:p>
        </p:txBody>
      </p:sp>
      <p:sp>
        <p:nvSpPr>
          <p:cNvPr id="201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443971" y="913012"/>
            <a:ext cx="7728398" cy="5031976"/>
          </a:xfrm>
          <a:prstGeom prst="rect">
            <a:avLst/>
          </a:prstGeom>
        </p:spPr>
        <p:txBody>
          <a:bodyPr/>
          <a:lstStyle/>
          <a:p>
            <a:r>
              <a:t>Efficiency of a search</a:t>
            </a:r>
          </a:p>
          <a:p>
            <a:pPr lvl="1"/>
            <a:r>
              <a:t>Searching a binary search tree of height </a:t>
            </a:r>
            <a:r>
              <a:rPr b="1" i="1">
                <a:latin typeface="Times New Roman"/>
                <a:ea typeface="Times New Roman"/>
                <a:cs typeface="Times New Roman"/>
                <a:sym typeface="Times New Roman"/>
              </a:rPr>
              <a:t>h</a:t>
            </a:r>
            <a:r>
              <a:t> is 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O(</a:t>
            </a:r>
            <a:r>
              <a:rPr b="1" i="1">
                <a:latin typeface="Times New Roman"/>
                <a:ea typeface="Times New Roman"/>
                <a:cs typeface="Times New Roman"/>
                <a:sym typeface="Times New Roman"/>
              </a:rPr>
              <a:t>h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</a:p>
          <a:p>
            <a:r>
              <a:t>To make searching a binary search tree efficient:</a:t>
            </a:r>
          </a:p>
          <a:p>
            <a:pPr lvl="1"/>
            <a:r>
              <a:t>Tree must be as short as possible.</a:t>
            </a:r>
          </a:p>
        </p:txBody>
      </p:sp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Heaps</a:t>
            </a:r>
          </a:p>
        </p:txBody>
      </p:sp>
      <p:sp>
        <p:nvSpPr>
          <p:cNvPr id="204" name="Content Placeholder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Complete binary tree whose nodes contain </a:t>
            </a:r>
            <a:r>
              <a:rPr b="1">
                <a:latin typeface="Courier New"/>
                <a:ea typeface="Courier New"/>
                <a:cs typeface="Courier New"/>
                <a:sym typeface="Courier New"/>
              </a:rPr>
              <a:t>Comparable</a:t>
            </a:r>
            <a:r>
              <a:t> objects and are organized as follows:</a:t>
            </a:r>
          </a:p>
          <a:p>
            <a:pPr lvl="1"/>
            <a:r>
              <a:t>Each node contains an object  no smaller/larger  than objects in its descendants</a:t>
            </a:r>
          </a:p>
          <a:p>
            <a:pPr lvl="1"/>
            <a:r>
              <a:rPr b="1" i="1"/>
              <a:t>Maxheap</a:t>
            </a:r>
            <a:r>
              <a:t>: object in node greater than or equal to its descendant objects</a:t>
            </a:r>
          </a:p>
          <a:p>
            <a:pPr lvl="1"/>
            <a:r>
              <a:rPr b="1" i="1"/>
              <a:t>Minheap</a:t>
            </a:r>
            <a:r>
              <a:t>: object in node less than or equal to its descendant objects</a:t>
            </a:r>
          </a:p>
        </p:txBody>
      </p:sp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Heaps</a:t>
            </a:r>
          </a:p>
        </p:txBody>
      </p:sp>
      <p:sp>
        <p:nvSpPr>
          <p:cNvPr id="207" name="FIGURE 24-21 Two heaps that contain the same values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>
            <a:lvl1pPr defTabSz="557784">
              <a:defRPr sz="2684"/>
            </a:lvl1pPr>
          </a:lstStyle>
          <a:p>
            <a:r>
              <a:t>FIGURE 24-21 Two heaps that contain the same values</a:t>
            </a:r>
          </a:p>
        </p:txBody>
      </p:sp>
      <p:pic>
        <p:nvPicPr>
          <p:cNvPr id="208" name="A binary tree displays Max heap and Min heaps.&#10;&#10;Picture 2" descr="A binary tree displays Max heap and Min heaps.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4447" y="1113747"/>
            <a:ext cx="4088121" cy="402844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" name="A binary tree displays Max heap and Min heaps.&#10;&#10;Picture 2" descr="A binary tree displays Max heap and Min heaps.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60217" y="1113747"/>
            <a:ext cx="4032170" cy="40284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Title 1"/>
          <p:cNvSpPr txBox="1">
            <a:spLocks noGrp="1"/>
          </p:cNvSpPr>
          <p:nvPr>
            <p:ph type="title"/>
          </p:nvPr>
        </p:nvSpPr>
        <p:spPr>
          <a:xfrm>
            <a:off x="249435" y="-127001"/>
            <a:ext cx="8513565" cy="807816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Heaps</a:t>
            </a:r>
          </a:p>
        </p:txBody>
      </p:sp>
      <p:sp>
        <p:nvSpPr>
          <p:cNvPr id="212" name="Content Placeholder 2"/>
          <p:cNvSpPr txBox="1">
            <a:spLocks noGrp="1"/>
          </p:cNvSpPr>
          <p:nvPr>
            <p:ph type="body" sz="quarter" idx="1"/>
          </p:nvPr>
        </p:nvSpPr>
        <p:spPr>
          <a:xfrm>
            <a:off x="457200" y="5958015"/>
            <a:ext cx="8229600" cy="581001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defTabSz="749808">
              <a:defRPr sz="2952"/>
            </a:lvl1pPr>
          </a:lstStyle>
          <a:p>
            <a:r>
              <a:t>LISTING 24-6 An interface for a maxheap</a:t>
            </a:r>
          </a:p>
        </p:txBody>
      </p:sp>
      <p:sp>
        <p:nvSpPr>
          <p:cNvPr id="213" name="/**  An interface for the ADT maxheap. */…"/>
          <p:cNvSpPr txBox="1"/>
          <p:nvPr/>
        </p:nvSpPr>
        <p:spPr>
          <a:xfrm>
            <a:off x="609071" y="541114"/>
            <a:ext cx="6809717" cy="55026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defTabSz="344804">
              <a:tabLst>
                <a:tab pos="342900" algn="l"/>
              </a:tabLst>
              <a:defRPr sz="13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/**</a:t>
            </a:r>
            <a:r>
              <a: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rPr>
              <a:t> </a:t>
            </a:r>
            <a:r>
              <a:t> An interface for the ADT maxheap.</a:t>
            </a:r>
            <a:r>
              <a: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rPr>
              <a:t> </a:t>
            </a:r>
            <a:r>
              <a:t>*/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BA2DA2"/>
                </a:solidFill>
              </a:rPr>
              <a:t>public</a:t>
            </a:r>
            <a:r>
              <a:t> </a:t>
            </a:r>
            <a:r>
              <a:rPr>
                <a:solidFill>
                  <a:srgbClr val="BA2DA2"/>
                </a:solidFill>
              </a:rPr>
              <a:t>interface</a:t>
            </a:r>
            <a:r>
              <a:t> MaxHeapInterface&lt;T </a:t>
            </a:r>
            <a:r>
              <a:rPr>
                <a:solidFill>
                  <a:srgbClr val="BA2DA2"/>
                </a:solidFill>
              </a:rPr>
              <a:t>extends</a:t>
            </a:r>
            <a:r>
              <a:t> Comparable&lt;? </a:t>
            </a:r>
            <a:r>
              <a:rPr>
                <a:solidFill>
                  <a:srgbClr val="BA2DA2"/>
                </a:solidFill>
              </a:rPr>
              <a:t>super</a:t>
            </a:r>
            <a:r>
              <a:t> T&gt;&gt;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latin typeface="Menlo"/>
                <a:ea typeface="Menlo"/>
                <a:cs typeface="Menlo"/>
                <a:sym typeface="Menlo"/>
              </a:defRPr>
            </a:pPr>
            <a:r>
              <a:t>{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   </a:t>
            </a:r>
            <a:r>
              <a:t>/** Adds a new entry to this heap.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       </a:t>
            </a:r>
            <a:r>
              <a:rPr b="1"/>
              <a:t>@param</a:t>
            </a:r>
            <a:r>
              <a:t> newEntry  An object to be added. */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latin typeface="Menlo"/>
                <a:ea typeface="Menlo"/>
                <a:cs typeface="Menlo"/>
                <a:sym typeface="Menlo"/>
              </a:defRPr>
            </a:pPr>
            <a:r>
              <a:t>   </a:t>
            </a:r>
            <a:r>
              <a:rPr>
                <a:solidFill>
                  <a:srgbClr val="BA2DA2"/>
                </a:solidFill>
              </a:rPr>
              <a:t>public</a:t>
            </a:r>
            <a:r>
              <a:t> </a:t>
            </a:r>
            <a:r>
              <a:rPr>
                <a:solidFill>
                  <a:srgbClr val="BA2DA2"/>
                </a:solidFill>
              </a:rPr>
              <a:t>void</a:t>
            </a:r>
            <a:r>
              <a:t> add(T newEntry);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latin typeface="+mn-lt"/>
                <a:ea typeface="+mn-ea"/>
                <a:cs typeface="+mn-cs"/>
                <a:sym typeface="Helvetica"/>
              </a:defRPr>
            </a:pP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   </a:t>
            </a:r>
            <a:r>
              <a:t>/** Removes and returns the largest item in this heap.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       </a:t>
            </a:r>
            <a:r>
              <a:rPr b="1"/>
              <a:t>@return</a:t>
            </a:r>
            <a:r>
              <a:t>  Either the largest object in the heap or,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                if the heap is empty before the operation, null. */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latin typeface="Menlo"/>
                <a:ea typeface="Menlo"/>
                <a:cs typeface="Menlo"/>
                <a:sym typeface="Menlo"/>
              </a:defRPr>
            </a:pPr>
            <a:r>
              <a:t>   </a:t>
            </a:r>
            <a:r>
              <a:rPr>
                <a:solidFill>
                  <a:srgbClr val="BA2DA2"/>
                </a:solidFill>
              </a:rPr>
              <a:t>public</a:t>
            </a:r>
            <a:r>
              <a:t> T removeMax();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latin typeface="+mn-lt"/>
                <a:ea typeface="+mn-ea"/>
                <a:cs typeface="+mn-cs"/>
                <a:sym typeface="Helvetica"/>
              </a:defRPr>
            </a:pP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   </a:t>
            </a:r>
            <a:r>
              <a:t>/** Retrieves the largest item in this heap.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       </a:t>
            </a:r>
            <a:r>
              <a:rPr b="1"/>
              <a:t>@return</a:t>
            </a:r>
            <a:r>
              <a:t>  Either the largest object in the heap or,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                if the heap is empty, null. */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latin typeface="Menlo"/>
                <a:ea typeface="Menlo"/>
                <a:cs typeface="Menlo"/>
                <a:sym typeface="Menlo"/>
              </a:defRPr>
            </a:pPr>
            <a:r>
              <a:t>   </a:t>
            </a:r>
            <a:r>
              <a:rPr>
                <a:solidFill>
                  <a:srgbClr val="BA2DA2"/>
                </a:solidFill>
              </a:rPr>
              <a:t>public</a:t>
            </a:r>
            <a:r>
              <a:t> T getMax();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latin typeface="+mn-lt"/>
                <a:ea typeface="+mn-ea"/>
                <a:cs typeface="+mn-cs"/>
                <a:sym typeface="Helvetica"/>
              </a:defRPr>
            </a:pP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   </a:t>
            </a:r>
            <a:r>
              <a:t>/** Detects whether this heap is empty.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       </a:t>
            </a:r>
            <a:r>
              <a:rPr b="1"/>
              <a:t>@return</a:t>
            </a:r>
            <a:r>
              <a:t>  True if the heap is empty, or false otherwise. */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latin typeface="Menlo"/>
                <a:ea typeface="Menlo"/>
                <a:cs typeface="Menlo"/>
                <a:sym typeface="Menlo"/>
              </a:defRPr>
            </a:pPr>
            <a:r>
              <a:t>   </a:t>
            </a:r>
            <a:r>
              <a:rPr>
                <a:solidFill>
                  <a:srgbClr val="BA2DA2"/>
                </a:solidFill>
              </a:rPr>
              <a:t>public</a:t>
            </a:r>
            <a:r>
              <a:t> </a:t>
            </a:r>
            <a:r>
              <a:rPr>
                <a:solidFill>
                  <a:srgbClr val="BA2DA2"/>
                </a:solidFill>
              </a:rPr>
              <a:t>boolean</a:t>
            </a:r>
            <a:r>
              <a:t> isEmpty();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latin typeface="+mn-lt"/>
                <a:ea typeface="+mn-ea"/>
                <a:cs typeface="+mn-cs"/>
                <a:sym typeface="Helvetica"/>
              </a:defRPr>
            </a:pP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   </a:t>
            </a:r>
            <a:r>
              <a:t>/** Gets the size of this heap.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       </a:t>
            </a:r>
            <a:r>
              <a:rPr b="1"/>
              <a:t>@return</a:t>
            </a:r>
            <a:r>
              <a:t>  The number of entries currently in the heap. */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latin typeface="Menlo"/>
                <a:ea typeface="Menlo"/>
                <a:cs typeface="Menlo"/>
                <a:sym typeface="Menlo"/>
              </a:defRPr>
            </a:pPr>
            <a:r>
              <a:t>   </a:t>
            </a:r>
            <a:r>
              <a:rPr>
                <a:solidFill>
                  <a:srgbClr val="BA2DA2"/>
                </a:solidFill>
              </a:rPr>
              <a:t>public</a:t>
            </a:r>
            <a:r>
              <a:t> </a:t>
            </a:r>
            <a:r>
              <a:rPr>
                <a:solidFill>
                  <a:srgbClr val="BA2DA2"/>
                </a:solidFill>
              </a:rPr>
              <a:t>int</a:t>
            </a:r>
            <a:r>
              <a:t> getSize();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latin typeface="+mn-lt"/>
                <a:ea typeface="+mn-ea"/>
                <a:cs typeface="+mn-cs"/>
                <a:sym typeface="Helvetica"/>
              </a:defRPr>
            </a:pP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   </a:t>
            </a:r>
            <a:r>
              <a:t>/** Removes all entries from this heap. */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latin typeface="Menlo"/>
                <a:ea typeface="Menlo"/>
                <a:cs typeface="Menlo"/>
                <a:sym typeface="Menlo"/>
              </a:defRPr>
            </a:pPr>
            <a:r>
              <a:t>   </a:t>
            </a:r>
            <a:r>
              <a:rPr>
                <a:solidFill>
                  <a:srgbClr val="BA2DA2"/>
                </a:solidFill>
              </a:rPr>
              <a:t>public</a:t>
            </a:r>
            <a:r>
              <a:t> </a:t>
            </a:r>
            <a:r>
              <a:rPr>
                <a:solidFill>
                  <a:srgbClr val="BA2DA2"/>
                </a:solidFill>
              </a:rPr>
              <a:t>void</a:t>
            </a:r>
            <a:r>
              <a:t> clear();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} </a:t>
            </a:r>
            <a:r>
              <a:t>// end MaxHeapInterface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Hierarchical Organizations</a:t>
            </a:r>
          </a:p>
        </p:txBody>
      </p:sp>
      <p:sp>
        <p:nvSpPr>
          <p:cNvPr id="58" name="FIGURE 24-3 A portion of a university’s administrative structure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466344">
              <a:defRPr sz="2243"/>
            </a:lvl1pPr>
          </a:lstStyle>
          <a:p>
            <a:r>
              <a:t>FIGURE 24-3 A portion of a university’s administrative structure</a:t>
            </a:r>
          </a:p>
        </p:txBody>
      </p:sp>
      <p:pic>
        <p:nvPicPr>
          <p:cNvPr id="59" name="Hierarchical chart of university administration.&#10;&#10;Picture 2" descr="Hierarchical chart of university administration.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" y="1907534"/>
            <a:ext cx="8534400" cy="34808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Title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More on General Trees</a:t>
            </a:r>
          </a:p>
        </p:txBody>
      </p:sp>
      <p:sp>
        <p:nvSpPr>
          <p:cNvPr id="216" name="Content Placeholder 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Parse tree</a:t>
            </a:r>
          </a:p>
          <a:p>
            <a:pPr lvl="1"/>
            <a:r>
              <a:t> Check syntax of a string for valid algebraic expression</a:t>
            </a:r>
          </a:p>
          <a:p>
            <a:pPr lvl="1"/>
            <a:r>
              <a:t>If valid can be expressed as a parse tree</a:t>
            </a:r>
          </a:p>
          <a:p>
            <a:r>
              <a:t>Parse tree must be a general tree</a:t>
            </a:r>
          </a:p>
          <a:p>
            <a:pPr lvl="1"/>
            <a:r>
              <a:t>So it can accommodate any expression</a:t>
            </a:r>
          </a:p>
          <a:p>
            <a:r>
              <a:t>Compilers use parse trees</a:t>
            </a:r>
          </a:p>
          <a:p>
            <a:pPr lvl="1"/>
            <a:r>
              <a:t>Check syntax, produce code</a:t>
            </a:r>
          </a:p>
        </p:txBody>
      </p:sp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Parse Tree for an Equation</a:t>
            </a:r>
          </a:p>
        </p:txBody>
      </p:sp>
      <p:sp>
        <p:nvSpPr>
          <p:cNvPr id="219" name="FIGURE 24-22 A parse tree for the algebraic expression a * (b + c)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420623">
              <a:defRPr sz="2024"/>
            </a:pPr>
            <a:r>
              <a:t>FIGURE 24-22 A parse tree for the algebraic expression </a:t>
            </a:r>
            <a:r>
              <a:rPr>
                <a:latin typeface="Courier New"/>
                <a:ea typeface="Courier New"/>
                <a:cs typeface="Courier New"/>
                <a:sym typeface="Courier New"/>
              </a:rPr>
              <a:t>a * (b + c)</a:t>
            </a:r>
          </a:p>
        </p:txBody>
      </p:sp>
      <p:pic>
        <p:nvPicPr>
          <p:cNvPr id="220" name="A tree diagram explains an expression a asterisk left parenthesis b + c right parenthesis.&#10;&#10;Picture 2" descr="A tree diagram explains an expression a asterisk left parenthesis b + c right parenthesis.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17220" y="934409"/>
            <a:ext cx="4277762" cy="49891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Parse Tree for a Game</a:t>
            </a:r>
          </a:p>
        </p:txBody>
      </p:sp>
      <p:sp>
        <p:nvSpPr>
          <p:cNvPr id="223" name="FIGURE 24-23 A portion of a game tree for tic-tac-toe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>
            <a:normAutofit fontScale="92500"/>
          </a:bodyPr>
          <a:lstStyle>
            <a:lvl1pPr defTabSz="566927">
              <a:defRPr sz="2728"/>
            </a:lvl1pPr>
          </a:lstStyle>
          <a:p>
            <a:r>
              <a:t>FIGURE 24-23 A portion of a game tree for tic-tac-toe</a:t>
            </a:r>
          </a:p>
        </p:txBody>
      </p:sp>
      <p:pic>
        <p:nvPicPr>
          <p:cNvPr id="224" name="A game tree displays tic tac toe game.&#10;&#10;Picture 2" descr="A game tree displays tic tac toe game.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61970" y="1135121"/>
            <a:ext cx="5461152" cy="46958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Title 1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End</a:t>
            </a:r>
          </a:p>
        </p:txBody>
      </p:sp>
      <p:sp>
        <p:nvSpPr>
          <p:cNvPr id="227" name="Subtitle 2"/>
          <p:cNvSpPr txBox="1">
            <a:spLocks noGrp="1"/>
          </p:cNvSpPr>
          <p:nvPr>
            <p:ph type="subTitle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Chapter 24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Hierarchical Organizations</a:t>
            </a:r>
          </a:p>
        </p:txBody>
      </p:sp>
      <p:sp>
        <p:nvSpPr>
          <p:cNvPr id="62" name="FIGURE 24-4 Computer files organized into folders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>
            <a:normAutofit fontScale="92500"/>
          </a:bodyPr>
          <a:lstStyle>
            <a:lvl1pPr defTabSz="594359">
              <a:defRPr sz="2859"/>
            </a:lvl1pPr>
          </a:lstStyle>
          <a:p>
            <a:r>
              <a:t>FIGURE 24-4 Computer files organized into folders</a:t>
            </a:r>
          </a:p>
        </p:txBody>
      </p:sp>
      <p:pic>
        <p:nvPicPr>
          <p:cNvPr id="63" name="Hierarchical chart of organized computer file folders. &#10;&#10;Picture 2" descr="Hierarchical chart of organized computer file folders. 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" y="807815"/>
            <a:ext cx="8534400" cy="43281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Tree Terminology</a:t>
            </a:r>
          </a:p>
        </p:txBody>
      </p:sp>
      <p:sp>
        <p:nvSpPr>
          <p:cNvPr id="66" name="FIGURE 24-5 A tree equivalent to the tree in Figure 24-4"/>
          <p:cNvSpPr txBox="1">
            <a:spLocks noGrp="1"/>
          </p:cNvSpPr>
          <p:nvPr>
            <p:ph type="body" sz="quarter" idx="1"/>
          </p:nvPr>
        </p:nvSpPr>
        <p:spPr>
          <a:xfrm>
            <a:off x="457200" y="5717509"/>
            <a:ext cx="8229600" cy="694507"/>
          </a:xfrm>
          <a:prstGeom prst="rect">
            <a:avLst/>
          </a:prstGeom>
        </p:spPr>
        <p:txBody>
          <a:bodyPr>
            <a:normAutofit fontScale="92500"/>
          </a:bodyPr>
          <a:lstStyle>
            <a:lvl1pPr defTabSz="539495">
              <a:defRPr sz="2596"/>
            </a:lvl1pPr>
          </a:lstStyle>
          <a:p>
            <a:r>
              <a:t>FIGURE 24-5 A tree equivalent to the tree in Figure 24-4</a:t>
            </a:r>
          </a:p>
        </p:txBody>
      </p:sp>
      <p:pic>
        <p:nvPicPr>
          <p:cNvPr id="67" name="Hierarchical chart of nodes.&#10;&#10;Picture 2" descr="Hierarchical chart of nodes.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9435" y="2572932"/>
            <a:ext cx="8534401" cy="3127249"/>
          </a:xfrm>
          <a:prstGeom prst="rect">
            <a:avLst/>
          </a:prstGeom>
          <a:ln w="12700">
            <a:miter lim="400000"/>
          </a:ln>
        </p:spPr>
      </p:pic>
      <p:pic>
        <p:nvPicPr>
          <p:cNvPr id="68" name="Hierarchical chart of organized computer file folders. &#10;&#10;Picture 2" descr="Hierarchical chart of organized computer file folders. 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72093" y="807814"/>
            <a:ext cx="3199814" cy="16227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itle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Tree Terminology</a:t>
            </a:r>
          </a:p>
        </p:txBody>
      </p:sp>
      <p:sp>
        <p:nvSpPr>
          <p:cNvPr id="71" name="Content Placeholder 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Contrast plants with root at bottom</a:t>
            </a:r>
          </a:p>
          <a:p>
            <a:pPr lvl="1"/>
            <a:r>
              <a:t>ADT tree with root at top</a:t>
            </a:r>
          </a:p>
          <a:p>
            <a:pPr lvl="1"/>
            <a:r>
              <a:t>Root is only node with no parent</a:t>
            </a:r>
          </a:p>
          <a:p>
            <a:r>
              <a:t>A tree can be empty</a:t>
            </a:r>
          </a:p>
          <a:p>
            <a:r>
              <a:t>Any node and its descendants form a subtree of the original tree</a:t>
            </a:r>
          </a:p>
          <a:p>
            <a:r>
              <a:t>The height of a tree is the number of levels in the tree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A diagram illustrates a binary tree. The binary tree has a root. Left and right sub trees of the root are, T sub left and T sub right.&#10;&#10;Picture 4" descr="A diagram illustrates a binary tree. The binary tree has a root. Left and right sub trees of the root are, T sub left and T sub right.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57707" y="1237975"/>
            <a:ext cx="4228586" cy="4655323"/>
          </a:xfrm>
          <a:prstGeom prst="rect">
            <a:avLst/>
          </a:prstGeom>
          <a:ln w="12700">
            <a:miter lim="400000"/>
          </a:ln>
        </p:spPr>
      </p:pic>
      <p:sp>
        <p:nvSpPr>
          <p:cNvPr id="74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Binary trees</a:t>
            </a:r>
          </a:p>
        </p:txBody>
      </p:sp>
      <p:sp>
        <p:nvSpPr>
          <p:cNvPr id="75" name="Body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defTabSz="749808">
              <a:defRPr sz="2952"/>
            </a:pPr>
            <a:endParaRPr/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Binary Trees</a:t>
            </a:r>
          </a:p>
        </p:txBody>
      </p:sp>
      <p:sp>
        <p:nvSpPr>
          <p:cNvPr id="78" name="FIGURE 24-6 Three binary trees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defTabSz="612648">
              <a:defRPr sz="2948"/>
            </a:lvl1pPr>
          </a:lstStyle>
          <a:p>
            <a:r>
              <a:t>FIGURE 24-6 Three binary trees</a:t>
            </a:r>
          </a:p>
        </p:txBody>
      </p:sp>
      <p:pic>
        <p:nvPicPr>
          <p:cNvPr id="79" name="Diagram illustrates 3 different binary trees. A full tree" descr="Diagram illustrates 3 different binary trees. A full tre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3794" y="1302797"/>
            <a:ext cx="2064628" cy="3550636"/>
          </a:xfrm>
          <a:prstGeom prst="rect">
            <a:avLst/>
          </a:prstGeom>
          <a:ln w="12700">
            <a:miter lim="400000"/>
          </a:ln>
        </p:spPr>
      </p:pic>
      <p:pic>
        <p:nvPicPr>
          <p:cNvPr id="80" name="Diagram illustrates 3 different binary trees. A complete tree" descr="Diagram illustrates 3 different binary trees. A complete tre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22715" y="1302797"/>
            <a:ext cx="3114370" cy="3779236"/>
          </a:xfrm>
          <a:prstGeom prst="rect">
            <a:avLst/>
          </a:prstGeom>
          <a:ln w="12700">
            <a:miter lim="400000"/>
          </a:ln>
        </p:spPr>
      </p:pic>
      <p:pic>
        <p:nvPicPr>
          <p:cNvPr id="81" name="Diagram illustrates 3 different binary trees. A tree that is not full or complete." descr="Diagram illustrates 3 different binary trees. A tree that is not full or complete.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374495" y="1302797"/>
            <a:ext cx="2476878" cy="37623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508 Lecture">
  <a:themeElements>
    <a:clrScheme name="508 Lectur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3C1581"/>
      </a:accent1>
      <a:accent2>
        <a:srgbClr val="1A6C7C"/>
      </a:accent2>
      <a:accent3>
        <a:srgbClr val="CC730D"/>
      </a:accent3>
      <a:accent4>
        <a:srgbClr val="B2AA00"/>
      </a:accent4>
      <a:accent5>
        <a:srgbClr val="1B9332"/>
      </a:accent5>
      <a:accent6>
        <a:srgbClr val="7F7F7F"/>
      </a:accent6>
      <a:hlink>
        <a:srgbClr val="0000FF"/>
      </a:hlink>
      <a:folHlink>
        <a:srgbClr val="FF00FF"/>
      </a:folHlink>
    </a:clrScheme>
    <a:fontScheme name="508 Lectur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508 Lectur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508 Lecture">
  <a:themeElements>
    <a:clrScheme name="508 Lectur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3C1581"/>
      </a:accent1>
      <a:accent2>
        <a:srgbClr val="1A6C7C"/>
      </a:accent2>
      <a:accent3>
        <a:srgbClr val="CC730D"/>
      </a:accent3>
      <a:accent4>
        <a:srgbClr val="B2AA00"/>
      </a:accent4>
      <a:accent5>
        <a:srgbClr val="1B9332"/>
      </a:accent5>
      <a:accent6>
        <a:srgbClr val="7F7F7F"/>
      </a:accent6>
      <a:hlink>
        <a:srgbClr val="0000FF"/>
      </a:hlink>
      <a:folHlink>
        <a:srgbClr val="FF00FF"/>
      </a:folHlink>
    </a:clrScheme>
    <a:fontScheme name="508 Lectur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508 Lectur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2093</Words>
  <Application>Microsoft Macintosh PowerPoint</Application>
  <PresentationFormat>On-screen Show (4:3)</PresentationFormat>
  <Paragraphs>293</Paragraphs>
  <Slides>43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1" baseType="lpstr">
      <vt:lpstr>Arial</vt:lpstr>
      <vt:lpstr>Courier New</vt:lpstr>
      <vt:lpstr>Helvetica</vt:lpstr>
      <vt:lpstr>Menlo</vt:lpstr>
      <vt:lpstr>Times</vt:lpstr>
      <vt:lpstr>Times New Roman</vt:lpstr>
      <vt:lpstr>Verdana</vt:lpstr>
      <vt:lpstr>508 Lecture</vt:lpstr>
      <vt:lpstr>Data Structures and Abstractions with Java™</vt:lpstr>
      <vt:lpstr>Hierarchical Organizations</vt:lpstr>
      <vt:lpstr>Hierarchical Organizations</vt:lpstr>
      <vt:lpstr>Hierarchical Organizations</vt:lpstr>
      <vt:lpstr>Hierarchical Organizations</vt:lpstr>
      <vt:lpstr>Tree Terminology</vt:lpstr>
      <vt:lpstr>Tree Terminology</vt:lpstr>
      <vt:lpstr>Binary trees</vt:lpstr>
      <vt:lpstr>Binary Trees</vt:lpstr>
      <vt:lpstr>Binary Trees</vt:lpstr>
      <vt:lpstr>Binary Tree Height (Part 1)</vt:lpstr>
      <vt:lpstr>Binary Tree Height (Part 2)</vt:lpstr>
      <vt:lpstr>Traversals of A Tree</vt:lpstr>
      <vt:lpstr>Traversals of a Binary Tree</vt:lpstr>
      <vt:lpstr>Traversals of a Binary Tree</vt:lpstr>
      <vt:lpstr>Traversals of a Binary Tree</vt:lpstr>
      <vt:lpstr>Traversals of a Binary Tree</vt:lpstr>
      <vt:lpstr>Traversals of a Binary Tree</vt:lpstr>
      <vt:lpstr>Traversals of a Binary Tree</vt:lpstr>
      <vt:lpstr>Traversals of a General Tree</vt:lpstr>
      <vt:lpstr>Traversals of a General Tree</vt:lpstr>
      <vt:lpstr>Interfaces for All Trees</vt:lpstr>
      <vt:lpstr>Traversals</vt:lpstr>
      <vt:lpstr>Interface for Binary Trees</vt:lpstr>
      <vt:lpstr>Building a Binary Tree</vt:lpstr>
      <vt:lpstr>Building a Binary Tree</vt:lpstr>
      <vt:lpstr>Expression Trees</vt:lpstr>
      <vt:lpstr>Expression Trees</vt:lpstr>
      <vt:lpstr>Expert System Using A Decision Tree</vt:lpstr>
      <vt:lpstr>Expert System Using A Decision Tree</vt:lpstr>
      <vt:lpstr>Expert System Using A Decision Tree (Part 1)</vt:lpstr>
      <vt:lpstr>Expert System Using A Decision Tree (Part 2)</vt:lpstr>
      <vt:lpstr>Binary Search Tree</vt:lpstr>
      <vt:lpstr>Binary Search Tree</vt:lpstr>
      <vt:lpstr>Binary Search Tree</vt:lpstr>
      <vt:lpstr>Binary Search Tree</vt:lpstr>
      <vt:lpstr>Heaps</vt:lpstr>
      <vt:lpstr>Heaps</vt:lpstr>
      <vt:lpstr>Heaps</vt:lpstr>
      <vt:lpstr>More on General Trees</vt:lpstr>
      <vt:lpstr>Parse Tree for an Equation</vt:lpstr>
      <vt:lpstr>Parse Tree for a Game</vt:lpstr>
      <vt:lpstr>End</vt:lpstr>
    </vt:vector>
  </TitlesOfParts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Data Structures and Abstractions with Java™</dc:title>
  <cp:lastModifiedBy>Henry, Timothy</cp:lastModifiedBy>
  <cp:revision>1</cp:revision>
  <dcterms:modified xsi:type="dcterms:W3CDTF">2018-04-18T15:23:35Z</dcterms:modified>
</cp:coreProperties>
</file>