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699000" y="1421040"/>
            <a:ext cx="3657600" cy="81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Chapter 25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99000" y="3147927"/>
            <a:ext cx="3931742" cy="163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8">
              <a:defRPr sz="4268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Tree Implementations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Creating a Binary Tree</a:t>
            </a:r>
          </a:p>
        </p:txBody>
      </p:sp>
      <p:sp>
        <p:nvSpPr>
          <p:cNvPr id="82" name="FIGURE 25-2 The binary tree treeA shares nodes with treeB and treeC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2336">
              <a:defRPr sz="1936"/>
            </a:pPr>
            <a:r>
              <a:t>FIGURE 25-2 The binary tree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treeA</a:t>
            </a:r>
            <a:r>
              <a:t> shares nodes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treeB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treeC</a:t>
            </a:r>
          </a:p>
        </p:txBody>
      </p:sp>
      <p:pic>
        <p:nvPicPr>
          <p:cNvPr id="83" name="An illustration represents a binary tree A sharing nodes with tree B and tree C.&#10;&#10;Picture 2" descr="An illustration represents a binary tree A sharing nodes with tree B and tree C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110976"/>
            <a:ext cx="8534400" cy="281635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reeA.setTree(a, treeB, treeC);"/>
          <p:cNvSpPr txBox="1"/>
          <p:nvPr/>
        </p:nvSpPr>
        <p:spPr>
          <a:xfrm>
            <a:off x="2462628" y="1273975"/>
            <a:ext cx="460766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382904" indent="-382904" defTabSz="457200">
              <a:spcBef>
                <a:spcPts val="500"/>
              </a:spcBef>
              <a:defRPr sz="1900" b="1">
                <a:solidFill>
                  <a:srgbClr val="2F2A2B"/>
                </a:solidFill>
                <a:latin typeface="Menlo"/>
                <a:ea typeface="Menlo"/>
                <a:cs typeface="Menlo"/>
                <a:sym typeface="Menlo"/>
              </a:defRPr>
            </a:lvl1pPr>
          </a:lstStyle>
          <a:p>
            <a:r>
              <a:t>treeA.setTree(a, treeB, treeC);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copy</a:t>
            </a:r>
          </a:p>
        </p:txBody>
      </p:sp>
      <p:sp>
        <p:nvSpPr>
          <p:cNvPr id="87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Definition of the method copy in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BinaryNode</a:t>
            </a:r>
          </a:p>
        </p:txBody>
      </p:sp>
      <p:sp>
        <p:nvSpPr>
          <p:cNvPr id="88" name="/** Copies the subtree rooted at this node.  */…"/>
          <p:cNvSpPr txBox="1"/>
          <p:nvPr/>
        </p:nvSpPr>
        <p:spPr>
          <a:xfrm>
            <a:off x="902971" y="1858647"/>
            <a:ext cx="6663263" cy="3140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Copies the subtree rooted at this node.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BinaryNode&lt;T&gt; copy()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BinaryNode&lt;T&gt; newRoot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BinaryNode&lt;&gt;(data);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(leftChild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newRoot.setLeftChild(leftChild.copy());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(rightChild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newRoot.setRightChild(rightChild.copy());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newRoot;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copy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</a:p>
        </p:txBody>
      </p:sp>
      <p:sp>
        <p:nvSpPr>
          <p:cNvPr id="91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2336">
              <a:defRPr sz="1584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  <a:r>
              <a:t> can invoke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copy</a:t>
            </a:r>
            <a:r>
              <a:t> to copy the nodes from the two given subtrees</a:t>
            </a:r>
          </a:p>
        </p:txBody>
      </p:sp>
      <p:sp>
        <p:nvSpPr>
          <p:cNvPr id="92" name="private void initializeTree(T rootData,              BinaryTree&lt;T&gt; leftTree,              BinaryTree&lt;T&gt; rightTree)…"/>
          <p:cNvSpPr txBox="1"/>
          <p:nvPr/>
        </p:nvSpPr>
        <p:spPr>
          <a:xfrm>
            <a:off x="725407" y="1351280"/>
            <a:ext cx="7608405" cy="303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initializeTree(T rootData, </a:t>
            </a:r>
            <a:br/>
            <a:r>
              <a:t>												BinaryTree&lt;T&gt; leftTree,</a:t>
            </a:r>
            <a:br/>
            <a:r>
              <a:t>									 			BinaryTree&lt;T&gt; rightTree)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root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BinaryNode&lt;&gt;(rootData);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((leftTree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!leftTree.isEmpty())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root.setLeftChild(leftTree.root.copy());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((rightTree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!rightTree.isEmpty())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root.setRightChild(rightTree.root.copy());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initializeTree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Additional Challenges</a:t>
            </a:r>
          </a:p>
        </p:txBody>
      </p:sp>
      <p:sp>
        <p:nvSpPr>
          <p:cNvPr id="95" name="FIGURE 25-3 treeA has identical subtre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9495">
              <a:defRPr sz="2596"/>
            </a:pPr>
            <a:r>
              <a:t>FIGURE 25-3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treeA</a:t>
            </a:r>
            <a:r>
              <a:t> has identical subtrees</a:t>
            </a:r>
          </a:p>
        </p:txBody>
      </p:sp>
      <p:pic>
        <p:nvPicPr>
          <p:cNvPr id="96" name="A diagram shows a tree A that has identical sub trees. The node named tree A period root has a has a pointer pointing tree A having value a inside. 2 pointers are pointing from tree A to tree B. 2 pointers from tree B are pointing down.&#10;&#10;Picture 2" descr="A diagram shows a tree A that has identical sub trees. The node named tree A period root has a has a pointer pointing tree A having value a inside. 2 pointers are pointing from tree A to tree B. 2 pointers from tree B are pointing down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325" y="1022980"/>
            <a:ext cx="6317351" cy="4264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title"/>
          </p:nvPr>
        </p:nvSpPr>
        <p:spPr>
          <a:xfrm>
            <a:off x="249766" y="0"/>
            <a:ext cx="8513234" cy="816042"/>
          </a:xfrm>
          <a:prstGeom prst="rect">
            <a:avLst/>
          </a:prstGeom>
        </p:spPr>
        <p:txBody>
          <a:bodyPr/>
          <a:lstStyle/>
          <a:p>
            <a:pPr defTabSz="859536">
              <a:defRPr sz="4136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  <a:r>
              <a:t> Solution</a:t>
            </a:r>
          </a:p>
        </p:txBody>
      </p:sp>
      <p:sp>
        <p:nvSpPr>
          <p:cNvPr id="99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391582" y="816041"/>
            <a:ext cx="8360836" cy="5613669"/>
          </a:xfrm>
          <a:prstGeom prst="rect">
            <a:avLst/>
          </a:prstGeom>
        </p:spPr>
        <p:txBody>
          <a:bodyPr/>
          <a:lstStyle/>
          <a:p>
            <a:pPr marL="243840" indent="-162560" defTabSz="731520">
              <a:spcBef>
                <a:spcPts val="1200"/>
              </a:spcBef>
              <a:defRPr sz="1920"/>
            </a:pPr>
            <a:r>
              <a:t>If left subtree exists and not empty, </a:t>
            </a:r>
          </a:p>
          <a:p>
            <a:pPr marL="955040" lvl="2" indent="-142239" defTabSz="731520">
              <a:spcBef>
                <a:spcPts val="1200"/>
              </a:spcBef>
              <a:defRPr sz="1920"/>
            </a:pPr>
            <a:r>
              <a:t>attach root node to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t> as left child.</a:t>
            </a:r>
          </a:p>
          <a:p>
            <a:pPr marL="243840" indent="-162560" defTabSz="731520">
              <a:spcBef>
                <a:spcPts val="1200"/>
              </a:spcBef>
              <a:defRPr sz="1920"/>
            </a:pPr>
            <a:r>
              <a:t>Create root node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t> containing given data.</a:t>
            </a:r>
          </a:p>
          <a:p>
            <a:pPr marL="243840" indent="-162560" defTabSz="731520">
              <a:spcBef>
                <a:spcPts val="1200"/>
              </a:spcBef>
              <a:defRPr sz="1920"/>
            </a:pPr>
            <a:r>
              <a:t>If right subtree exists, not empty, and distinct from left subtree, </a:t>
            </a:r>
          </a:p>
          <a:p>
            <a:pPr marL="629920" lvl="1" indent="-182880" defTabSz="731520">
              <a:spcBef>
                <a:spcPts val="1200"/>
              </a:spcBef>
              <a:defRPr sz="1920"/>
            </a:pPr>
            <a:r>
              <a:t>attach root node to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t> as a right child. </a:t>
            </a:r>
          </a:p>
          <a:p>
            <a:pPr marL="243840" indent="-162560" defTabSz="731520">
              <a:spcBef>
                <a:spcPts val="1200"/>
              </a:spcBef>
              <a:defRPr sz="1920"/>
            </a:pPr>
            <a:r>
              <a:t>But if right and left subtrees are same, </a:t>
            </a:r>
          </a:p>
          <a:p>
            <a:pPr marL="629920" lvl="1" indent="-182880" defTabSz="731520">
              <a:spcBef>
                <a:spcPts val="1200"/>
              </a:spcBef>
              <a:defRPr sz="1920"/>
            </a:pPr>
            <a:r>
              <a:t>attach copy of right subtree to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t>instead.</a:t>
            </a:r>
          </a:p>
          <a:p>
            <a:pPr marL="243840" indent="-162560" defTabSz="731520">
              <a:spcBef>
                <a:spcPts val="1200"/>
              </a:spcBef>
              <a:defRPr sz="1920"/>
            </a:pPr>
            <a:r>
              <a:t>If the left subtree exists and differs from the tree object used to call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  <a:r>
              <a:t>, </a:t>
            </a:r>
          </a:p>
          <a:p>
            <a:pPr marL="629920" lvl="1" indent="-182880" defTabSz="731520">
              <a:spcBef>
                <a:spcPts val="1200"/>
              </a:spcBef>
              <a:defRPr sz="1920"/>
            </a:pPr>
            <a:r>
              <a:t>set the subtree’s data field root to null.</a:t>
            </a:r>
          </a:p>
          <a:p>
            <a:pPr marL="243840" indent="-162560" defTabSz="731520">
              <a:spcBef>
                <a:spcPts val="1200"/>
              </a:spcBef>
              <a:defRPr sz="1920"/>
            </a:pPr>
            <a:r>
              <a:t>If right subtree exists and differs from the tree object used to call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  <a:r>
              <a:t>, </a:t>
            </a:r>
          </a:p>
          <a:p>
            <a:pPr marL="629920" lvl="1" indent="-182880" defTabSz="731520">
              <a:spcBef>
                <a:spcPts val="1200"/>
              </a:spcBef>
              <a:defRPr sz="1920"/>
            </a:pPr>
            <a:r>
              <a:t>set subtree’s data field root to null.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536">
              <a:defRPr sz="4136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  <a:r>
              <a:t> Solution</a:t>
            </a:r>
          </a:p>
        </p:txBody>
      </p:sp>
      <p:sp>
        <p:nvSpPr>
          <p:cNvPr id="10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An 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initializeTree</a:t>
            </a:r>
          </a:p>
        </p:txBody>
      </p:sp>
      <p:sp>
        <p:nvSpPr>
          <p:cNvPr id="103" name="private void initializeTree(T rootData,          BinaryTree&lt;T&gt; leftTree,…"/>
          <p:cNvSpPr txBox="1"/>
          <p:nvPr/>
        </p:nvSpPr>
        <p:spPr>
          <a:xfrm>
            <a:off x="775971" y="807814"/>
            <a:ext cx="5616344" cy="486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initializeTree(T rootData, </a:t>
            </a:r>
            <a:br/>
            <a:r>
              <a:t>								BinaryTree&lt;T&gt; leftTree, </a:t>
            </a: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						BinaryTree&lt;T&gt; rightTree)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root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BinaryNode&lt;&gt;(rootData);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((leftTree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!leftTree.isEmpty())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root.setLeftChild(leftTree.root);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((rightTree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!rightTree.isEmpty())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(rightTree != leftTree)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root.setRightChild(rightTree.root);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root.setRightChild(rightTree.root.copy());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 sz="150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 sz="1500"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((leftTree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(leftTree != 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))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leftTree.clear();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((rightTree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(rightTree != 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))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rightTree.clear();</a:t>
            </a:r>
            <a:endParaRPr sz="1500"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initializeTree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85800">
              <a:defRPr sz="33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BinaryTree</a:t>
            </a:r>
            <a:r>
              <a:t> Accessor and Mutator Methods</a:t>
            </a:r>
          </a:p>
        </p:txBody>
      </p:sp>
      <p:sp>
        <p:nvSpPr>
          <p:cNvPr id="106" name="public void setRootData(T rootData)…"/>
          <p:cNvSpPr txBox="1"/>
          <p:nvPr/>
        </p:nvSpPr>
        <p:spPr>
          <a:xfrm>
            <a:off x="443971" y="807814"/>
            <a:ext cx="5891602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setRootData(T rootData)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root.setData(rootData);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setRootData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getRootData()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EmptyTreeException();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root.getData();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getRootData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protected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setRootNode(BinaryNode&lt;T&gt; rootNode)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root = rootNode;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setRootNode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protected</a:t>
            </a:r>
            <a:r>
              <a:t> BinaryNode&lt;T&gt; getRootNode()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root;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getRootNode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More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BinaryTree</a:t>
            </a:r>
            <a:r>
              <a:t> Methods</a:t>
            </a:r>
          </a:p>
        </p:txBody>
      </p:sp>
      <p:sp>
        <p:nvSpPr>
          <p:cNvPr id="109" name="Computing the Height and Counting Nod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612648">
              <a:defRPr sz="2948"/>
            </a:lvl1pPr>
          </a:lstStyle>
          <a:p>
            <a:r>
              <a:t>Computing the Height and Counting Nodes</a:t>
            </a:r>
          </a:p>
        </p:txBody>
      </p:sp>
      <p:sp>
        <p:nvSpPr>
          <p:cNvPr id="110" name="public int getHeight()…"/>
          <p:cNvSpPr txBox="1"/>
          <p:nvPr/>
        </p:nvSpPr>
        <p:spPr>
          <a:xfrm>
            <a:off x="1361970" y="1463945"/>
            <a:ext cx="6143333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getHeight()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height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(root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height = root.getHeight();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height;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getHeight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getNumberOfNodes()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numberOfNodes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(root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numberOfNodes = root.getNumberOfNodes();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numberOfNodes;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getNumberOfNodes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Methods within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BinaryNode</a:t>
            </a:r>
            <a:r>
              <a:t>.</a:t>
            </a:r>
          </a:p>
        </p:txBody>
      </p:sp>
      <p:sp>
        <p:nvSpPr>
          <p:cNvPr id="113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749808">
              <a:defRPr sz="2952"/>
            </a:pPr>
            <a:endParaRPr/>
          </a:p>
        </p:txBody>
      </p:sp>
      <p:sp>
        <p:nvSpPr>
          <p:cNvPr id="114" name="public int getHeight()…"/>
          <p:cNvSpPr txBox="1"/>
          <p:nvPr/>
        </p:nvSpPr>
        <p:spPr>
          <a:xfrm>
            <a:off x="574611" y="1318259"/>
            <a:ext cx="7623136" cy="371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getHeight()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getHeight(</a:t>
            </a:r>
            <a:r>
              <a:rPr>
                <a:solidFill>
                  <a:srgbClr val="BA2DA2"/>
                </a:solidFill>
              </a:rPr>
              <a:t>this</a:t>
            </a:r>
            <a:r>
              <a:rPr>
                <a:solidFill>
                  <a:srgbClr val="000000"/>
                </a:solidFill>
              </a:rPr>
              <a:t>); </a:t>
            </a:r>
            <a:r>
              <a:t>// Call private getHeight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getHeight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getHeight(BinaryNode&lt;T&gt; node)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height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height = </a:t>
            </a:r>
            <a:r>
              <a:rPr>
                <a:solidFill>
                  <a:srgbClr val="272AD8"/>
                </a:solidFill>
              </a:rPr>
              <a:t>1</a:t>
            </a:r>
            <a:r>
              <a:t> + Math.max(getHeight(node.getLeftChild()),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getHeight(node.getRightChild()));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height;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}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68680">
              <a:defRPr sz="4180"/>
            </a:pPr>
            <a:r>
              <a:t>Methods within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BinaryNode</a:t>
            </a:r>
          </a:p>
        </p:txBody>
      </p:sp>
      <p:sp>
        <p:nvSpPr>
          <p:cNvPr id="117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749808">
              <a:defRPr sz="2952"/>
            </a:pPr>
            <a:endParaRPr/>
          </a:p>
        </p:txBody>
      </p:sp>
      <p:sp>
        <p:nvSpPr>
          <p:cNvPr id="118" name="public int getNumberOfNodes()…"/>
          <p:cNvSpPr txBox="1"/>
          <p:nvPr/>
        </p:nvSpPr>
        <p:spPr>
          <a:xfrm>
            <a:off x="640726" y="1178560"/>
            <a:ext cx="6013349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getNumberOfNodes()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leftNumber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rightNumber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(left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leftNumber = left.getNumberOfNodes();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(right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rightNumber = right.getNumberOfNodes();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</a:t>
            </a:r>
            <a:r>
              <a:rPr>
                <a:solidFill>
                  <a:srgbClr val="272AD8"/>
                </a:solidFill>
              </a:rPr>
              <a:t>1</a:t>
            </a:r>
            <a:r>
              <a:t> + leftNumber + rightNumber;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getNumberOfNodes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Nodes in a Binary Tree</a:t>
            </a:r>
          </a:p>
        </p:txBody>
      </p:sp>
      <p:sp>
        <p:nvSpPr>
          <p:cNvPr id="50" name="FIGURE 25-1 A node in a binary tre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612648">
              <a:defRPr sz="2948"/>
            </a:lvl1pPr>
          </a:lstStyle>
          <a:p>
            <a:r>
              <a:t>FIGURE 25-1 A node in a binary tree</a:t>
            </a:r>
          </a:p>
        </p:txBody>
      </p:sp>
      <p:pic>
        <p:nvPicPr>
          <p:cNvPr id="51" name="A diagram illustrates a node in a binary tree.&#10;&#10;Picture 1" descr="A diagram illustrates a node in a binary tree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926" y="2242989"/>
            <a:ext cx="6240148" cy="2152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86968">
              <a:defRPr sz="4268"/>
            </a:lvl1pPr>
          </a:lstStyle>
          <a:p>
            <a:r>
              <a:t>Traversing a binary tree recursively</a:t>
            </a:r>
          </a:p>
        </p:txBody>
      </p:sp>
      <p:sp>
        <p:nvSpPr>
          <p:cNvPr id="121" name="public void inorderTraverse()…"/>
          <p:cNvSpPr txBox="1"/>
          <p:nvPr/>
        </p:nvSpPr>
        <p:spPr>
          <a:xfrm>
            <a:off x="388406" y="807814"/>
            <a:ext cx="6032759" cy="346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inorderTraverse()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inorderTraverse(root);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inorderTraverse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inorderTraverse(BinaryNode&lt;T&gt; node)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inorderTraverse(node.getLeftChild());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System.out.println(node.getData());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inorderTraverse(node.getRightChild());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inorderTraverse</a:t>
            </a:r>
          </a:p>
        </p:txBody>
      </p:sp>
      <p:pic>
        <p:nvPicPr>
          <p:cNvPr id="122" name="A diagram shows a binary tree. The root node a is divided into 2 parent nodes b and c. The parent node b is again divided into 2 child nodes d and e. The parent node c is connected to node f and then node f is connected to node g.&#10;&#10;Picture 2" descr="A diagram shows a binary tree. The root node a is divided into 2 parent nodes b and c. The parent node b is again divided into 2 child nodes d and e. The parent node c is connected to node f and then node f is connected to node g.Picture 2"/>
          <p:cNvPicPr>
            <a:picLocks noChangeAspect="1"/>
          </p:cNvPicPr>
          <p:nvPr/>
        </p:nvPicPr>
        <p:blipFill>
          <a:blip r:embed="rId2">
            <a:extLst/>
          </a:blip>
          <a:srcRect l="792" t="742" r="807" b="759"/>
          <a:stretch>
            <a:fillRect/>
          </a:stretch>
        </p:blipFill>
        <p:spPr>
          <a:xfrm>
            <a:off x="5666016" y="2784991"/>
            <a:ext cx="3096984" cy="3469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4" h="21492" extrusionOk="0">
                <a:moveTo>
                  <a:pt x="12362" y="5"/>
                </a:moveTo>
                <a:cubicBezTo>
                  <a:pt x="11063" y="-92"/>
                  <a:pt x="10253" y="1199"/>
                  <a:pt x="10960" y="2240"/>
                </a:cubicBezTo>
                <a:cubicBezTo>
                  <a:pt x="11049" y="2371"/>
                  <a:pt x="11120" y="2490"/>
                  <a:pt x="11120" y="2503"/>
                </a:cubicBezTo>
                <a:cubicBezTo>
                  <a:pt x="11120" y="2517"/>
                  <a:pt x="10081" y="3332"/>
                  <a:pt x="8811" y="4318"/>
                </a:cubicBezTo>
                <a:cubicBezTo>
                  <a:pt x="7541" y="5303"/>
                  <a:pt x="6460" y="6143"/>
                  <a:pt x="6410" y="6184"/>
                </a:cubicBezTo>
                <a:cubicBezTo>
                  <a:pt x="6330" y="6248"/>
                  <a:pt x="6287" y="6241"/>
                  <a:pt x="6078" y="6142"/>
                </a:cubicBezTo>
                <a:cubicBezTo>
                  <a:pt x="5548" y="5889"/>
                  <a:pt x="4831" y="5970"/>
                  <a:pt x="4377" y="6334"/>
                </a:cubicBezTo>
                <a:cubicBezTo>
                  <a:pt x="3711" y="6866"/>
                  <a:pt x="3666" y="7814"/>
                  <a:pt x="4274" y="8453"/>
                </a:cubicBezTo>
                <a:lnTo>
                  <a:pt x="4463" y="8654"/>
                </a:lnTo>
                <a:lnTo>
                  <a:pt x="3214" y="10552"/>
                </a:lnTo>
                <a:cubicBezTo>
                  <a:pt x="2527" y="11596"/>
                  <a:pt x="1944" y="12466"/>
                  <a:pt x="1920" y="12487"/>
                </a:cubicBezTo>
                <a:cubicBezTo>
                  <a:pt x="1896" y="12509"/>
                  <a:pt x="1723" y="12531"/>
                  <a:pt x="1534" y="12534"/>
                </a:cubicBezTo>
                <a:cubicBezTo>
                  <a:pt x="1078" y="12542"/>
                  <a:pt x="670" y="12711"/>
                  <a:pt x="389" y="13008"/>
                </a:cubicBezTo>
                <a:cubicBezTo>
                  <a:pt x="-441" y="13890"/>
                  <a:pt x="135" y="15283"/>
                  <a:pt x="1373" y="15388"/>
                </a:cubicBezTo>
                <a:cubicBezTo>
                  <a:pt x="2322" y="15469"/>
                  <a:pt x="3060" y="14839"/>
                  <a:pt x="3064" y="13945"/>
                </a:cubicBezTo>
                <a:cubicBezTo>
                  <a:pt x="3067" y="13391"/>
                  <a:pt x="2796" y="12980"/>
                  <a:pt x="2196" y="12635"/>
                </a:cubicBezTo>
                <a:cubicBezTo>
                  <a:pt x="2119" y="12590"/>
                  <a:pt x="2279" y="12318"/>
                  <a:pt x="3325" y="10722"/>
                </a:cubicBezTo>
                <a:cubicBezTo>
                  <a:pt x="3996" y="9698"/>
                  <a:pt x="4575" y="8833"/>
                  <a:pt x="4611" y="8800"/>
                </a:cubicBezTo>
                <a:cubicBezTo>
                  <a:pt x="4661" y="8752"/>
                  <a:pt x="4745" y="8755"/>
                  <a:pt x="4979" y="8814"/>
                </a:cubicBezTo>
                <a:cubicBezTo>
                  <a:pt x="5330" y="8902"/>
                  <a:pt x="5664" y="8874"/>
                  <a:pt x="6026" y="8726"/>
                </a:cubicBezTo>
                <a:cubicBezTo>
                  <a:pt x="6160" y="8671"/>
                  <a:pt x="6282" y="8638"/>
                  <a:pt x="6297" y="8652"/>
                </a:cubicBezTo>
                <a:cubicBezTo>
                  <a:pt x="6311" y="8666"/>
                  <a:pt x="6840" y="9580"/>
                  <a:pt x="7472" y="10683"/>
                </a:cubicBezTo>
                <a:lnTo>
                  <a:pt x="8622" y="12686"/>
                </a:lnTo>
                <a:lnTo>
                  <a:pt x="8353" y="12920"/>
                </a:lnTo>
                <a:cubicBezTo>
                  <a:pt x="7953" y="13265"/>
                  <a:pt x="7829" y="13526"/>
                  <a:pt x="7830" y="14031"/>
                </a:cubicBezTo>
                <a:cubicBezTo>
                  <a:pt x="7831" y="14379"/>
                  <a:pt x="7855" y="14488"/>
                  <a:pt x="7980" y="14712"/>
                </a:cubicBezTo>
                <a:cubicBezTo>
                  <a:pt x="8253" y="15200"/>
                  <a:pt x="8733" y="15453"/>
                  <a:pt x="9374" y="15452"/>
                </a:cubicBezTo>
                <a:cubicBezTo>
                  <a:pt x="10229" y="15451"/>
                  <a:pt x="10868" y="14843"/>
                  <a:pt x="10868" y="14031"/>
                </a:cubicBezTo>
                <a:cubicBezTo>
                  <a:pt x="10868" y="13427"/>
                  <a:pt x="10559" y="12977"/>
                  <a:pt x="9971" y="12726"/>
                </a:cubicBezTo>
                <a:cubicBezTo>
                  <a:pt x="9728" y="12622"/>
                  <a:pt x="9608" y="12604"/>
                  <a:pt x="9266" y="12618"/>
                </a:cubicBezTo>
                <a:cubicBezTo>
                  <a:pt x="9025" y="12627"/>
                  <a:pt x="8830" y="12610"/>
                  <a:pt x="8795" y="12578"/>
                </a:cubicBezTo>
                <a:cubicBezTo>
                  <a:pt x="8763" y="12548"/>
                  <a:pt x="8220" y="11617"/>
                  <a:pt x="7588" y="10511"/>
                </a:cubicBezTo>
                <a:lnTo>
                  <a:pt x="6439" y="8500"/>
                </a:lnTo>
                <a:lnTo>
                  <a:pt x="6591" y="8318"/>
                </a:lnTo>
                <a:cubicBezTo>
                  <a:pt x="7003" y="7833"/>
                  <a:pt x="7025" y="7161"/>
                  <a:pt x="6646" y="6604"/>
                </a:cubicBezTo>
                <a:lnTo>
                  <a:pt x="6486" y="6368"/>
                </a:lnTo>
                <a:lnTo>
                  <a:pt x="8806" y="4563"/>
                </a:lnTo>
                <a:cubicBezTo>
                  <a:pt x="10082" y="3571"/>
                  <a:pt x="11171" y="2731"/>
                  <a:pt x="11226" y="2695"/>
                </a:cubicBezTo>
                <a:cubicBezTo>
                  <a:pt x="11308" y="2641"/>
                  <a:pt x="11370" y="2647"/>
                  <a:pt x="11596" y="2742"/>
                </a:cubicBezTo>
                <a:cubicBezTo>
                  <a:pt x="12001" y="2911"/>
                  <a:pt x="12501" y="2901"/>
                  <a:pt x="12909" y="2715"/>
                </a:cubicBezTo>
                <a:cubicBezTo>
                  <a:pt x="13216" y="2574"/>
                  <a:pt x="13226" y="2573"/>
                  <a:pt x="13351" y="2666"/>
                </a:cubicBezTo>
                <a:cubicBezTo>
                  <a:pt x="13421" y="2717"/>
                  <a:pt x="14492" y="3547"/>
                  <a:pt x="15731" y="4509"/>
                </a:cubicBezTo>
                <a:lnTo>
                  <a:pt x="17982" y="6260"/>
                </a:lnTo>
                <a:lnTo>
                  <a:pt x="17840" y="6417"/>
                </a:lnTo>
                <a:cubicBezTo>
                  <a:pt x="17555" y="6734"/>
                  <a:pt x="17461" y="6974"/>
                  <a:pt x="17459" y="7388"/>
                </a:cubicBezTo>
                <a:cubicBezTo>
                  <a:pt x="17457" y="7837"/>
                  <a:pt x="17584" y="8136"/>
                  <a:pt x="17890" y="8414"/>
                </a:cubicBezTo>
                <a:lnTo>
                  <a:pt x="18077" y="8583"/>
                </a:lnTo>
                <a:lnTo>
                  <a:pt x="17375" y="9653"/>
                </a:lnTo>
                <a:cubicBezTo>
                  <a:pt x="16988" y="10241"/>
                  <a:pt x="16399" y="11139"/>
                  <a:pt x="16065" y="11649"/>
                </a:cubicBezTo>
                <a:lnTo>
                  <a:pt x="15460" y="12576"/>
                </a:lnTo>
                <a:lnTo>
                  <a:pt x="15071" y="12583"/>
                </a:lnTo>
                <a:cubicBezTo>
                  <a:pt x="14208" y="12599"/>
                  <a:pt x="13618" y="13118"/>
                  <a:pt x="13566" y="13903"/>
                </a:cubicBezTo>
                <a:cubicBezTo>
                  <a:pt x="13525" y="14536"/>
                  <a:pt x="13778" y="14989"/>
                  <a:pt x="14332" y="15273"/>
                </a:cubicBezTo>
                <a:cubicBezTo>
                  <a:pt x="14597" y="15409"/>
                  <a:pt x="14687" y="15428"/>
                  <a:pt x="15076" y="15428"/>
                </a:cubicBezTo>
                <a:cubicBezTo>
                  <a:pt x="15426" y="15427"/>
                  <a:pt x="15568" y="15401"/>
                  <a:pt x="15752" y="15310"/>
                </a:cubicBezTo>
                <a:lnTo>
                  <a:pt x="15983" y="15194"/>
                </a:lnTo>
                <a:lnTo>
                  <a:pt x="16449" y="15828"/>
                </a:lnTo>
                <a:cubicBezTo>
                  <a:pt x="17457" y="17205"/>
                  <a:pt x="18314" y="18396"/>
                  <a:pt x="18314" y="18417"/>
                </a:cubicBezTo>
                <a:cubicBezTo>
                  <a:pt x="18314" y="18430"/>
                  <a:pt x="18213" y="18501"/>
                  <a:pt x="18090" y="18577"/>
                </a:cubicBezTo>
                <a:cubicBezTo>
                  <a:pt x="17806" y="18753"/>
                  <a:pt x="17562" y="19110"/>
                  <a:pt x="17483" y="19467"/>
                </a:cubicBezTo>
                <a:cubicBezTo>
                  <a:pt x="17353" y="20049"/>
                  <a:pt x="17644" y="20662"/>
                  <a:pt x="18195" y="20969"/>
                </a:cubicBezTo>
                <a:cubicBezTo>
                  <a:pt x="18359" y="21060"/>
                  <a:pt x="18557" y="21144"/>
                  <a:pt x="18637" y="21156"/>
                </a:cubicBezTo>
                <a:cubicBezTo>
                  <a:pt x="19196" y="21236"/>
                  <a:pt x="19654" y="21123"/>
                  <a:pt x="20010" y="20817"/>
                </a:cubicBezTo>
                <a:cubicBezTo>
                  <a:pt x="20398" y="20483"/>
                  <a:pt x="20497" y="20265"/>
                  <a:pt x="20497" y="19745"/>
                </a:cubicBezTo>
                <a:cubicBezTo>
                  <a:pt x="20497" y="19229"/>
                  <a:pt x="20395" y="19002"/>
                  <a:pt x="20026" y="18690"/>
                </a:cubicBezTo>
                <a:cubicBezTo>
                  <a:pt x="19701" y="18416"/>
                  <a:pt x="19461" y="18333"/>
                  <a:pt x="18976" y="18326"/>
                </a:cubicBezTo>
                <a:cubicBezTo>
                  <a:pt x="18748" y="18323"/>
                  <a:pt x="18533" y="18302"/>
                  <a:pt x="18498" y="18282"/>
                </a:cubicBezTo>
                <a:cubicBezTo>
                  <a:pt x="18463" y="18262"/>
                  <a:pt x="17921" y="17535"/>
                  <a:pt x="17293" y="16667"/>
                </a:cubicBezTo>
                <a:lnTo>
                  <a:pt x="16152" y="15088"/>
                </a:lnTo>
                <a:lnTo>
                  <a:pt x="16291" y="14919"/>
                </a:lnTo>
                <a:cubicBezTo>
                  <a:pt x="16851" y="14233"/>
                  <a:pt x="16642" y="13221"/>
                  <a:pt x="15844" y="12760"/>
                </a:cubicBezTo>
                <a:cubicBezTo>
                  <a:pt x="15742" y="12701"/>
                  <a:pt x="15657" y="12645"/>
                  <a:pt x="15657" y="12635"/>
                </a:cubicBezTo>
                <a:cubicBezTo>
                  <a:pt x="15657" y="12607"/>
                  <a:pt x="18132" y="8838"/>
                  <a:pt x="18201" y="8760"/>
                </a:cubicBezTo>
                <a:cubicBezTo>
                  <a:pt x="18250" y="8704"/>
                  <a:pt x="18305" y="8703"/>
                  <a:pt x="18516" y="8763"/>
                </a:cubicBezTo>
                <a:cubicBezTo>
                  <a:pt x="20010" y="9183"/>
                  <a:pt x="21159" y="7526"/>
                  <a:pt x="20131" y="6434"/>
                </a:cubicBezTo>
                <a:cubicBezTo>
                  <a:pt x="19731" y="6010"/>
                  <a:pt x="18996" y="5849"/>
                  <a:pt x="18414" y="6058"/>
                </a:cubicBezTo>
                <a:lnTo>
                  <a:pt x="18153" y="6152"/>
                </a:lnTo>
                <a:lnTo>
                  <a:pt x="15841" y="4357"/>
                </a:lnTo>
                <a:cubicBezTo>
                  <a:pt x="14569" y="3370"/>
                  <a:pt x="13493" y="2534"/>
                  <a:pt x="13451" y="2498"/>
                </a:cubicBezTo>
                <a:cubicBezTo>
                  <a:pt x="13386" y="2443"/>
                  <a:pt x="13392" y="2409"/>
                  <a:pt x="13487" y="2284"/>
                </a:cubicBezTo>
                <a:cubicBezTo>
                  <a:pt x="13679" y="2033"/>
                  <a:pt x="13795" y="1622"/>
                  <a:pt x="13761" y="1313"/>
                </a:cubicBezTo>
                <a:cubicBezTo>
                  <a:pt x="13679" y="572"/>
                  <a:pt x="13136" y="64"/>
                  <a:pt x="12362" y="5"/>
                </a:cubicBezTo>
                <a:close/>
                <a:moveTo>
                  <a:pt x="2191" y="21313"/>
                </a:moveTo>
                <a:cubicBezTo>
                  <a:pt x="2165" y="21323"/>
                  <a:pt x="2157" y="21348"/>
                  <a:pt x="2157" y="21390"/>
                </a:cubicBezTo>
                <a:cubicBezTo>
                  <a:pt x="2157" y="21480"/>
                  <a:pt x="2204" y="21487"/>
                  <a:pt x="2733" y="21483"/>
                </a:cubicBezTo>
                <a:cubicBezTo>
                  <a:pt x="3168" y="21479"/>
                  <a:pt x="3300" y="21461"/>
                  <a:pt x="3280" y="21412"/>
                </a:cubicBezTo>
                <a:cubicBezTo>
                  <a:pt x="3255" y="21351"/>
                  <a:pt x="3124" y="21324"/>
                  <a:pt x="2933" y="21338"/>
                </a:cubicBezTo>
                <a:cubicBezTo>
                  <a:pt x="2676" y="21356"/>
                  <a:pt x="2499" y="21352"/>
                  <a:pt x="2338" y="21323"/>
                </a:cubicBezTo>
                <a:cubicBezTo>
                  <a:pt x="2262" y="21309"/>
                  <a:pt x="2217" y="21304"/>
                  <a:pt x="2191" y="21313"/>
                </a:cubicBezTo>
                <a:close/>
                <a:moveTo>
                  <a:pt x="3509" y="21321"/>
                </a:moveTo>
                <a:cubicBezTo>
                  <a:pt x="3493" y="21325"/>
                  <a:pt x="3485" y="21340"/>
                  <a:pt x="3485" y="21367"/>
                </a:cubicBezTo>
                <a:cubicBezTo>
                  <a:pt x="3485" y="21409"/>
                  <a:pt x="3543" y="21453"/>
                  <a:pt x="3611" y="21466"/>
                </a:cubicBezTo>
                <a:cubicBezTo>
                  <a:pt x="3846" y="21508"/>
                  <a:pt x="3871" y="21505"/>
                  <a:pt x="3838" y="21424"/>
                </a:cubicBezTo>
                <a:cubicBezTo>
                  <a:pt x="3820" y="21380"/>
                  <a:pt x="3777" y="21353"/>
                  <a:pt x="3743" y="21365"/>
                </a:cubicBezTo>
                <a:cubicBezTo>
                  <a:pt x="3709" y="21377"/>
                  <a:pt x="3636" y="21366"/>
                  <a:pt x="3582" y="21340"/>
                </a:cubicBezTo>
                <a:cubicBezTo>
                  <a:pt x="3547" y="21323"/>
                  <a:pt x="3524" y="21316"/>
                  <a:pt x="3509" y="21321"/>
                </a:cubicBezTo>
                <a:close/>
                <a:moveTo>
                  <a:pt x="705" y="21331"/>
                </a:moveTo>
                <a:cubicBezTo>
                  <a:pt x="285" y="21320"/>
                  <a:pt x="111" y="21333"/>
                  <a:pt x="111" y="21375"/>
                </a:cubicBezTo>
                <a:cubicBezTo>
                  <a:pt x="111" y="21407"/>
                  <a:pt x="122" y="21444"/>
                  <a:pt x="134" y="21456"/>
                </a:cubicBezTo>
                <a:cubicBezTo>
                  <a:pt x="174" y="21493"/>
                  <a:pt x="597" y="21480"/>
                  <a:pt x="639" y="21441"/>
                </a:cubicBezTo>
                <a:cubicBezTo>
                  <a:pt x="661" y="21421"/>
                  <a:pt x="724" y="21426"/>
                  <a:pt x="779" y="21453"/>
                </a:cubicBezTo>
                <a:cubicBezTo>
                  <a:pt x="843" y="21485"/>
                  <a:pt x="928" y="21485"/>
                  <a:pt x="1018" y="21453"/>
                </a:cubicBezTo>
                <a:cubicBezTo>
                  <a:pt x="1095" y="21426"/>
                  <a:pt x="1171" y="21423"/>
                  <a:pt x="1186" y="21446"/>
                </a:cubicBezTo>
                <a:cubicBezTo>
                  <a:pt x="1202" y="21470"/>
                  <a:pt x="1358" y="21483"/>
                  <a:pt x="1534" y="21476"/>
                </a:cubicBezTo>
                <a:cubicBezTo>
                  <a:pt x="1987" y="21457"/>
                  <a:pt x="1991" y="21456"/>
                  <a:pt x="1991" y="21402"/>
                </a:cubicBezTo>
                <a:cubicBezTo>
                  <a:pt x="1991" y="21375"/>
                  <a:pt x="1837" y="21352"/>
                  <a:pt x="1647" y="21350"/>
                </a:cubicBezTo>
                <a:cubicBezTo>
                  <a:pt x="1456" y="21348"/>
                  <a:pt x="1032" y="21339"/>
                  <a:pt x="705" y="2133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3" name="FIGURE 25-4 A binary tree"/>
          <p:cNvSpPr txBox="1"/>
          <p:nvPr/>
        </p:nvSpPr>
        <p:spPr>
          <a:xfrm>
            <a:off x="4716586" y="5673473"/>
            <a:ext cx="3409157" cy="5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defTabSz="539495">
              <a:defRPr sz="2124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25-4 A binary tree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Non-recursive Traversal</a:t>
            </a:r>
          </a:p>
        </p:txBody>
      </p:sp>
      <p:sp>
        <p:nvSpPr>
          <p:cNvPr id="126" name="FIGURE 25-5 Using a stack to perform an in-order traversal of a binary tre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r>
              <a:t>FIGURE 25-5 Using a stack to perform an in-order traversal of a binary tree</a:t>
            </a:r>
          </a:p>
        </p:txBody>
      </p:sp>
      <p:pic>
        <p:nvPicPr>
          <p:cNvPr id="127" name="A diagram represents a binary tree and the usage of a stack to perform an in order traversal of the binary tree.&#10;&#10;Picture 2" descr="A diagram represents a binary tree and the usage of a stack to perform an in order traversal of the binary tre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450592"/>
            <a:ext cx="8534400" cy="1956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Non-recursive Traversal</a:t>
            </a:r>
          </a:p>
        </p:txBody>
      </p:sp>
      <p:sp>
        <p:nvSpPr>
          <p:cNvPr id="13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Iterative version …</a:t>
            </a:r>
          </a:p>
        </p:txBody>
      </p:sp>
      <p:sp>
        <p:nvSpPr>
          <p:cNvPr id="131" name="public void iterativeInorderTraverse()…"/>
          <p:cNvSpPr txBox="1"/>
          <p:nvPr/>
        </p:nvSpPr>
        <p:spPr>
          <a:xfrm>
            <a:off x="457200" y="680814"/>
            <a:ext cx="7646663" cy="541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iterativeInorderTraverse()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StackInterface&lt;BinaryNode&lt;T&gt;&gt; nodeStack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LinkedStack&lt;&gt;();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BinaryNode&lt;T&gt; currentNode = root;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(!nodeStack.isEmpty() ||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Find leftmost node with no left child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nodeStack.push(currentNode);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currentNode.getLeftChild();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Visit leftmost node, then traverse its right subtree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(!nodeStack.isEmpty())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BinaryNode&lt;T&gt; nextNode = nodeStack.pop();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Assertion: nextNode != null, since nodeStack was not empty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before the pop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System.out.println(nextNode.getData());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currentNode = nextNode.getRightChild();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iterativeInorderTraverse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86384">
              <a:defRPr sz="3784"/>
            </a:lvl1pPr>
          </a:lstStyle>
          <a:p>
            <a:r>
              <a:t>Traversals That Use An Iterator (Part 1)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30936">
              <a:defRPr sz="2484"/>
            </a:pPr>
            <a:r>
              <a:t>LISTING 25-3 The private inner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InorderIterator</a:t>
            </a:r>
          </a:p>
        </p:txBody>
      </p:sp>
      <p:sp>
        <p:nvSpPr>
          <p:cNvPr id="135" name="private class InorderIterator implements Iterator&lt;T&gt;…"/>
          <p:cNvSpPr txBox="1"/>
          <p:nvPr/>
        </p:nvSpPr>
        <p:spPr>
          <a:xfrm>
            <a:off x="457200" y="1023714"/>
            <a:ext cx="6469172" cy="418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InorderIterator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Iterator&lt;T&gt;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StackInterface&lt;BinaryNode&lt;T&gt;&gt; nodeStack;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BinaryNode&lt;T&gt; currentNode;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InorderIterator()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nodeStack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LinkedStack&lt;&gt;();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currentNode = root;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remove()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UnsupportedOperationException();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remove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hasNext()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!nodeStack.isEmpty() ||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hasNext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86384">
              <a:defRPr sz="3784"/>
            </a:lvl1pPr>
          </a:lstStyle>
          <a:p>
            <a:r>
              <a:t>Traversals That Use An Iterator (Part 2)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30936">
              <a:defRPr sz="2484"/>
            </a:pPr>
            <a:r>
              <a:t>LISTING 25-3 The private inner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InorderIterator</a:t>
            </a:r>
          </a:p>
        </p:txBody>
      </p:sp>
      <p:sp>
        <p:nvSpPr>
          <p:cNvPr id="139" name="public T next()…"/>
          <p:cNvSpPr txBox="1"/>
          <p:nvPr/>
        </p:nvSpPr>
        <p:spPr>
          <a:xfrm>
            <a:off x="406400" y="769714"/>
            <a:ext cx="7646663" cy="564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next()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BinaryNode&lt;T&gt; nextNode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Find leftmost node with no left child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nodeStack.push(currentNode);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currentNode.getLeftChild();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Get leftmost node, then move to its right subtree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(!nodeStack.isEmpty())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nextNode = nodeStack.pop();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Assertion: nextNode != null, since nodeStack was not empty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before the pop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currentNode = nextNode.getRightChild();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NoSuchElementException();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nextNode.getData();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next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InorderIterator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95527">
              <a:defRPr sz="3828"/>
            </a:lvl1pPr>
          </a:lstStyle>
          <a:p>
            <a:r>
              <a:t>Using a Stack to Traverse a Binary Tree</a:t>
            </a:r>
          </a:p>
        </p:txBody>
      </p:sp>
      <p:sp>
        <p:nvSpPr>
          <p:cNvPr id="142" name="FIGURE 25-6 Using a stack to traverse a binary tree in preorder and postorder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r>
              <a:t>FIGURE 25-6 Using a stack to traverse a binary tree in preorder and postorder</a:t>
            </a:r>
          </a:p>
        </p:txBody>
      </p:sp>
      <p:pic>
        <p:nvPicPr>
          <p:cNvPr id="143" name="A diagram illustrates the usage of stack to traverse a binary tree in preorder " descr="A diagram illustrates the usage of stack to traverse a binary tree in preorder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229963"/>
            <a:ext cx="8534401" cy="196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A diagram illustrates the usage of stack to traverse a binary tree post order." descr="A diagram illustrates the usage of stack to traverse a binary tree post order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615023"/>
            <a:ext cx="7807036" cy="1962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8095">
              <a:defRPr sz="3696"/>
            </a:lvl1pPr>
          </a:lstStyle>
          <a:p>
            <a:r>
              <a:t>Using a Queue for Level-Order Traversal</a:t>
            </a:r>
          </a:p>
        </p:txBody>
      </p:sp>
      <p:sp>
        <p:nvSpPr>
          <p:cNvPr id="147" name="FIGURE 25-7 Using a queue to traverse a binary tree in level order"/>
          <p:cNvSpPr txBox="1">
            <a:spLocks noGrp="1"/>
          </p:cNvSpPr>
          <p:nvPr>
            <p:ph type="body" sz="quarter" idx="1"/>
          </p:nvPr>
        </p:nvSpPr>
        <p:spPr>
          <a:xfrm>
            <a:off x="495300" y="5945315"/>
            <a:ext cx="8229600" cy="581001"/>
          </a:xfrm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r>
              <a:t>FIGURE 25-7 Using a queue to traverse a binary tree in level order</a:t>
            </a:r>
          </a:p>
        </p:txBody>
      </p:sp>
      <p:pic>
        <p:nvPicPr>
          <p:cNvPr id="148" name="An illustration displays the usage of a queue to traverse a binary tree in level order.&#10;&#10;Picture 2" descr="An illustration displays the usage of a queue to traverse a binary tree in level order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9324" y="795114"/>
            <a:ext cx="4581552" cy="4972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4004"/>
            </a:lvl1pPr>
          </a:lstStyle>
          <a:p>
            <a:r>
              <a:t>Implementation of an Expression Tree</a:t>
            </a:r>
          </a:p>
        </p:txBody>
      </p:sp>
      <p:sp>
        <p:nvSpPr>
          <p:cNvPr id="151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LISTING 25-4 An interface for an expression tree</a:t>
            </a:r>
          </a:p>
        </p:txBody>
      </p:sp>
      <p:sp>
        <p:nvSpPr>
          <p:cNvPr id="152" name="package TreePackage;…"/>
          <p:cNvSpPr txBox="1"/>
          <p:nvPr/>
        </p:nvSpPr>
        <p:spPr>
          <a:xfrm>
            <a:off x="750504" y="1662430"/>
            <a:ext cx="8012496" cy="2785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TreePackage;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 </a:t>
            </a:r>
            <a:r>
              <a:t>An interface for an expression tree.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ExpressionTreeInterface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       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BinaryTreeInterface&lt;String&gt;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Computes the value of the expression in this tree.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value of the expression.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evaluate();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ExpressionTreeInterface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85800">
              <a:defRPr sz="3300"/>
            </a:lvl1pPr>
          </a:lstStyle>
          <a:p>
            <a:r>
              <a:t>Implementation of an Expression Tree (Part 1)</a:t>
            </a:r>
          </a:p>
        </p:txBody>
      </p:sp>
      <p:sp>
        <p:nvSpPr>
          <p:cNvPr id="15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25-5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ExpressionTree</a:t>
            </a:r>
          </a:p>
        </p:txBody>
      </p:sp>
      <p:sp>
        <p:nvSpPr>
          <p:cNvPr id="156" name="package TreePackage;…"/>
          <p:cNvSpPr txBox="1"/>
          <p:nvPr/>
        </p:nvSpPr>
        <p:spPr>
          <a:xfrm>
            <a:off x="443971" y="807814"/>
            <a:ext cx="8066595" cy="4816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TreePackage;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A class that implements an expression tree by extending BinaryTree.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ExpressionTree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BinaryTree&lt;String&gt;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ExpressionTreeInterface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ExpressionTree()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evaluate()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evaluate(getRootNode());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evaluate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getValueOf(String variable)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{ </a:t>
            </a:r>
            <a:r>
              <a:t>// Strings allow multicharacter variables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result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To be defined.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getValueOf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85800">
              <a:defRPr sz="3300"/>
            </a:lvl1pPr>
          </a:lstStyle>
          <a:p>
            <a:r>
              <a:t>Implementation of an Expression Tree (Part 1)</a:t>
            </a:r>
          </a:p>
        </p:txBody>
      </p:sp>
      <p:sp>
        <p:nvSpPr>
          <p:cNvPr id="15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25-5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ExpressionTree</a:t>
            </a:r>
          </a:p>
        </p:txBody>
      </p:sp>
      <p:sp>
        <p:nvSpPr>
          <p:cNvPr id="160" name="private double compute(String operator, double firstOperand, double secondOperand)…"/>
          <p:cNvSpPr txBox="1"/>
          <p:nvPr/>
        </p:nvSpPr>
        <p:spPr>
          <a:xfrm>
            <a:off x="206772" y="788369"/>
            <a:ext cx="8598891" cy="5084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compute(String operator,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firstOperand,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secondOperand)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result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To be defined.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compute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evaluate(BinaryNode&lt;String&gt; rootNode)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(rootNode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result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(rootNode.isLeaf())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String variable = rootNode.getData();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result = getValueOf(variable);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firstOperand = evaluate(rootNode.getLeftChild());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double</a:t>
            </a:r>
            <a:r>
              <a:t> secondOperand = evaluate(rootNode.getRightChild());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String operator = rootNode.getData();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result = compute(operator, firstOperand, secondOperand);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evaluate</a:t>
            </a: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ExpressionTree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Tree Node (Part 1)</a:t>
            </a:r>
          </a:p>
        </p:txBody>
      </p:sp>
      <p:sp>
        <p:nvSpPr>
          <p:cNvPr id="5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LISTING 25-1 The class BinaryNode</a:t>
            </a:r>
          </a:p>
        </p:txBody>
      </p:sp>
      <p:sp>
        <p:nvSpPr>
          <p:cNvPr id="55" name="package TreePackage;…"/>
          <p:cNvSpPr txBox="1"/>
          <p:nvPr/>
        </p:nvSpPr>
        <p:spPr>
          <a:xfrm>
            <a:off x="342371" y="706214"/>
            <a:ext cx="7004396" cy="5439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TreePackage;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A class that represents nodes in a binary tree.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class</a:t>
            </a:r>
            <a:r>
              <a:t> BinaryNode&lt;T&gt;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            data;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BinaryNode&lt;T&gt; leftChild;  </a:t>
            </a:r>
            <a:r>
              <a:rPr>
                <a:solidFill>
                  <a:srgbClr val="008400"/>
                </a:solidFill>
              </a:rPr>
              <a:t>// Reference to left child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BinaryNode&lt;T&gt; rightChild; </a:t>
            </a:r>
            <a:r>
              <a:rPr>
                <a:solidFill>
                  <a:srgbClr val="008400"/>
                </a:solidFill>
              </a:rPr>
              <a:t>// Reference to right child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BinaryNode()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this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); </a:t>
            </a:r>
            <a:r>
              <a:t>// Call next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BinaryNode(T dataPortion)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this</a:t>
            </a:r>
            <a:r>
              <a:rPr>
                <a:solidFill>
                  <a:srgbClr val="000000"/>
                </a:solidFill>
              </a:rPr>
              <a:t>(dataPortion,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); </a:t>
            </a:r>
            <a:r>
              <a:t>// Call next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BinaryNode(T dataPortion, BinaryNode&lt;T&gt; newLeftChild,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 BinaryNode&lt;T&gt; newRightChild)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data = dataPortion;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leftChild = newLeftChild;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rightChild = newRightChild;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Representing General Trees</a:t>
            </a:r>
          </a:p>
        </p:txBody>
      </p:sp>
      <p:sp>
        <p:nvSpPr>
          <p:cNvPr id="163" name="FIGURE 25-8 A node for a general tre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612648">
              <a:defRPr sz="2948"/>
            </a:lvl1pPr>
          </a:lstStyle>
          <a:p>
            <a:r>
              <a:t>FIGURE 25-8 A node for a general tree</a:t>
            </a:r>
          </a:p>
        </p:txBody>
      </p:sp>
      <p:pic>
        <p:nvPicPr>
          <p:cNvPr id="164" name="A diagram illustrates a node for a general tree. The data part of the node has a pointer pointing to the data object. The second part of the node has a pointer pointing to a list of child nodes.&#10;&#10;Picture 2" descr="A diagram illustrates a node for a general tree. The data part of the node has a pointer pointing to the data object. The second part of the node has a pointer pointing to a list of child node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900" y="1828051"/>
            <a:ext cx="6934200" cy="3566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Representing General Trees</a:t>
            </a:r>
          </a:p>
        </p:txBody>
      </p:sp>
      <p:sp>
        <p:nvSpPr>
          <p:cNvPr id="167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>
            <a:lvl1pPr defTabSz="685800">
              <a:defRPr sz="2700"/>
            </a:lvl1pPr>
          </a:lstStyle>
          <a:p>
            <a:r>
              <a:t>LISTING 25-6 An interface for a node in a general tree</a:t>
            </a:r>
          </a:p>
        </p:txBody>
      </p:sp>
      <p:sp>
        <p:nvSpPr>
          <p:cNvPr id="168" name="package TreePackage;…"/>
          <p:cNvSpPr txBox="1"/>
          <p:nvPr/>
        </p:nvSpPr>
        <p:spPr>
          <a:xfrm>
            <a:off x="443971" y="1825299"/>
            <a:ext cx="8513566" cy="2988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TreePackage;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import</a:t>
            </a:r>
            <a:r>
              <a:t> java.util.Iterator;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An interface for a node in a general tree.*/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interface</a:t>
            </a:r>
            <a:r>
              <a:t> GeneralNodeInterface&lt;T&gt;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getData();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setData(T newData);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isLeaf();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Iterator&lt;GeneralNodeInterface&lt;T&gt;&gt; getChildrenIterator();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addChild(GeneralNodeInterface&lt;T&gt; newChild);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GeneralNodeInterface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Representing General Trees</a:t>
            </a:r>
          </a:p>
        </p:txBody>
      </p:sp>
      <p:sp>
        <p:nvSpPr>
          <p:cNvPr id="171" name="FIGURE 25-9 A general tree and two views of an equivalent binary tree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>
            <a:lvl1pPr defTabSz="429768">
              <a:defRPr sz="2068"/>
            </a:lvl1pPr>
          </a:lstStyle>
          <a:p>
            <a:r>
              <a:t>FIGURE 25-9 A general tree and two views of an equivalent binary tree</a:t>
            </a:r>
          </a:p>
        </p:txBody>
      </p:sp>
      <p:pic>
        <p:nvPicPr>
          <p:cNvPr id="172" name="A diagram illustrates a general tree, an equivalent binary tree, and the same binary tree in a conventional form.&#10;&#10;Picture 2" descr="A diagram illustrates a general tree, an equivalent binary tree, and the same binary tree in a conventional form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56181"/>
            <a:ext cx="3463315" cy="2134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A diagram illustrates a general tree, an equivalent binary tree, and the same binary tree in a conventional form.&#10;&#10;Picture 2" descr="A diagram illustrates a general tree, an equivalent binary tree, and the same binary tree in a conventional form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7874" y="1679780"/>
            <a:ext cx="2849230" cy="2134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A diagram illustrates a general tree, an equivalent binary tree, and the same binary tree in a conventional form.&#10;&#10;Picture 2" descr="A diagram illustrates a general tree, an equivalent binary tree, and the same binary tree in a conventional form.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3354" y="1704293"/>
            <a:ext cx="2056633" cy="3701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77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25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Tree Node (Part 2)</a:t>
            </a:r>
          </a:p>
        </p:txBody>
      </p:sp>
      <p:sp>
        <p:nvSpPr>
          <p:cNvPr id="5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LISTING 25-1 The class BinaryNode</a:t>
            </a:r>
          </a:p>
        </p:txBody>
      </p:sp>
      <p:sp>
        <p:nvSpPr>
          <p:cNvPr id="59" name="/** Retrieves the data portion of this node.…"/>
          <p:cNvSpPr txBox="1"/>
          <p:nvPr/>
        </p:nvSpPr>
        <p:spPr>
          <a:xfrm>
            <a:off x="342371" y="706214"/>
            <a:ext cx="7218486" cy="545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Retrieves the data portion of this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object in the data portion of the node.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getData()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.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data;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getData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Sets the data portion of this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newData  The data object.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setData(T newData)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data = newData;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setData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Retrieves the left child of this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A reference to this node's left child.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BinaryNode&lt;T&gt; getLeftChild()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leftChild;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getLeftChild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Sets this node’s left child to a given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newLeftChild  A node that will be the left child.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setLeftChild(BinaryNode&lt;T&gt; newLeftChild)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leftChild = newLeftChild;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setLeftChild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Tree Node (Part 3)</a:t>
            </a:r>
          </a:p>
        </p:txBody>
      </p:sp>
      <p:sp>
        <p:nvSpPr>
          <p:cNvPr id="6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LISTING 25-1 The class BinaryNode</a:t>
            </a:r>
          </a:p>
        </p:txBody>
      </p:sp>
      <p:sp>
        <p:nvSpPr>
          <p:cNvPr id="63" name="/** Detects whether this node has a left child.…"/>
          <p:cNvSpPr txBox="1"/>
          <p:nvPr/>
        </p:nvSpPr>
        <p:spPr>
          <a:xfrm>
            <a:off x="342371" y="706214"/>
            <a:ext cx="8074843" cy="499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Detects whether this node has a left child.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node has a left child.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hasLeftChild()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leftChild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hasLeftChild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  Implementations of getRightChild, setRightChild, and hasRightChild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are here and are analogous to their left-child counterparts.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Detects whether this node is a leaf.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@return</a:t>
            </a:r>
            <a:r>
              <a:t>  True if the node is a leaf.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isLeaf()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(leftChild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(rightChild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isLeaf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Counts the nodes in the subtree rooted at this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number of nodes in the subtree rooted at this node.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getNumberOfNodes()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&lt; Coming later —— See Segment 25.10. &gt;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getNumberOfNodes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Binary Tree Node (Part 4)</a:t>
            </a:r>
          </a:p>
        </p:txBody>
      </p:sp>
      <p:sp>
        <p:nvSpPr>
          <p:cNvPr id="6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LISTING 25-1 The class BinaryNode</a:t>
            </a:r>
          </a:p>
        </p:txBody>
      </p:sp>
      <p:sp>
        <p:nvSpPr>
          <p:cNvPr id="67" name="/** Computes the height of the subtree rooted at this node.…"/>
          <p:cNvSpPr txBox="1"/>
          <p:nvPr/>
        </p:nvSpPr>
        <p:spPr>
          <a:xfrm>
            <a:off x="342371" y="706214"/>
            <a:ext cx="7967798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Computes the height of the subtree rooted at this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height of the subtree rooted at this node.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getHeight()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&lt; Coming later —- See Segment 25.10. &gt;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getHeight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Copies the subtree rooted at this node.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root of a copy of the subtree rooted at this node.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BinaryNode&lt;T&gt; copy()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&lt; Coming later —— See Segment 25.5. &gt;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copy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BinaryNode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Interface for a Basic Binary Tree</a:t>
            </a:r>
          </a:p>
        </p:txBody>
      </p:sp>
      <p:sp>
        <p:nvSpPr>
          <p:cNvPr id="70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defTabSz="749808">
              <a:defRPr sz="2952"/>
            </a:lvl1pPr>
          </a:lstStyle>
          <a:p>
            <a:r>
              <a:t>Interface for a class of binary trees</a:t>
            </a:r>
          </a:p>
        </p:txBody>
      </p:sp>
      <p:sp>
        <p:nvSpPr>
          <p:cNvPr id="71" name="package TreePackage;…"/>
          <p:cNvSpPr txBox="1"/>
          <p:nvPr/>
        </p:nvSpPr>
        <p:spPr>
          <a:xfrm>
            <a:off x="151871" y="1300480"/>
            <a:ext cx="8873560" cy="397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TreePackage;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An interface for the ADT binary tree.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BinaryTreeInterface&lt;T&gt;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TreeInterface&lt;T&gt;,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             TreeIteratorInterface&lt;T&gt;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Sets the data in the root of this binary tree.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rootData  The object that is the data for the tree's root.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setRootData(T rootData);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Sets this binary tree to a new binary tree.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 b="1"/>
              <a:t>@param</a:t>
            </a:r>
            <a:r>
              <a:t> rootData   The object that is the data for the new tree's root.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 b="1"/>
              <a:t>@param</a:t>
            </a:r>
            <a:r>
              <a:t> leftTree   The left subtree of the new tree.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 b="1"/>
              <a:t>@param</a:t>
            </a:r>
            <a:r>
              <a:t> rightTree  The right subtree of the new tree.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setTree(T rootData, BinaryTreeInterface&lt;T&gt; leftTree,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BinaryTreeInterface&lt;T&gt; rightTree);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BinaryTreeInterface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802098" cy="807816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r>
              <a:rPr dirty="0"/>
              <a:t>Creating a Basic Binary Tree (Part 1)</a:t>
            </a:r>
          </a:p>
        </p:txBody>
      </p:sp>
      <p:sp>
        <p:nvSpPr>
          <p:cNvPr id="7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25-2 A first draft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BinaryTree</a:t>
            </a:r>
          </a:p>
        </p:txBody>
      </p:sp>
      <p:sp>
        <p:nvSpPr>
          <p:cNvPr id="75" name="package TreePackage;…"/>
          <p:cNvSpPr txBox="1"/>
          <p:nvPr/>
        </p:nvSpPr>
        <p:spPr>
          <a:xfrm>
            <a:off x="338335" y="807814"/>
            <a:ext cx="8824154" cy="5032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TreePackage;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import</a:t>
            </a:r>
            <a:r>
              <a:t> java.util.Iterator;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import</a:t>
            </a:r>
            <a:r>
              <a:t> java.util.NoSuchElementException;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import</a:t>
            </a:r>
            <a:r>
              <a:rPr>
                <a:solidFill>
                  <a:srgbClr val="000000"/>
                </a:solidFill>
              </a:rPr>
              <a:t> StackAndQueuePackage.*; </a:t>
            </a:r>
            <a:r>
              <a:t>// Needed by tree iterators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 A class that implements the ADT binary tree.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BinaryTree&lt;T&gt;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BinaryTreeInterface&lt;T&gt;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BinaryNode&lt;T&gt; root;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BinaryTree()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root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BinaryTree(T rootData)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root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BinaryNode&lt;&gt;(rootData);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BinaryTree(T rootData, BinaryTree&lt;T&gt; leftTree, BinaryTree&lt;T&gt; rightTree)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initializeTree(rootData, leftTree, rightTree);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4092"/>
            </a:lvl1pPr>
          </a:lstStyle>
          <a:p>
            <a:r>
              <a:rPr dirty="0"/>
              <a:t>Creating a Basic Binary Tree (Part 2)</a:t>
            </a:r>
          </a:p>
        </p:txBody>
      </p:sp>
      <p:sp>
        <p:nvSpPr>
          <p:cNvPr id="7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67512">
              <a:defRPr sz="2628"/>
            </a:pPr>
            <a:r>
              <a:t>LISTING 25-2 A first draft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BinaryTree</a:t>
            </a:r>
          </a:p>
        </p:txBody>
      </p:sp>
      <p:sp>
        <p:nvSpPr>
          <p:cNvPr id="79" name="public void setTree(T rootData, BinaryTreeInterface&lt;T&gt; leftTree,…"/>
          <p:cNvSpPr txBox="1"/>
          <p:nvPr/>
        </p:nvSpPr>
        <p:spPr>
          <a:xfrm>
            <a:off x="363735" y="706214"/>
            <a:ext cx="8610065" cy="542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setTree(T rootData, BinaryTreeInterface&lt;T&gt; leftTree,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BinaryTreeInterface&lt;T&gt; rightTree)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initializeTree(rootData, (BinaryTree&lt;T&gt;)leftTree,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(BinaryTree&lt;T&gt;)rightTree);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setTree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initializeTree(T rootData, BinaryTree&lt;T&gt; leftTree,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                                        BinaryTree&lt;T&gt; rightTree)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&lt; FIRST DRAFT - See Segments 25.4 - 25.7 for improvements. &gt;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root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BinaryNode&lt;T&gt;(rootData);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(leftTree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root.setLeftChild(leftTree.root);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(rightTree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root.setRightChild(rightTree.root);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initializeTree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 Implementations of setRootData, getRootData, getHeight, getNumberOfNodes,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isEmpty, clear, and the methods specified in TreeIteratorInterface are here.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. . 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BinaryTree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2610</Words>
  <Application>Microsoft Macintosh PowerPoint</Application>
  <PresentationFormat>On-screen Show (4:3)</PresentationFormat>
  <Paragraphs>490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Courier New</vt:lpstr>
      <vt:lpstr>Helvetica</vt:lpstr>
      <vt:lpstr>Menlo</vt:lpstr>
      <vt:lpstr>Times New Roman</vt:lpstr>
      <vt:lpstr>Verdana</vt:lpstr>
      <vt:lpstr>508 Lecture</vt:lpstr>
      <vt:lpstr>Data Structures and Abstractions with Java™</vt:lpstr>
      <vt:lpstr>Nodes in a Binary Tree</vt:lpstr>
      <vt:lpstr>Binary Tree Node (Part 1)</vt:lpstr>
      <vt:lpstr>Binary Tree Node (Part 2)</vt:lpstr>
      <vt:lpstr>Binary Tree Node (Part 3)</vt:lpstr>
      <vt:lpstr>Binary Tree Node (Part 4)</vt:lpstr>
      <vt:lpstr>Interface for a Basic Binary Tree</vt:lpstr>
      <vt:lpstr>Creating a Basic Binary Tree (Part 1)</vt:lpstr>
      <vt:lpstr>Creating a Basic Binary Tree (Part 2)</vt:lpstr>
      <vt:lpstr>Creating a Binary Tree</vt:lpstr>
      <vt:lpstr>The Method copy</vt:lpstr>
      <vt:lpstr>The Method initializeTree</vt:lpstr>
      <vt:lpstr>Additional Challenges</vt:lpstr>
      <vt:lpstr>Method initializeTree Solution</vt:lpstr>
      <vt:lpstr>Method initializeTree Solution</vt:lpstr>
      <vt:lpstr>BinaryTree Accessor and Mutator Methods</vt:lpstr>
      <vt:lpstr>More BinaryTree Methods</vt:lpstr>
      <vt:lpstr>Methods within BinaryNode.</vt:lpstr>
      <vt:lpstr>Methods within BinaryNode</vt:lpstr>
      <vt:lpstr>Traversing a binary tree recursively</vt:lpstr>
      <vt:lpstr>Non-recursive Traversal</vt:lpstr>
      <vt:lpstr>Non-recursive Traversal</vt:lpstr>
      <vt:lpstr>Traversals That Use An Iterator (Part 1)</vt:lpstr>
      <vt:lpstr>Traversals That Use An Iterator (Part 2)</vt:lpstr>
      <vt:lpstr>Using a Stack to Traverse a Binary Tree</vt:lpstr>
      <vt:lpstr>Using a Queue for Level-Order Traversal</vt:lpstr>
      <vt:lpstr>Implementation of an Expression Tree</vt:lpstr>
      <vt:lpstr>Implementation of an Expression Tree (Part 1)</vt:lpstr>
      <vt:lpstr>Implementation of an Expression Tree (Part 1)</vt:lpstr>
      <vt:lpstr>Representing General Trees</vt:lpstr>
      <vt:lpstr>Representing General Trees</vt:lpstr>
      <vt:lpstr>Representing General Trees</vt:lpstr>
      <vt:lpstr>End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1</cp:revision>
  <dcterms:modified xsi:type="dcterms:W3CDTF">2018-04-20T13:25:44Z</dcterms:modified>
</cp:coreProperties>
</file>