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/>
      <a:tcStyle>
        <a:tcBdr/>
        <a:fill>
          <a:solidFill>
            <a:srgbClr val="F6EB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5831015"/>
            <a:ext cx="8229600" cy="581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825999" y="1421040"/>
            <a:ext cx="4057651" cy="64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4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Java Interlude 9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826000" y="2674252"/>
            <a:ext cx="3657600" cy="949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4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Cloning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Cloning an Array</a:t>
            </a:r>
          </a:p>
        </p:txBody>
      </p:sp>
      <p:sp>
        <p:nvSpPr>
          <p:cNvPr id="87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67024" y="4688661"/>
            <a:ext cx="8229601" cy="962026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Then begin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Alist</a:t>
            </a:r>
            <a:r>
              <a:t> one of different possible ways</a:t>
            </a:r>
          </a:p>
        </p:txBody>
      </p:sp>
      <p:sp>
        <p:nvSpPr>
          <p:cNvPr id="88" name="/**  An interface for a public clone method. */…"/>
          <p:cNvSpPr txBox="1"/>
          <p:nvPr/>
        </p:nvSpPr>
        <p:spPr>
          <a:xfrm>
            <a:off x="367024" y="1207313"/>
            <a:ext cx="5069345" cy="133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 An interface for a public clone method.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interface</a:t>
            </a:r>
            <a:r>
              <a:t> Copyable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Cloneable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Object clone();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Copyable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9" name="public class AList&lt;T extends Copyable&gt; implements ListInterface&lt;T&gt;, Cloneable…"/>
          <p:cNvSpPr txBox="1"/>
          <p:nvPr/>
        </p:nvSpPr>
        <p:spPr>
          <a:xfrm>
            <a:off x="367024" y="4157338"/>
            <a:ext cx="8395976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AList&lt;T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Copyable&gt;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ListInterface&lt;T&gt;, Cloneable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AList&lt;T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Copyable&gt;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ListInterface&lt;T&gt;, Copyable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AList&lt;T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Copyable&gt;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CloneableListInterface&lt;T&gt;</a:t>
            </a:r>
            <a:endParaRPr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0" name="Define a new interface that declares a public method clone to override Object’s protected method"/>
          <p:cNvSpPr txBox="1"/>
          <p:nvPr/>
        </p:nvSpPr>
        <p:spPr>
          <a:xfrm>
            <a:off x="367024" y="2534022"/>
            <a:ext cx="8063046" cy="789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Define a new interface that declares a public method clone to override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t>’s protected method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Cloning an Array</a:t>
            </a:r>
          </a:p>
        </p:txBody>
      </p:sp>
      <p:sp>
        <p:nvSpPr>
          <p:cNvPr id="93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Outline for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Alist</a:t>
            </a:r>
            <a:r>
              <a:t>’s method clone</a:t>
            </a:r>
          </a:p>
        </p:txBody>
      </p:sp>
      <p:sp>
        <p:nvSpPr>
          <p:cNvPr id="94" name="public Object clone()…"/>
          <p:cNvSpPr txBox="1"/>
          <p:nvPr/>
        </p:nvSpPr>
        <p:spPr>
          <a:xfrm>
            <a:off x="457200" y="672275"/>
            <a:ext cx="7623136" cy="51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Object clone()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AList&lt;T&gt; theCopy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try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AList&lt;T&gt; temp = (AList&lt;T&gt;)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.clone();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theCopy = temp;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catch</a:t>
            </a:r>
            <a:r>
              <a:t> (CloneNotSupportedException 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Error(e.toString());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 For a deep copy, we need to do more here, as you will see 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. . 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theCopy;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clone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title"/>
          </p:nvPr>
        </p:nvSpPr>
        <p:spPr>
          <a:xfrm>
            <a:off x="249435" y="-127001"/>
            <a:ext cx="8513565" cy="807816"/>
          </a:xfrm>
          <a:prstGeom prst="rect">
            <a:avLst/>
          </a:prstGeom>
        </p:spPr>
        <p:txBody>
          <a:bodyPr/>
          <a:lstStyle/>
          <a:p>
            <a:r>
              <a:t>Cloning an Array</a:t>
            </a:r>
          </a:p>
        </p:txBody>
      </p:sp>
      <p:sp>
        <p:nvSpPr>
          <p:cNvPr id="97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Definition of method clone  for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Alist</a:t>
            </a:r>
          </a:p>
        </p:txBody>
      </p:sp>
      <p:sp>
        <p:nvSpPr>
          <p:cNvPr id="98" name="public Object clone() {…"/>
          <p:cNvSpPr txBox="1"/>
          <p:nvPr/>
        </p:nvSpPr>
        <p:spPr>
          <a:xfrm>
            <a:off x="443971" y="540647"/>
            <a:ext cx="6909115" cy="5693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Object clone()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AList&lt;T&gt; theCopy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Clone the list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try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AList&lt;T&gt; temp = (AList&lt;T&gt;)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.clone();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theCopy = temp;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catch</a:t>
            </a:r>
            <a:r>
              <a:t> (CloneNotSupportedException 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Error(e.toString());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Clone the list's array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theCopy.list = list.clone();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Clone the entries in the array (list[0] is unused and ignored)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1</a:t>
            </a:r>
            <a:r>
              <a:t>; index &lt;= numberOfEntries; index++)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T temp = (T)list[index].clone();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theCopy.list[index] = temp;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for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theCopy;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clone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Cloning a Chain</a:t>
            </a:r>
          </a:p>
        </p:txBody>
      </p:sp>
      <p:sp>
        <p:nvSpPr>
          <p:cNvPr id="101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512721"/>
            <a:ext cx="8229600" cy="899295"/>
          </a:xfrm>
          <a:prstGeom prst="rect">
            <a:avLst/>
          </a:prstGeom>
        </p:spPr>
        <p:txBody>
          <a:bodyPr/>
          <a:lstStyle/>
          <a:p>
            <a:pPr defTabSz="612648">
              <a:defRPr sz="2412"/>
            </a:pPr>
            <a:r>
              <a:t>Need a clone method to a linked implementation of the ADT list, such as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LList</a:t>
            </a:r>
          </a:p>
        </p:txBody>
      </p:sp>
      <p:sp>
        <p:nvSpPr>
          <p:cNvPr id="102" name="public class LList&lt;T extends Copyable&gt; implements CloneableListInterface&lt;T&gt;…"/>
          <p:cNvSpPr txBox="1"/>
          <p:nvPr/>
        </p:nvSpPr>
        <p:spPr>
          <a:xfrm>
            <a:off x="581113" y="2094230"/>
            <a:ext cx="8181887" cy="153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LList&lt;T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Copyable&gt;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CloneableListInterface&lt;T&gt;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Node firstNode; </a:t>
            </a:r>
            <a:r>
              <a:t>// Reference to first node of chain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 numberOfEntries;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. . 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Cloning a Chain</a:t>
            </a:r>
          </a:p>
        </p:txBody>
      </p:sp>
      <p:sp>
        <p:nvSpPr>
          <p:cNvPr id="105" name="FIGURE J9-6 A list and its shallow clone: linked implementation"/>
          <p:cNvSpPr txBox="1">
            <a:spLocks noGrp="1"/>
          </p:cNvSpPr>
          <p:nvPr>
            <p:ph type="body" sz="quarter" idx="1"/>
          </p:nvPr>
        </p:nvSpPr>
        <p:spPr>
          <a:xfrm>
            <a:off x="249435" y="1245461"/>
            <a:ext cx="2616845" cy="1689622"/>
          </a:xfrm>
          <a:prstGeom prst="rect">
            <a:avLst/>
          </a:prstGeom>
        </p:spPr>
        <p:txBody>
          <a:bodyPr/>
          <a:lstStyle>
            <a:lvl1pPr defTabSz="502920">
              <a:defRPr sz="2420"/>
            </a:lvl1pPr>
          </a:lstStyle>
          <a:p>
            <a:r>
              <a:t>FIGURE J9-6 A list and its shallow clone: linked implementation</a:t>
            </a:r>
          </a:p>
        </p:txBody>
      </p:sp>
      <p:pic>
        <p:nvPicPr>
          <p:cNvPr id="106" name="A list and its shallow clone: linked implementation" descr="A list and its shallow clone: linked implementat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7116" y="1004137"/>
            <a:ext cx="5410223" cy="2531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A list and its deep clone: linked implementation" descr="A list and its deep clone: linked implementatio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3432" y="3798783"/>
            <a:ext cx="5410224" cy="273216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FIGURE J9-7 A list and its deep clone: linked implementation"/>
          <p:cNvSpPr txBox="1"/>
          <p:nvPr/>
        </p:nvSpPr>
        <p:spPr>
          <a:xfrm>
            <a:off x="249435" y="4115661"/>
            <a:ext cx="2286000" cy="1689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defTabSz="502920">
              <a:defRPr sz="242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J9-7 A list and its deep clone: linked implementation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Cloning a Chain</a:t>
            </a:r>
          </a:p>
        </p:txBody>
      </p:sp>
      <p:sp>
        <p:nvSpPr>
          <p:cNvPr id="111" name="FIGURE J9-8a Cloning a chain of linked nod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12648">
              <a:defRPr sz="2948"/>
            </a:lvl1pPr>
          </a:lstStyle>
          <a:p>
            <a:r>
              <a:t>FIGURE J9-8a Cloning a chain of linked nodes</a:t>
            </a:r>
          </a:p>
        </p:txBody>
      </p:sp>
      <p:pic>
        <p:nvPicPr>
          <p:cNvPr id="112" name="Beginning the chain’s clone by cloning the firsts node" descr="Beginning the chain’s clone by cloning the firsts no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9091" y="1078543"/>
            <a:ext cx="7065819" cy="4481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Cloning a Chain</a:t>
            </a:r>
          </a:p>
        </p:txBody>
      </p:sp>
      <p:sp>
        <p:nvSpPr>
          <p:cNvPr id="115" name="FIGURE J9-8b Cloning a chain of linked nod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12648">
              <a:defRPr sz="2948"/>
            </a:lvl1pPr>
          </a:lstStyle>
          <a:p>
            <a:r>
              <a:t>FIGURE J9-8b Cloning a chain of linked nodes</a:t>
            </a:r>
          </a:p>
        </p:txBody>
      </p:sp>
      <p:pic>
        <p:nvPicPr>
          <p:cNvPr id="116" name="Continuing the chain’s clone by cloning its second node" descr="Continuing the chain’s clone by cloning its second no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700" y="892255"/>
            <a:ext cx="7086600" cy="4854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xfrm>
            <a:off x="249435" y="-127001"/>
            <a:ext cx="8513565" cy="807816"/>
          </a:xfrm>
          <a:prstGeom prst="rect">
            <a:avLst/>
          </a:prstGeom>
        </p:spPr>
        <p:txBody>
          <a:bodyPr/>
          <a:lstStyle/>
          <a:p>
            <a:r>
              <a:t>Cloning a Chain - Node Cloning</a:t>
            </a:r>
          </a:p>
        </p:txBody>
      </p:sp>
      <p:sp>
        <p:nvSpPr>
          <p:cNvPr id="11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Revised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t> appears in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LList</a:t>
            </a:r>
          </a:p>
        </p:txBody>
      </p:sp>
      <p:sp>
        <p:nvSpPr>
          <p:cNvPr id="120" name="private class Node implements Cloneable {…"/>
          <p:cNvSpPr txBox="1"/>
          <p:nvPr/>
        </p:nvSpPr>
        <p:spPr>
          <a:xfrm>
            <a:off x="443971" y="492540"/>
            <a:ext cx="6312724" cy="546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Node </a:t>
            </a:r>
            <a:r>
              <a:t>implements</a:t>
            </a:r>
            <a:r>
              <a:rPr>
                <a:solidFill>
                  <a:srgbClr val="000000"/>
                </a:solidFill>
              </a:rPr>
              <a:t> Cloneable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T    data;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Node next;</a:t>
            </a: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 Constructors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   . . .</a:t>
            </a: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Accessor and mutator methods   . . 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protected</a:t>
            </a:r>
            <a:r>
              <a:t> Object clone()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Node theCopy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try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Node temp = (Node)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.clone();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theCopy = temp;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catch</a:t>
            </a:r>
            <a:r>
              <a:t> (CloneNotSupportedException 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Error(e.toString());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T temp = (T)data.clone();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theCopy.data = temp;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theCopy.next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rPr>
                <a:solidFill>
                  <a:srgbClr val="000000"/>
                </a:solidFill>
              </a:rPr>
              <a:t>; </a:t>
            </a:r>
            <a:r>
              <a:t>// Don't clone link; it's set later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theCopy;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clone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Node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49223">
              <a:defRPr sz="3124"/>
            </a:lvl1pPr>
          </a:lstStyle>
          <a:p>
            <a:r>
              <a:t>Cloning a Chain - Linked Chain Cloning (Part 1)</a:t>
            </a:r>
          </a:p>
        </p:txBody>
      </p:sp>
      <p:sp>
        <p:nvSpPr>
          <p:cNvPr id="123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91417" y="5848708"/>
            <a:ext cx="8229601" cy="581002"/>
          </a:xfrm>
          <a:prstGeom prst="rect">
            <a:avLst/>
          </a:prstGeom>
        </p:spPr>
        <p:txBody>
          <a:bodyPr/>
          <a:lstStyle>
            <a:lvl1pPr defTabSz="740663">
              <a:defRPr sz="2916"/>
            </a:lvl1pPr>
          </a:lstStyle>
          <a:p>
            <a:r>
              <a:t>Complete clone method checks for an empty chain.</a:t>
            </a:r>
          </a:p>
        </p:txBody>
      </p:sp>
      <p:sp>
        <p:nvSpPr>
          <p:cNvPr id="124" name="public Object clone()…"/>
          <p:cNvSpPr txBox="1"/>
          <p:nvPr/>
        </p:nvSpPr>
        <p:spPr>
          <a:xfrm>
            <a:off x="249435" y="807814"/>
            <a:ext cx="5432839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Object clone()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LList&lt;T&gt; theCopy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try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LList&lt;T&gt; temp = (LList&lt;T&gt;)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.clone();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theCopy = temp;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catch</a:t>
            </a:r>
            <a:r>
              <a:t> (CloneNotSupportedException 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Error(e.toString());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Copy underlying chain of nodes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rPr>
                <a:solidFill>
                  <a:srgbClr val="000000"/>
                </a:solidFill>
              </a:rPr>
              <a:t> (firstNode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rPr>
                <a:solidFill>
                  <a:srgbClr val="000000"/>
                </a:solidFill>
              </a:rPr>
              <a:t>) </a:t>
            </a:r>
            <a:r>
              <a:t>// If chain is empty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theCopy.firstNode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 noGrp="1"/>
          </p:cNvSpPr>
          <p:nvPr>
            <p:ph type="title"/>
          </p:nvPr>
        </p:nvSpPr>
        <p:spPr>
          <a:xfrm>
            <a:off x="249435" y="-190501"/>
            <a:ext cx="8513565" cy="807816"/>
          </a:xfrm>
          <a:prstGeom prst="rect">
            <a:avLst/>
          </a:prstGeom>
        </p:spPr>
        <p:txBody>
          <a:bodyPr/>
          <a:lstStyle>
            <a:lvl1pPr defTabSz="649223">
              <a:defRPr sz="3124"/>
            </a:lvl1pPr>
          </a:lstStyle>
          <a:p>
            <a:r>
              <a:t>Cloning a Chain - Linked Chain Cloning (Part 2)</a:t>
            </a:r>
          </a:p>
        </p:txBody>
      </p:sp>
      <p:sp>
        <p:nvSpPr>
          <p:cNvPr id="127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91417" y="5988408"/>
            <a:ext cx="8229601" cy="581001"/>
          </a:xfrm>
          <a:prstGeom prst="rect">
            <a:avLst/>
          </a:prstGeom>
        </p:spPr>
        <p:txBody>
          <a:bodyPr/>
          <a:lstStyle>
            <a:lvl1pPr defTabSz="740663">
              <a:defRPr sz="2916"/>
            </a:lvl1pPr>
          </a:lstStyle>
          <a:p>
            <a:r>
              <a:t>Complete clone method checks for an empty chain.</a:t>
            </a:r>
          </a:p>
        </p:txBody>
      </p:sp>
      <p:sp>
        <p:nvSpPr>
          <p:cNvPr id="128" name="else…"/>
          <p:cNvSpPr txBox="1"/>
          <p:nvPr/>
        </p:nvSpPr>
        <p:spPr>
          <a:xfrm>
            <a:off x="249435" y="449579"/>
            <a:ext cx="7038508" cy="557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r>
              <a:rPr>
                <a:solidFill>
                  <a:srgbClr val="A53B99"/>
                </a:solidFill>
              </a:rPr>
              <a:t>else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Make a copy of the first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Node temp = (Node)firstNode.clone();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theCopy.firstNode = temp;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Make a copy of the rest of chain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Node newRef = theCopy.firstNode;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Node oldRef = firstNode.getNextNode();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count = </a:t>
            </a:r>
            <a:r>
              <a:rPr>
                <a:solidFill>
                  <a:srgbClr val="272AD8"/>
                </a:solidFill>
              </a:rPr>
              <a:t>2</a:t>
            </a:r>
            <a:r>
              <a:t>; count &lt;= numberOfEntries; count++)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</a:t>
            </a:r>
            <a:r>
              <a:t>// Clone node and its data; link clone to new chain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Node temp2 = (Node)oldRef.clone();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newRef.setNextNode(temp2);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newRef = newRef.getNextNode();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oldRef = oldRef.getNextNode();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for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theCopy;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clone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Cloneable Objects</a:t>
            </a:r>
          </a:p>
        </p:txBody>
      </p:sp>
      <p:sp>
        <p:nvSpPr>
          <p:cNvPr id="50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00049" y="913012"/>
            <a:ext cx="8229601" cy="3191320"/>
          </a:xfrm>
          <a:prstGeom prst="rect">
            <a:avLst/>
          </a:prstGeom>
        </p:spPr>
        <p:txBody>
          <a:bodyPr/>
          <a:lstStyle/>
          <a:p>
            <a:r>
              <a:t>A clone is a copy of an object</a:t>
            </a:r>
          </a:p>
          <a:p>
            <a:pPr lvl="1"/>
            <a:r>
              <a:t>Typically, we clone only mutable objects</a:t>
            </a:r>
          </a:p>
          <a:p>
            <a:r>
              <a:t>Sharing an immutable object is safe </a:t>
            </a:r>
          </a:p>
          <a:p>
            <a:pPr lvl="1"/>
            <a:r>
              <a:t>So cloning it is usually unnecessary.</a:t>
            </a:r>
          </a:p>
          <a:p>
            <a:r>
              <a:t>Class Object contains a protected method clone that returns a copy of an object</a:t>
            </a:r>
          </a:p>
        </p:txBody>
      </p:sp>
      <p:sp>
        <p:nvSpPr>
          <p:cNvPr id="51" name="protected Object clone() throws CloneNotSupportedException"/>
          <p:cNvSpPr txBox="1"/>
          <p:nvPr/>
        </p:nvSpPr>
        <p:spPr>
          <a:xfrm>
            <a:off x="400049" y="4641206"/>
            <a:ext cx="8224241" cy="67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300"/>
              </a:spcBef>
              <a:defRPr sz="1800">
                <a:solidFill>
                  <a:srgbClr val="2F2A2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b="1"/>
              <a:t>protected </a:t>
            </a:r>
            <a:r>
              <a:t>Object clone() </a:t>
            </a:r>
            <a:r>
              <a:rPr b="1"/>
              <a:t>throws </a:t>
            </a:r>
            <a:r>
              <a:t>CloneNotSupportedException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Sorted List of Clones</a:t>
            </a:r>
          </a:p>
        </p:txBody>
      </p:sp>
      <p:sp>
        <p:nvSpPr>
          <p:cNvPr id="131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502353"/>
            <a:ext cx="8229600" cy="909663"/>
          </a:xfrm>
          <a:prstGeom prst="rect">
            <a:avLst/>
          </a:prstGeom>
        </p:spPr>
        <p:txBody>
          <a:bodyPr/>
          <a:lstStyle/>
          <a:p>
            <a:pPr defTabSz="612648">
              <a:defRPr sz="2412"/>
            </a:pPr>
            <a:r>
              <a:t>Objects in a sorted list must be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Comparable</a:t>
            </a:r>
            <a:r>
              <a:t>, we also want the objects to be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Cloneable</a:t>
            </a:r>
          </a:p>
        </p:txBody>
      </p:sp>
      <p:sp>
        <p:nvSpPr>
          <p:cNvPr id="132" name="/**  An interface for a class of objects that…"/>
          <p:cNvSpPr txBox="1"/>
          <p:nvPr/>
        </p:nvSpPr>
        <p:spPr>
          <a:xfrm>
            <a:off x="443971" y="1941234"/>
            <a:ext cx="6366670" cy="202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 An interface for a class of objects that </a:t>
            </a: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						can be compared and cloned.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interface</a:t>
            </a:r>
            <a:r>
              <a:t> ComparableAndCopyable&lt;T&gt; </a:t>
            </a: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				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Comparable&lt;T&gt;, Copyable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ComparableAndCopyable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Collections and Cloning</a:t>
            </a:r>
          </a:p>
        </p:txBody>
      </p:sp>
      <p:sp>
        <p:nvSpPr>
          <p:cNvPr id="135" name="FIGURE J9-9 A collection and its client after the clone of an object is added to the collection"/>
          <p:cNvSpPr txBox="1">
            <a:spLocks noGrp="1"/>
          </p:cNvSpPr>
          <p:nvPr>
            <p:ph type="body" sz="quarter" idx="1"/>
          </p:nvPr>
        </p:nvSpPr>
        <p:spPr>
          <a:xfrm>
            <a:off x="457200" y="5604201"/>
            <a:ext cx="8229600" cy="807815"/>
          </a:xfrm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r>
              <a:t>FIGURE J9-9 A collection and its client after the clone of an object is added to the collection</a:t>
            </a:r>
          </a:p>
        </p:txBody>
      </p:sp>
      <p:pic>
        <p:nvPicPr>
          <p:cNvPr id="136" name="FIGURE J9-9 A collection and its client after the clone of an object is added to the collection" descr="FIGURE J9-9 A collection and its client after the clone of an object is added to the collect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435" y="1432642"/>
            <a:ext cx="8534401" cy="3773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Collections and Cloning</a:t>
            </a:r>
          </a:p>
        </p:txBody>
      </p:sp>
      <p:sp>
        <p:nvSpPr>
          <p:cNvPr id="139" name="FIGURE J9-10 The effect of getEntry if it did not return a clone"/>
          <p:cNvSpPr txBox="1">
            <a:spLocks noGrp="1"/>
          </p:cNvSpPr>
          <p:nvPr>
            <p:ph type="body" sz="quarter" idx="1"/>
          </p:nvPr>
        </p:nvSpPr>
        <p:spPr>
          <a:xfrm>
            <a:off x="376225" y="1193800"/>
            <a:ext cx="2447950" cy="1650083"/>
          </a:xfrm>
          <a:prstGeom prst="rect">
            <a:avLst/>
          </a:prstGeom>
        </p:spPr>
        <p:txBody>
          <a:bodyPr/>
          <a:lstStyle/>
          <a:p>
            <a:pPr defTabSz="448055">
              <a:defRPr sz="2156"/>
            </a:pPr>
            <a:r>
              <a:t>FIGURE J9-10 The effect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getEntry</a:t>
            </a:r>
            <a:r>
              <a:t> if it did not return a clone</a:t>
            </a:r>
          </a:p>
        </p:txBody>
      </p:sp>
      <p:pic>
        <p:nvPicPr>
          <p:cNvPr id="140" name="FIGURE J9-10 The effect of getEntry if it did not return a clone" descr="FIGURE J9-10 The effect of getEntry if it did not return a clo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6774" y="1086062"/>
            <a:ext cx="5299052" cy="2342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The effect of getEntry when it returns a clone" descr="The effect of getEntry when it returns a clo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2000" y="3429000"/>
            <a:ext cx="5456226" cy="241243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FIGURE J9-11 The effect of getEntry when it returns a clone"/>
          <p:cNvSpPr txBox="1"/>
          <p:nvPr/>
        </p:nvSpPr>
        <p:spPr>
          <a:xfrm>
            <a:off x="249435" y="3913163"/>
            <a:ext cx="2395885" cy="1444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pPr defTabSz="429768">
              <a:defRPr sz="2068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FIGURE J9-11 The effect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getEntry</a:t>
            </a:r>
            <a:r>
              <a:t> when it returns a clone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</a:t>
            </a:r>
          </a:p>
        </p:txBody>
      </p:sp>
      <p:sp>
        <p:nvSpPr>
          <p:cNvPr id="145" name="Subtitle 2"/>
          <p:cNvSpPr txBox="1"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Java Interlude 9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Cloneable Objects</a:t>
            </a:r>
          </a:p>
        </p:txBody>
      </p:sp>
      <p:sp>
        <p:nvSpPr>
          <p:cNvPr id="54" name="Content Placeholder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clone is protected, and Object is the superclass of all other classes</a:t>
            </a:r>
          </a:p>
          <a:p>
            <a:r>
              <a:t>Implementation of any method can contain the invocation</a:t>
            </a:r>
          </a:p>
          <a:p>
            <a:r>
              <a:t>Clients of a class cannot invoke clone unless the class overrides it and declares it public</a:t>
            </a:r>
          </a:p>
        </p:txBody>
      </p:sp>
      <p:sp>
        <p:nvSpPr>
          <p:cNvPr id="55" name="super.clone()"/>
          <p:cNvSpPr txBox="1"/>
          <p:nvPr/>
        </p:nvSpPr>
        <p:spPr>
          <a:xfrm>
            <a:off x="2665343" y="3907090"/>
            <a:ext cx="189331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300"/>
              </a:spcBef>
              <a:defRPr sz="1800">
                <a:solidFill>
                  <a:srgbClr val="2F2A2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b="1"/>
              <a:t>super</a:t>
            </a:r>
            <a:r>
              <a:t>.clone()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Cloneable Objects</a:t>
            </a:r>
          </a:p>
        </p:txBody>
      </p:sp>
      <p:sp>
        <p:nvSpPr>
          <p:cNvPr id="58" name="Content Placeholder 5"/>
          <p:cNvSpPr txBox="1">
            <a:spLocks noGrp="1"/>
          </p:cNvSpPr>
          <p:nvPr>
            <p:ph type="body" sz="quarter" idx="1"/>
          </p:nvPr>
        </p:nvSpPr>
        <p:spPr>
          <a:xfrm>
            <a:off x="443971" y="5848708"/>
            <a:ext cx="8229601" cy="581002"/>
          </a:xfrm>
          <a:prstGeom prst="rect">
            <a:avLst/>
          </a:prstGeom>
        </p:spPr>
        <p:txBody>
          <a:bodyPr/>
          <a:lstStyle/>
          <a:p>
            <a:pPr defTabSz="612648">
              <a:defRPr sz="2412"/>
            </a:pPr>
            <a:r>
              <a:t>Here is clone method for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t> (</a:t>
            </a:r>
            <a:r>
              <a:rPr i="1"/>
              <a:t>This is a shallow clone</a:t>
            </a:r>
            <a:r>
              <a:t>.)</a:t>
            </a:r>
          </a:p>
        </p:txBody>
      </p:sp>
      <p:sp>
        <p:nvSpPr>
          <p:cNvPr id="59" name="public class Name implements Cloneable…"/>
          <p:cNvSpPr txBox="1"/>
          <p:nvPr/>
        </p:nvSpPr>
        <p:spPr>
          <a:xfrm>
            <a:off x="212785" y="1040130"/>
            <a:ext cx="8601830" cy="443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public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Name </a:t>
            </a:r>
            <a:r>
              <a:t>implements</a:t>
            </a:r>
            <a:r>
              <a:rPr>
                <a:solidFill>
                  <a:srgbClr val="000000"/>
                </a:solidFill>
              </a:rPr>
              <a:t> Cloneable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. . 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Object clone()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Name theCopy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try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theCopy = (Name)</a:t>
            </a:r>
            <a:r>
              <a:rPr>
                <a:solidFill>
                  <a:srgbClr val="BA2DA2"/>
                </a:solidFill>
              </a:rPr>
              <a:t>super</a:t>
            </a:r>
            <a:r>
              <a:rPr>
                <a:solidFill>
                  <a:srgbClr val="000000"/>
                </a:solidFill>
              </a:rPr>
              <a:t>.clone(); </a:t>
            </a:r>
            <a:r>
              <a:t>// Object can throw an exception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catch</a:t>
            </a:r>
            <a:r>
              <a:t> (CloneNotSupportedException 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System.err.println(</a:t>
            </a:r>
            <a:r>
              <a:rPr>
                <a:solidFill>
                  <a:srgbClr val="D12F1B"/>
                </a:solidFill>
              </a:rPr>
              <a:t>"Name cannot clone: "</a:t>
            </a:r>
            <a:r>
              <a:t> + e.toString());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theCopy;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clone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Cloneable Objects</a:t>
            </a:r>
          </a:p>
        </p:txBody>
      </p:sp>
      <p:sp>
        <p:nvSpPr>
          <p:cNvPr id="62" name="FIGURE J9-1 Two clones of an object, shallow and deep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48640">
              <a:defRPr sz="2640"/>
            </a:lvl1pPr>
          </a:lstStyle>
          <a:p>
            <a:r>
              <a:t>FIGURE J9-1 Two clones of an object, shallow and deep</a:t>
            </a:r>
          </a:p>
        </p:txBody>
      </p:sp>
      <p:pic>
        <p:nvPicPr>
          <p:cNvPr id="63" name="An object and it’s shallow clone" descr="An object and it’s shallow clo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017" y="1477891"/>
            <a:ext cx="7162800" cy="1412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An object and its deep clone" descr="An object and its deep clo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017" y="3560063"/>
            <a:ext cx="8534401" cy="1420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Shallow Clones</a:t>
            </a:r>
          </a:p>
        </p:txBody>
      </p:sp>
      <p:sp>
        <p:nvSpPr>
          <p:cNvPr id="67" name="FIGURE J9-2 An instance of Name and its shallow clone"/>
          <p:cNvSpPr txBox="1">
            <a:spLocks noGrp="1"/>
          </p:cNvSpPr>
          <p:nvPr>
            <p:ph type="body" sz="quarter" idx="1"/>
          </p:nvPr>
        </p:nvSpPr>
        <p:spPr>
          <a:xfrm>
            <a:off x="700545" y="4913415"/>
            <a:ext cx="3337312" cy="1179696"/>
          </a:xfrm>
          <a:prstGeom prst="rect">
            <a:avLst/>
          </a:prstGeom>
        </p:spPr>
        <p:txBody>
          <a:bodyPr/>
          <a:lstStyle/>
          <a:p>
            <a:pPr defTabSz="448055">
              <a:defRPr sz="2156"/>
            </a:pPr>
            <a:r>
              <a:t>FIGURE J9-2 An instance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t> and its shallow clone</a:t>
            </a:r>
          </a:p>
        </p:txBody>
      </p:sp>
      <p:pic>
        <p:nvPicPr>
          <p:cNvPr id="68" name="An instance of Name and its shallow clone" descr="An instance of Name and its shallow clo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545" y="1045768"/>
            <a:ext cx="3402099" cy="3867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The clone twin, after the statement twin.setLast(“Smith”) changes one of its data fields" descr="The clone twin, after the statement twin.setLast(“Smith”) changes one of its data field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2251" y="1115422"/>
            <a:ext cx="3337312" cy="3797994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FIGURE J9-3 The clone twin, after the statement twin.setLast(“Smith”) changes one of its data fields"/>
          <p:cNvSpPr txBox="1"/>
          <p:nvPr/>
        </p:nvSpPr>
        <p:spPr>
          <a:xfrm>
            <a:off x="4658222" y="4913415"/>
            <a:ext cx="3925370" cy="1471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pPr defTabSz="576072">
              <a:defRPr sz="2079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FIGURE J9-3 The clone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twin</a:t>
            </a:r>
            <a:r>
              <a:t>, after the statement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twin.setLast(“Smith”)</a:t>
            </a:r>
            <a:r>
              <a:t> changes one of its data fields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Cloneable Objects</a:t>
            </a:r>
          </a:p>
        </p:txBody>
      </p:sp>
      <p:sp>
        <p:nvSpPr>
          <p:cNvPr id="73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Define a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clone</a:t>
            </a:r>
            <a:r>
              <a:t> method for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Student</a:t>
            </a:r>
          </a:p>
        </p:txBody>
      </p:sp>
      <p:sp>
        <p:nvSpPr>
          <p:cNvPr id="74" name="/** A class that represents a student that can be cloned. */…"/>
          <p:cNvSpPr txBox="1"/>
          <p:nvPr/>
        </p:nvSpPr>
        <p:spPr>
          <a:xfrm>
            <a:off x="328765" y="640080"/>
            <a:ext cx="8181887" cy="522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A class that represents a student that can be cloned.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public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Student </a:t>
            </a:r>
            <a:r>
              <a:t>implements</a:t>
            </a:r>
            <a:r>
              <a:rPr>
                <a:solidFill>
                  <a:srgbClr val="000000"/>
                </a:solidFill>
              </a:rPr>
              <a:t> Cloneable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Name   fullName;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String id;      </a:t>
            </a:r>
            <a:r>
              <a:t>// Identification number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 Constructors and additional method, setters and getters   . . 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Object clone()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Student theCopy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try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theCopy = (Student)</a:t>
            </a:r>
            <a:r>
              <a:rPr>
                <a:solidFill>
                  <a:srgbClr val="BA2DA2"/>
                </a:solidFill>
              </a:rPr>
              <a:t>super</a:t>
            </a:r>
            <a:r>
              <a:rPr>
                <a:solidFill>
                  <a:srgbClr val="000000"/>
                </a:solidFill>
              </a:rPr>
              <a:t>.clone(); </a:t>
            </a:r>
            <a:r>
              <a:t>// Object can throw an exception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catch</a:t>
            </a:r>
            <a:r>
              <a:t> (CloneNotSupportedException 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Error(e.toString());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theCopy.fullName = (Name)fullName.clone();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theCopy;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clone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 </a:t>
            </a:r>
            <a:r>
              <a:t>// end Student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Deep Clones</a:t>
            </a:r>
          </a:p>
        </p:txBody>
      </p:sp>
      <p:sp>
        <p:nvSpPr>
          <p:cNvPr id="77" name="FIGURE J9-4 An instance of Student and its clone, including a deep copy of fullName"/>
          <p:cNvSpPr txBox="1">
            <a:spLocks noGrp="1"/>
          </p:cNvSpPr>
          <p:nvPr>
            <p:ph type="body" sz="quarter" idx="1"/>
          </p:nvPr>
        </p:nvSpPr>
        <p:spPr>
          <a:xfrm>
            <a:off x="114300" y="2960889"/>
            <a:ext cx="8915400" cy="581002"/>
          </a:xfrm>
          <a:prstGeom prst="rect">
            <a:avLst/>
          </a:prstGeom>
        </p:spPr>
        <p:txBody>
          <a:bodyPr/>
          <a:lstStyle/>
          <a:p>
            <a:pPr defTabSz="365760">
              <a:defRPr sz="1760"/>
            </a:pPr>
            <a:r>
              <a:t>FIGURE J9-4 An instance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Student</a:t>
            </a:r>
            <a:r>
              <a:t> and its clone, including a deep copy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fullName</a:t>
            </a:r>
          </a:p>
        </p:txBody>
      </p:sp>
      <p:pic>
        <p:nvPicPr>
          <p:cNvPr id="78" name="An instance of Student and its clone, including a deep copy of fullName" descr="An instance of Student and its clone, including a deep copy of fullNam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7436" y="637381"/>
            <a:ext cx="6337701" cy="2571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An instance of Student and its clone, including a shallow copy of fullName" descr="An instance of Student and its clone, including a shallow copy of fullNam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199" y="3633157"/>
            <a:ext cx="5365751" cy="2491242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FIGURE J9-5 An instance of Student and its clone, including a shallow copy of fullName"/>
          <p:cNvSpPr txBox="1"/>
          <p:nvPr/>
        </p:nvSpPr>
        <p:spPr>
          <a:xfrm>
            <a:off x="60324" y="5871998"/>
            <a:ext cx="9023351" cy="5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pPr defTabSz="365760">
              <a:defRPr sz="176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FIGURE J9-5 An instance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Student</a:t>
            </a:r>
            <a:r>
              <a:t> and its clone, including a shallow copy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fullName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Cloneable Objects</a:t>
            </a:r>
          </a:p>
        </p:txBody>
      </p:sp>
      <p:sp>
        <p:nvSpPr>
          <p:cNvPr id="83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Add a </a:t>
            </a:r>
            <a:r>
              <a:rPr>
                <a:latin typeface="Menlo"/>
                <a:ea typeface="Menlo"/>
                <a:cs typeface="Menlo"/>
                <a:sym typeface="Menlo"/>
              </a:rPr>
              <a:t>clone</a:t>
            </a:r>
            <a:r>
              <a:t> method to a subclass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Student</a:t>
            </a:r>
            <a:r>
              <a:t>.</a:t>
            </a:r>
          </a:p>
        </p:txBody>
      </p:sp>
      <p:sp>
        <p:nvSpPr>
          <p:cNvPr id="84" name="/**  A class that represents a college student. */…"/>
          <p:cNvSpPr txBox="1"/>
          <p:nvPr/>
        </p:nvSpPr>
        <p:spPr>
          <a:xfrm>
            <a:off x="443971" y="807814"/>
            <a:ext cx="8229601" cy="447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 sz="1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 </a:t>
            </a:r>
            <a:r>
              <a:t>A class that represents a college student.</a:t>
            </a:r>
            <a:r>
              <a:rPr sz="1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 sz="170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CollegeStudent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Student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Cloneable</a:t>
            </a:r>
            <a:endParaRPr sz="1700"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 sz="1700"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rPr>
                <a:solidFill>
                  <a:srgbClr val="000000"/>
                </a:solidFill>
              </a:rPr>
              <a:t>    year;   </a:t>
            </a:r>
            <a:r>
              <a:t>// Year of graduation</a:t>
            </a:r>
            <a:endParaRPr sz="170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String degree; </a:t>
            </a:r>
            <a:r>
              <a:rPr>
                <a:solidFill>
                  <a:srgbClr val="008400"/>
                </a:solidFill>
              </a:rPr>
              <a:t>// Degree sought</a:t>
            </a:r>
            <a:endParaRPr sz="1700"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+mj-lt"/>
                <a:ea typeface="+mj-ea"/>
                <a:cs typeface="+mj-cs"/>
                <a:sym typeface="Helvetica"/>
              </a:defRPr>
            </a:pPr>
            <a:endParaRPr sz="1700"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 Constructors and the methods setStudent, setYear, getYear,</a:t>
            </a:r>
            <a:endParaRPr sz="170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setDegree, getDegree, toString, and clone go here. </a:t>
            </a:r>
            <a:endParaRPr sz="170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. . . */</a:t>
            </a:r>
            <a:endParaRPr sz="170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 sz="1700"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Object clone()</a:t>
            </a:r>
            <a:endParaRPr sz="1700"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 sz="1700"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CollegeStudent theCopy = (CollegeStudent)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.clone();</a:t>
            </a:r>
            <a:endParaRPr sz="1700"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   </a:t>
            </a:r>
            <a:endParaRPr sz="1700"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theCopy;</a:t>
            </a:r>
            <a:endParaRPr sz="1700"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clone</a:t>
            </a:r>
            <a:endParaRPr sz="170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CollegeStudent</a:t>
            </a:r>
            <a:endParaRPr sz="170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1334</Words>
  <Application>Microsoft Macintosh PowerPoint</Application>
  <PresentationFormat>On-screen Show (4:3)</PresentationFormat>
  <Paragraphs>260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Courier New</vt:lpstr>
      <vt:lpstr>Helvetica</vt:lpstr>
      <vt:lpstr>Menlo</vt:lpstr>
      <vt:lpstr>Times New Roman</vt:lpstr>
      <vt:lpstr>Verdana</vt:lpstr>
      <vt:lpstr>508 Lecture</vt:lpstr>
      <vt:lpstr>Data Structures and Abstractions with Java™</vt:lpstr>
      <vt:lpstr>Cloneable Objects</vt:lpstr>
      <vt:lpstr>Cloneable Objects</vt:lpstr>
      <vt:lpstr>Cloneable Objects</vt:lpstr>
      <vt:lpstr>Cloneable Objects</vt:lpstr>
      <vt:lpstr>Shallow Clones</vt:lpstr>
      <vt:lpstr>Cloneable Objects</vt:lpstr>
      <vt:lpstr>Deep Clones</vt:lpstr>
      <vt:lpstr>Cloneable Objects</vt:lpstr>
      <vt:lpstr>Cloning an Array</vt:lpstr>
      <vt:lpstr>Cloning an Array</vt:lpstr>
      <vt:lpstr>Cloning an Array</vt:lpstr>
      <vt:lpstr>Cloning a Chain</vt:lpstr>
      <vt:lpstr>Cloning a Chain</vt:lpstr>
      <vt:lpstr>Cloning a Chain</vt:lpstr>
      <vt:lpstr>Cloning a Chain</vt:lpstr>
      <vt:lpstr>Cloning a Chain - Node Cloning</vt:lpstr>
      <vt:lpstr>Cloning a Chain - Linked Chain Cloning (Part 1)</vt:lpstr>
      <vt:lpstr>Cloning a Chain - Linked Chain Cloning (Part 2)</vt:lpstr>
      <vt:lpstr>A Sorted List of Clones</vt:lpstr>
      <vt:lpstr>Collections and Cloning</vt:lpstr>
      <vt:lpstr>Collections and Cloning</vt:lpstr>
      <vt:lpstr>End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Abstractions with Java™</dc:title>
  <cp:lastModifiedBy>Henry, Timothy</cp:lastModifiedBy>
  <cp:revision>1</cp:revision>
  <dcterms:modified xsi:type="dcterms:W3CDTF">2018-04-20T14:28:37Z</dcterms:modified>
</cp:coreProperties>
</file>