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AD7"/>
          </a:solidFill>
        </a:fill>
      </a:tcStyle>
    </a:wholeTbl>
    <a:band2H>
      <a:tcTxStyle/>
      <a:tcStyle>
        <a:tcBdr/>
        <a:fill>
          <a:solidFill>
            <a:srgbClr val="E7E7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D4CA"/>
          </a:solidFill>
        </a:fill>
      </a:tcStyle>
    </a:wholeTbl>
    <a:band2H>
      <a:tcTxStyle/>
      <a:tcStyle>
        <a:tcBdr/>
        <a:fill>
          <a:solidFill>
            <a:srgbClr val="F6EB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7D7"/>
          </a:solidFill>
        </a:fill>
      </a:tcStyle>
    </a:wholeTbl>
    <a:band2H>
      <a:tcTxStyle/>
      <a:tcStyle>
        <a:tcBdr/>
        <a:fill>
          <a:solidFill>
            <a:srgbClr val="ECEC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Arial"/>
      </a:defRPr>
    </a:lvl1pPr>
    <a:lvl2pPr indent="228600" defTabSz="457200" latinLnBrk="0">
      <a:defRPr sz="1200">
        <a:latin typeface="+mj-lt"/>
        <a:ea typeface="+mj-ea"/>
        <a:cs typeface="+mj-cs"/>
        <a:sym typeface="Arial"/>
      </a:defRPr>
    </a:lvl2pPr>
    <a:lvl3pPr indent="457200" defTabSz="457200" latinLnBrk="0">
      <a:defRPr sz="1200">
        <a:latin typeface="+mj-lt"/>
        <a:ea typeface="+mj-ea"/>
        <a:cs typeface="+mj-cs"/>
        <a:sym typeface="Arial"/>
      </a:defRPr>
    </a:lvl3pPr>
    <a:lvl4pPr indent="685800" defTabSz="457200" latinLnBrk="0">
      <a:defRPr sz="1200">
        <a:latin typeface="+mj-lt"/>
        <a:ea typeface="+mj-ea"/>
        <a:cs typeface="+mj-cs"/>
        <a:sym typeface="Arial"/>
      </a:defRPr>
    </a:lvl4pPr>
    <a:lvl5pPr indent="914400" defTabSz="457200" latinLnBrk="0">
      <a:defRPr sz="1200">
        <a:latin typeface="+mj-lt"/>
        <a:ea typeface="+mj-ea"/>
        <a:cs typeface="+mj-cs"/>
        <a:sym typeface="Arial"/>
      </a:defRPr>
    </a:lvl5pPr>
    <a:lvl6pPr indent="1143000" defTabSz="457200" latinLnBrk="0">
      <a:defRPr sz="1200">
        <a:latin typeface="+mj-lt"/>
        <a:ea typeface="+mj-ea"/>
        <a:cs typeface="+mj-cs"/>
        <a:sym typeface="Arial"/>
      </a:defRPr>
    </a:lvl6pPr>
    <a:lvl7pPr indent="1371600" defTabSz="457200" latinLnBrk="0">
      <a:defRPr sz="1200">
        <a:latin typeface="+mj-lt"/>
        <a:ea typeface="+mj-ea"/>
        <a:cs typeface="+mj-cs"/>
        <a:sym typeface="Arial"/>
      </a:defRPr>
    </a:lvl7pPr>
    <a:lvl8pPr indent="1600200" defTabSz="457200" latinLnBrk="0">
      <a:defRPr sz="1200">
        <a:latin typeface="+mj-lt"/>
        <a:ea typeface="+mj-ea"/>
        <a:cs typeface="+mj-cs"/>
        <a:sym typeface="Arial"/>
      </a:defRPr>
    </a:lvl8pPr>
    <a:lvl9pPr indent="1828800" defTabSz="4572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8"/>
          <p:cNvSpPr/>
          <p:nvPr/>
        </p:nvSpPr>
        <p:spPr>
          <a:xfrm>
            <a:off x="0" y="0"/>
            <a:ext cx="9144000" cy="3886200"/>
          </a:xfrm>
          <a:prstGeom prst="rect">
            <a:avLst/>
          </a:prstGeom>
          <a:solidFill>
            <a:srgbClr val="007FA3"/>
          </a:solidFill>
          <a:ln w="25400">
            <a:solidFill>
              <a:srgbClr val="007FA3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85800" y="762000"/>
            <a:ext cx="7772400" cy="283845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4687" y="3962400"/>
            <a:ext cx="7794626" cy="1752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4400"/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4400"/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4400"/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4400"/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9857" y="97180"/>
            <a:ext cx="231238" cy="2146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e 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249435" y="-1"/>
            <a:ext cx="8513565" cy="80781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5831015"/>
            <a:ext cx="8229600" cy="58100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9857" y="97180"/>
            <a:ext cx="231238" cy="2146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212" y="115887"/>
            <a:ext cx="8839201" cy="6742113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58413" cy="350662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58233" y="0"/>
            <a:ext cx="8513234" cy="816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/>
          </a:bodyPr>
          <a:lstStyle/>
          <a:p>
            <a:r>
              <a:t>Title Text</a:t>
            </a:r>
          </a:p>
        </p:txBody>
      </p:sp>
      <p:pic>
        <p:nvPicPr>
          <p:cNvPr id="3" name="Shape 15" descr="Shape 1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3971" y="6429709"/>
            <a:ext cx="918000" cy="27991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16"/>
          <p:cNvSpPr txBox="1"/>
          <p:nvPr/>
        </p:nvSpPr>
        <p:spPr>
          <a:xfrm>
            <a:off x="1600199" y="6429343"/>
            <a:ext cx="7162801" cy="28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Copyright © 2019, 2015, 2012 Pearson Education, Inc. All Rights Reserved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00049" y="913012"/>
            <a:ext cx="8229601" cy="503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2pPr marL="787400" indent="-228600"/>
            <a:lvl3pPr marL="1193800" indent="-177800"/>
            <a:lvl4pPr marL="1701800" indent="-228600"/>
            <a:lvl5pPr marL="2108200" indent="-1778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304800" marR="0" indent="-2032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835025" marR="0" indent="-276225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065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▪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6637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209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5781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0353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4925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39497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19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defTabSz="713231">
              <a:defRPr sz="3432"/>
            </a:pPr>
            <a:r>
              <a:t>Data Structures and Abstractions with Java</a:t>
            </a:r>
            <a:r>
              <a:rPr baseline="30018"/>
              <a:t>™</a:t>
            </a:r>
          </a:p>
        </p:txBody>
      </p:sp>
      <p:sp>
        <p:nvSpPr>
          <p:cNvPr id="52" name="Shape 196"/>
          <p:cNvSpPr txBox="1">
            <a:spLocks noGrp="1"/>
          </p:cNvSpPr>
          <p:nvPr>
            <p:ph type="body" idx="1"/>
          </p:nvPr>
        </p:nvSpPr>
        <p:spPr>
          <a:xfrm>
            <a:off x="379413" y="816041"/>
            <a:ext cx="8229601" cy="5031976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SzTx/>
              <a:buNone/>
              <a:defRPr sz="2000">
                <a:solidFill>
                  <a:srgbClr val="007FA3"/>
                </a:solidFill>
              </a:defRPr>
            </a:pPr>
            <a:r>
              <a:t>5</a:t>
            </a:r>
            <a:r>
              <a:rPr baseline="30000"/>
              <a:t>th</a:t>
            </a:r>
            <a:r>
              <a:t> Edition</a:t>
            </a:r>
          </a:p>
        </p:txBody>
      </p:sp>
      <p:sp>
        <p:nvSpPr>
          <p:cNvPr id="53" name="Shape 198"/>
          <p:cNvSpPr txBox="1"/>
          <p:nvPr/>
        </p:nvSpPr>
        <p:spPr>
          <a:xfrm>
            <a:off x="4826000" y="913012"/>
            <a:ext cx="3657600" cy="949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defRPr sz="44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Chapter 26</a:t>
            </a:r>
          </a:p>
        </p:txBody>
      </p:sp>
      <p:sp>
        <p:nvSpPr>
          <p:cNvPr id="54" name="Shape 199"/>
          <p:cNvSpPr txBox="1"/>
          <p:nvPr/>
        </p:nvSpPr>
        <p:spPr>
          <a:xfrm>
            <a:off x="4826000" y="2843127"/>
            <a:ext cx="3902869" cy="2132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/>
          <a:p>
            <a:pPr>
              <a:defRPr sz="44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Binary Search Tree</a:t>
            </a:r>
          </a:p>
          <a:p>
            <a:pPr>
              <a:defRPr sz="44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Implementation</a:t>
            </a:r>
          </a:p>
        </p:txBody>
      </p:sp>
      <p:pic>
        <p:nvPicPr>
          <p:cNvPr id="5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413" y="1421040"/>
            <a:ext cx="4124641" cy="477656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Searching and Retrieving</a:t>
            </a:r>
          </a:p>
        </p:txBody>
      </p:sp>
      <p:sp>
        <p:nvSpPr>
          <p:cNvPr id="92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12648">
              <a:defRPr sz="2412"/>
            </a:lvl1pPr>
          </a:lstStyle>
          <a:p>
            <a:r>
              <a:t>Algorithm that describes actual implementation more closely</a:t>
            </a:r>
          </a:p>
        </p:txBody>
      </p:sp>
      <p:sp>
        <p:nvSpPr>
          <p:cNvPr id="93" name="Algorithm bstSearch(binarySearchTreeRoot, desiredObject)…"/>
          <p:cNvSpPr txBox="1"/>
          <p:nvPr/>
        </p:nvSpPr>
        <p:spPr>
          <a:xfrm>
            <a:off x="443971" y="1402931"/>
            <a:ext cx="8513566" cy="4175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600"/>
              </a:spcBef>
              <a:defRPr sz="18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bstSearch(binarySearchTreeRoot, desiredObject)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Searches a binary search tree for a given object.</a:t>
            </a:r>
          </a:p>
          <a:p>
            <a:pPr defTabSz="457200">
              <a:spcBef>
                <a:spcPts val="6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</a:t>
            </a:r>
            <a:r>
              <a:rPr i="0" spc="-404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Returns true if the object is found.</a:t>
            </a:r>
          </a:p>
          <a:p>
            <a:pPr marR="2971164" defTabSz="457200">
              <a:spcBef>
                <a:spcPts val="600"/>
              </a:spcBef>
              <a:defRPr sz="1800"/>
            </a:pPr>
            <a:r>
              <a:rPr b="1"/>
              <a:t>if</a:t>
            </a:r>
            <a:r>
              <a:rPr b="1" spc="-232"/>
              <a:t> </a:t>
            </a:r>
            <a:r>
              <a:t>(binarySearchTreeRoot</a:t>
            </a:r>
            <a:r>
              <a:rPr spc="-307"/>
              <a:t>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is</a:t>
            </a:r>
            <a:r>
              <a:rPr i="1" spc="-292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/>
              <a:t>null</a:t>
            </a:r>
            <a:r>
              <a:t>) </a:t>
            </a:r>
          </a:p>
          <a:p>
            <a:pPr marR="2971164" lvl="1" indent="228600" defTabSz="457200">
              <a:spcBef>
                <a:spcPts val="600"/>
              </a:spcBef>
              <a:defRPr sz="1800"/>
            </a:pPr>
            <a:r>
              <a:t>	</a:t>
            </a:r>
            <a:r>
              <a:rPr b="1"/>
              <a:t>return</a:t>
            </a:r>
            <a:r>
              <a:rPr b="1" spc="270"/>
              <a:t> </a:t>
            </a:r>
            <a:r>
              <a:rPr b="1"/>
              <a:t>false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/>
            </a:pPr>
            <a:r>
              <a:rPr b="1"/>
              <a:t>else if </a:t>
            </a:r>
            <a:r>
              <a:t>(desiredObject ==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object in </a:t>
            </a:r>
            <a:r>
              <a:t>binarySearchTreeRoot)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228600" defTabSz="457200">
              <a:spcBef>
                <a:spcPts val="600"/>
              </a:spcBef>
              <a:defRPr sz="1800" b="1"/>
            </a:pPr>
            <a:r>
              <a:t>return true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/>
            </a:pPr>
            <a:r>
              <a:rPr b="1"/>
              <a:t>else if </a:t>
            </a:r>
            <a:r>
              <a:t>(desiredObject &lt;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object in </a:t>
            </a:r>
            <a:r>
              <a:t>binarySearchTreeRoot)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228600" defTabSz="457200">
              <a:spcBef>
                <a:spcPts val="600"/>
              </a:spcBef>
              <a:defRPr sz="1800"/>
            </a:pPr>
            <a:r>
              <a:rPr b="1"/>
              <a:t>return </a:t>
            </a:r>
            <a:r>
              <a:t>bstSearch(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left child of </a:t>
            </a:r>
            <a:r>
              <a:t>binarySearchTreeRoot, desiredObject)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 b="1"/>
            </a:pPr>
            <a:r>
              <a:t>else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228600" defTabSz="457200">
              <a:spcBef>
                <a:spcPts val="600"/>
              </a:spcBef>
              <a:defRPr sz="1800"/>
            </a:pPr>
            <a:r>
              <a:rPr b="1"/>
              <a:t>return </a:t>
            </a:r>
            <a:r>
              <a:t>bstSearch(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right child of </a:t>
            </a:r>
            <a:r>
              <a:t>binarySearchTreeRoot, desiredObject)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Searching and Retrieving</a:t>
            </a:r>
          </a:p>
        </p:txBody>
      </p:sp>
      <p:sp>
        <p:nvSpPr>
          <p:cNvPr id="96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The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getEntry</a:t>
            </a:r>
            <a:r>
              <a:t> uses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findEntry</a:t>
            </a:r>
          </a:p>
        </p:txBody>
      </p:sp>
      <p:sp>
        <p:nvSpPr>
          <p:cNvPr id="97" name="public T getEntry(T anEntry)…"/>
          <p:cNvSpPr txBox="1"/>
          <p:nvPr/>
        </p:nvSpPr>
        <p:spPr>
          <a:xfrm>
            <a:off x="443971" y="807814"/>
            <a:ext cx="6897352" cy="503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T getEntry(T anEntry)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findEntry(getRootNode(), anEntry);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getEntry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private</a:t>
            </a:r>
            <a:r>
              <a:t> T findEntry(BinaryNode&lt;T&gt; rootNode, T anEntry)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T result =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(rootNode !=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T rootEntry = rootNode.getData();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(anEntry.equals(rootEntry))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result = rootEntry;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else</a:t>
            </a:r>
            <a:r>
              <a:t>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(anEntry.compareTo(rootEntry) &lt; </a:t>
            </a:r>
            <a:r>
              <a:rPr>
                <a:solidFill>
                  <a:srgbClr val="272AD8"/>
                </a:solidFill>
              </a:rPr>
              <a:t>0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result = findEntry(rootNode.getLeftChild(), anEntry);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else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result = findEntry(rootNode.getRightChild(), anEntry);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if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result;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findEntry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Searching and Retrieving</a:t>
            </a:r>
          </a:p>
        </p:txBody>
      </p:sp>
      <p:sp>
        <p:nvSpPr>
          <p:cNvPr id="100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57200" y="5469611"/>
            <a:ext cx="8229600" cy="94240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40079">
              <a:defRPr sz="2520"/>
            </a:pPr>
            <a:r>
              <a:t>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contains</a:t>
            </a:r>
            <a:r>
              <a:t> can simply call </a:t>
            </a:r>
            <a:br/>
            <a:r>
              <a:rPr>
                <a:latin typeface="Courier New"/>
                <a:ea typeface="Courier New"/>
                <a:cs typeface="Courier New"/>
                <a:sym typeface="Courier New"/>
              </a:rPr>
              <a:t>getEntry</a:t>
            </a:r>
            <a:r>
              <a:t> to see whether a given entry is in the tree</a:t>
            </a:r>
          </a:p>
        </p:txBody>
      </p:sp>
      <p:sp>
        <p:nvSpPr>
          <p:cNvPr id="101" name="public boolean contains(T anEntry)…"/>
          <p:cNvSpPr txBox="1"/>
          <p:nvPr/>
        </p:nvSpPr>
        <p:spPr>
          <a:xfrm>
            <a:off x="1600199" y="2419892"/>
            <a:ext cx="5122291" cy="143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boolean</a:t>
            </a:r>
            <a:r>
              <a:t> contains(T anEntry)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getEntry(anEntry) !=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contains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Adding to a Binary Search Tree</a:t>
            </a:r>
          </a:p>
        </p:txBody>
      </p:sp>
      <p:sp>
        <p:nvSpPr>
          <p:cNvPr id="104" name="FIGURE 26-4 A binary search tree before and after adding Chad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66344">
              <a:defRPr sz="2243"/>
            </a:lvl1pPr>
          </a:lstStyle>
          <a:p>
            <a:r>
              <a:t>FIGURE 26-4 A binary search tree before and after adding Chad</a:t>
            </a:r>
          </a:p>
        </p:txBody>
      </p:sp>
      <p:pic>
        <p:nvPicPr>
          <p:cNvPr id="105" name="2 tree diagrams represent addition of search tree structure. There are 3 levels in first tree diagram before adding Chad" descr="2 tree diagrams represent addition of search tree structure. There are 3 levels in first tree diagram before adding Cha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569" y="2275269"/>
            <a:ext cx="4125906" cy="1921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2 tree diagrams represent addition of search tree structure. There are  4 levels after adding Chad.&#10;" descr="2 tree diagrams represent addition of search tree structure. There are  4 levels after adding Chad.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01422" y="2275269"/>
            <a:ext cx="4137778" cy="2515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1"/>
          <p:cNvSpPr txBox="1">
            <a:spLocks noGrp="1"/>
          </p:cNvSpPr>
          <p:nvPr>
            <p:ph type="title"/>
          </p:nvPr>
        </p:nvSpPr>
        <p:spPr>
          <a:xfrm>
            <a:off x="325635" y="129770"/>
            <a:ext cx="8513566" cy="80945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Adding to a Binary Search Tree</a:t>
            </a:r>
          </a:p>
        </p:txBody>
      </p:sp>
      <p:sp>
        <p:nvSpPr>
          <p:cNvPr id="109" name="FIGURE 26-5 Recursively adding Chad to smaller subtrees of a binary search tre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374904">
              <a:defRPr sz="1803"/>
            </a:lvl1pPr>
          </a:lstStyle>
          <a:p>
            <a:r>
              <a:t>FIGURE 26-5 Recursively adding Chad to smaller subtrees of a binary search tree</a:t>
            </a:r>
          </a:p>
        </p:txBody>
      </p:sp>
      <p:pic>
        <p:nvPicPr>
          <p:cNvPr id="110" name="4 tree diagrams represent adding Chad in search tree structure. There are 3 levels in diagram a" descr="4 tree diagrams represent adding Chad in search tree structure. There are 3 levels in diagram a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435" y="1735587"/>
            <a:ext cx="4714278" cy="1602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4 tree diagrams represent adding Chad in search tree structure. There are 3 levels in diagram b" descr="4 tree diagrams represent adding Chad in search tree structure. There are 3 levels in diagram b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3712" y="1735587"/>
            <a:ext cx="4012903" cy="143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4 tree diagrams represent adding Chad in search tree structure. There are 3 levels in diagram  c" descr="4 tree diagrams represent adding Chad in search tree structure. There are 3 levels in diagram  c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9435" y="3962264"/>
            <a:ext cx="4037175" cy="1430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4 tree diagrams represent adding Chad in search tree structure. There are  4 level in diagram d." descr="4 tree diagrams represent adding Chad in search tree structure. There are  4 level in diagram d.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35967" y="3962264"/>
            <a:ext cx="4003233" cy="1795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4672">
              <a:defRPr sz="3872"/>
            </a:lvl1pPr>
          </a:lstStyle>
          <a:p>
            <a:r>
              <a:t>Recursive Add Implementation (Part 1)</a:t>
            </a:r>
          </a:p>
        </p:txBody>
      </p:sp>
      <p:sp>
        <p:nvSpPr>
          <p:cNvPr id="116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Recursive algorithm for adding a new entry</a:t>
            </a:r>
          </a:p>
        </p:txBody>
      </p:sp>
      <p:sp>
        <p:nvSpPr>
          <p:cNvPr id="117" name="Algorithm addEntry(binarySearchTree, anEntry)…"/>
          <p:cNvSpPr txBox="1"/>
          <p:nvPr/>
        </p:nvSpPr>
        <p:spPr>
          <a:xfrm>
            <a:off x="443971" y="765024"/>
            <a:ext cx="8319029" cy="504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300"/>
              </a:spcBef>
              <a:defRPr sz="17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addEntry(binarySearchTree, anEntry)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300"/>
              </a:spcBef>
              <a:defRPr sz="17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Adds an entry to a binary search tree that is not empty.</a:t>
            </a:r>
          </a:p>
          <a:p>
            <a:pPr defTabSz="457200">
              <a:spcBef>
                <a:spcPts val="300"/>
              </a:spcBef>
              <a:defRPr sz="17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rPr i="0" spc="-63"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pc="-21"/>
              <a:t>R</a:t>
            </a:r>
            <a:r>
              <a:t>eturns</a:t>
            </a:r>
            <a:r>
              <a:rPr spc="-7"/>
              <a:t>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</a:t>
            </a:r>
            <a:r>
              <a:rPr i="0" spc="-85">
                <a:latin typeface="+mj-lt"/>
                <a:ea typeface="+mj-ea"/>
                <a:cs typeface="+mj-cs"/>
                <a:sym typeface="Arial"/>
              </a:rPr>
              <a:t>u</a:t>
            </a:r>
            <a:r>
              <a:rPr i="0" spc="-99">
                <a:latin typeface="+mj-lt"/>
                <a:ea typeface="+mj-ea"/>
                <a:cs typeface="+mj-cs"/>
                <a:sym typeface="Arial"/>
              </a:rPr>
              <a:t>l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l</a:t>
            </a:r>
            <a:r>
              <a:rPr i="0" spc="-49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if</a:t>
            </a:r>
            <a:r>
              <a:rPr spc="-7"/>
              <a:t> </a:t>
            </a:r>
            <a:r>
              <a:rPr i="0" spc="7">
                <a:latin typeface="+mj-lt"/>
                <a:ea typeface="+mj-ea"/>
                <a:cs typeface="+mj-cs"/>
                <a:sym typeface="Arial"/>
              </a:rPr>
              <a:t>a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nE</a:t>
            </a:r>
            <a:r>
              <a:rPr i="0" spc="-14">
                <a:latin typeface="+mj-lt"/>
                <a:ea typeface="+mj-ea"/>
                <a:cs typeface="+mj-cs"/>
                <a:sym typeface="Arial"/>
              </a:rPr>
              <a:t>n</a:t>
            </a:r>
            <a:r>
              <a:rPr i="0" spc="-42">
                <a:latin typeface="+mj-lt"/>
                <a:ea typeface="+mj-ea"/>
                <a:cs typeface="+mj-cs"/>
                <a:sym typeface="Arial"/>
              </a:rPr>
              <a:t>t</a:t>
            </a:r>
            <a:r>
              <a:rPr i="0" spc="7">
                <a:latin typeface="+mj-lt"/>
                <a:ea typeface="+mj-ea"/>
                <a:cs typeface="+mj-cs"/>
                <a:sym typeface="Arial"/>
              </a:rPr>
              <a:t>r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y</a:t>
            </a:r>
            <a:r>
              <a:rPr i="0" spc="-35"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pc="7"/>
              <a:t>d</a:t>
            </a:r>
            <a:r>
              <a:rPr spc="14"/>
              <a:t>i</a:t>
            </a:r>
            <a:r>
              <a:t>d </a:t>
            </a:r>
            <a:r>
              <a:rPr spc="14"/>
              <a:t>n</a:t>
            </a:r>
            <a:r>
              <a:rPr spc="-14"/>
              <a:t>o</a:t>
            </a:r>
            <a:r>
              <a:t>t </a:t>
            </a:r>
            <a:r>
              <a:rPr spc="-7"/>
              <a:t>e</a:t>
            </a:r>
            <a:r>
              <a:t>x</a:t>
            </a:r>
            <a:r>
              <a:rPr spc="14"/>
              <a:t>i</a:t>
            </a:r>
            <a:r>
              <a:t>st </a:t>
            </a:r>
            <a:r>
              <a:rPr spc="7"/>
              <a:t>a</a:t>
            </a:r>
            <a:r>
              <a:t>l</a:t>
            </a:r>
            <a:r>
              <a:rPr spc="-14"/>
              <a:t>r</a:t>
            </a:r>
            <a:r>
              <a:rPr spc="7"/>
              <a:t>e</a:t>
            </a:r>
            <a:r>
              <a:rPr spc="14"/>
              <a:t>a</a:t>
            </a:r>
            <a:r>
              <a:t>dy </a:t>
            </a:r>
            <a:r>
              <a:rPr spc="21"/>
              <a:t>i</a:t>
            </a:r>
            <a:r>
              <a:t>n t</a:t>
            </a:r>
            <a:r>
              <a:rPr spc="14"/>
              <a:t>h</a:t>
            </a:r>
            <a:r>
              <a:t>e </a:t>
            </a:r>
            <a:r>
              <a:rPr spc="7"/>
              <a:t>t</a:t>
            </a:r>
            <a:r>
              <a:rPr spc="-14"/>
              <a:t>r</a:t>
            </a:r>
            <a:r>
              <a:rPr spc="7"/>
              <a:t>e</a:t>
            </a:r>
            <a:r>
              <a:rPr spc="35"/>
              <a:t>e</a:t>
            </a:r>
            <a:r>
              <a:t>. </a:t>
            </a:r>
            <a:r>
              <a:rPr spc="7"/>
              <a:t>O</a:t>
            </a:r>
            <a:r>
              <a:t>t</a:t>
            </a:r>
            <a:r>
              <a:rPr spc="14"/>
              <a:t>h</a:t>
            </a:r>
            <a:r>
              <a:rPr spc="7"/>
              <a:t>e</a:t>
            </a:r>
            <a:r>
              <a:rPr spc="14"/>
              <a:t>r</a:t>
            </a:r>
            <a:r>
              <a:t>w</a:t>
            </a:r>
            <a:r>
              <a:rPr spc="14"/>
              <a:t>i</a:t>
            </a:r>
            <a:r>
              <a:rPr spc="7"/>
              <a:t>s</a:t>
            </a:r>
            <a:r>
              <a:rPr spc="14"/>
              <a:t>e</a:t>
            </a:r>
            <a:r>
              <a:t>, </a:t>
            </a:r>
            <a:r>
              <a:rPr spc="-14"/>
              <a:t>r</a:t>
            </a:r>
            <a:r>
              <a:rPr spc="-7"/>
              <a:t>e</a:t>
            </a:r>
            <a:r>
              <a:t>t</a:t>
            </a:r>
            <a:r>
              <a:rPr spc="21"/>
              <a:t>u</a:t>
            </a:r>
            <a:r>
              <a:rPr spc="14"/>
              <a:t>rn</a:t>
            </a:r>
            <a:r>
              <a:t>s t</a:t>
            </a:r>
            <a:r>
              <a:rPr spc="14"/>
              <a:t>h</a:t>
            </a:r>
            <a:r>
              <a:t>e</a:t>
            </a:r>
          </a:p>
          <a:p>
            <a:pPr defTabSz="457200">
              <a:spcBef>
                <a:spcPts val="300"/>
              </a:spcBef>
              <a:defRPr sz="17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</a:t>
            </a:r>
            <a:r>
              <a:rPr i="0" spc="-403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tree entry that matched and </a:t>
            </a:r>
            <a:r>
              <a:rPr spc="-21"/>
              <a:t>was </a:t>
            </a:r>
            <a:r>
              <a:t>replaced </a:t>
            </a:r>
            <a:r>
              <a:rPr spc="-35"/>
              <a:t>by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anEntry</a:t>
            </a:r>
            <a:r>
              <a:t>.</a:t>
            </a:r>
          </a:p>
          <a:p>
            <a:pPr defTabSz="457200">
              <a:spcBef>
                <a:spcPts val="300"/>
              </a:spcBef>
              <a:defRPr sz="1700"/>
            </a:pPr>
            <a:r>
              <a:t>result = </a:t>
            </a:r>
            <a:r>
              <a:rPr b="1"/>
              <a:t>null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300"/>
              </a:spcBef>
              <a:defRPr sz="1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(anEntry </a:t>
            </a:r>
            <a:r>
              <a:t>matches the entry in the root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binarySearchTree)</a:t>
            </a:r>
            <a:endParaRPr i="0"/>
          </a:p>
          <a:p>
            <a:pPr defTabSz="457200">
              <a:spcBef>
                <a:spcPts val="300"/>
              </a:spcBef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lvl="1" indent="228600" defTabSz="457200">
              <a:spcBef>
                <a:spcPts val="300"/>
              </a:spcBef>
              <a:defRPr sz="1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result = </a:t>
            </a:r>
            <a:r>
              <a:t>entry in the root</a:t>
            </a:r>
          </a:p>
          <a:p>
            <a:pPr lvl="1" indent="228600" defTabSz="457200">
              <a:spcBef>
                <a:spcPts val="300"/>
              </a:spcBef>
              <a:defRPr sz="1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Replace entry in the root with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anEntry</a:t>
            </a:r>
            <a:endParaRPr i="0"/>
          </a:p>
          <a:p>
            <a:pPr defTabSz="457200">
              <a:spcBef>
                <a:spcPts val="300"/>
              </a:spcBef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defTabSz="457200">
              <a:spcBef>
                <a:spcPts val="300"/>
              </a:spcBef>
              <a:defRPr sz="1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else 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(anEntry &lt; </a:t>
            </a:r>
            <a:r>
              <a:t>entry in the root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binarySearchTree)</a:t>
            </a:r>
            <a:endParaRPr i="0"/>
          </a:p>
          <a:p>
            <a:pPr defTabSz="457200">
              <a:spcBef>
                <a:spcPts val="300"/>
              </a:spcBef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lvl="1" indent="228600" defTabSz="457200">
              <a:spcBef>
                <a:spcPts val="300"/>
              </a:spcBef>
              <a:defRPr sz="1700"/>
            </a:pPr>
            <a:r>
              <a:rPr b="1"/>
              <a:t>if </a:t>
            </a:r>
            <a:r>
              <a:t>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the root of </a:t>
            </a:r>
            <a:r>
              <a:t>binarySearchTree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has a left child</a:t>
            </a:r>
            <a:r>
              <a:t>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2" indent="457200" defTabSz="457200">
              <a:spcBef>
                <a:spcPts val="300"/>
              </a:spcBef>
              <a:defRPr sz="1700"/>
            </a:pPr>
            <a:r>
              <a:t>result = addEntry(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left subtree of </a:t>
            </a:r>
            <a:r>
              <a:t>binarySearchTree, anEntry)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228600" defTabSz="457200">
              <a:spcBef>
                <a:spcPts val="300"/>
              </a:spcBef>
              <a:defRPr sz="1700" b="1"/>
            </a:pPr>
            <a:r>
              <a:t>else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300"/>
              </a:spcBef>
              <a:defRPr sz="1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Give the root a left child containing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anEntry</a:t>
            </a:r>
            <a:endParaRPr i="0"/>
          </a:p>
          <a:p>
            <a:pPr defTabSz="457200">
              <a:spcBef>
                <a:spcPts val="300"/>
              </a:spcBef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Recursive Add Implementation</a:t>
            </a:r>
          </a:p>
        </p:txBody>
      </p:sp>
      <p:sp>
        <p:nvSpPr>
          <p:cNvPr id="120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Recursive algorithm for adding a new entry</a:t>
            </a:r>
          </a:p>
        </p:txBody>
      </p:sp>
      <p:sp>
        <p:nvSpPr>
          <p:cNvPr id="121" name="Algorithm addEntry(binarySearchTree, anEntry)…"/>
          <p:cNvSpPr txBox="1"/>
          <p:nvPr/>
        </p:nvSpPr>
        <p:spPr>
          <a:xfrm>
            <a:off x="457200" y="609756"/>
            <a:ext cx="8319028" cy="5638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addEntry(binarySearchTree, anEntry)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defRPr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Adds an entry to a binary search tree that is not empty.</a:t>
            </a:r>
          </a:p>
          <a:p>
            <a:pPr defTabSz="457200">
              <a:defRPr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rPr i="0" spc="-52"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pc="-17"/>
              <a:t>R</a:t>
            </a:r>
            <a:r>
              <a:t>eturns</a:t>
            </a:r>
            <a:r>
              <a:rPr spc="-5"/>
              <a:t>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</a:t>
            </a:r>
            <a:r>
              <a:rPr i="0" spc="-70">
                <a:latin typeface="+mj-lt"/>
                <a:ea typeface="+mj-ea"/>
                <a:cs typeface="+mj-cs"/>
                <a:sym typeface="Arial"/>
              </a:rPr>
              <a:t>u</a:t>
            </a:r>
            <a:r>
              <a:rPr i="0" spc="-81">
                <a:latin typeface="+mj-lt"/>
                <a:ea typeface="+mj-ea"/>
                <a:cs typeface="+mj-cs"/>
                <a:sym typeface="Arial"/>
              </a:rPr>
              <a:t>l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l</a:t>
            </a:r>
            <a:r>
              <a:rPr i="0" spc="-40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if</a:t>
            </a:r>
            <a:r>
              <a:rPr spc="-5"/>
              <a:t> </a:t>
            </a:r>
            <a:r>
              <a:rPr i="0" spc="5">
                <a:latin typeface="+mj-lt"/>
                <a:ea typeface="+mj-ea"/>
                <a:cs typeface="+mj-cs"/>
                <a:sym typeface="Arial"/>
              </a:rPr>
              <a:t>a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nE</a:t>
            </a:r>
            <a:r>
              <a:rPr i="0" spc="-11">
                <a:latin typeface="+mj-lt"/>
                <a:ea typeface="+mj-ea"/>
                <a:cs typeface="+mj-cs"/>
                <a:sym typeface="Arial"/>
              </a:rPr>
              <a:t>n</a:t>
            </a:r>
            <a:r>
              <a:rPr i="0" spc="-35">
                <a:latin typeface="+mj-lt"/>
                <a:ea typeface="+mj-ea"/>
                <a:cs typeface="+mj-cs"/>
                <a:sym typeface="Arial"/>
              </a:rPr>
              <a:t>t</a:t>
            </a:r>
            <a:r>
              <a:rPr i="0" spc="5">
                <a:latin typeface="+mj-lt"/>
                <a:ea typeface="+mj-ea"/>
                <a:cs typeface="+mj-cs"/>
                <a:sym typeface="Arial"/>
              </a:rPr>
              <a:t>r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y</a:t>
            </a:r>
            <a:r>
              <a:rPr i="0" spc="-29"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pc="5"/>
              <a:t>d</a:t>
            </a:r>
            <a:r>
              <a:rPr spc="11"/>
              <a:t>i</a:t>
            </a:r>
            <a:r>
              <a:t>d </a:t>
            </a:r>
            <a:r>
              <a:rPr spc="11"/>
              <a:t>n</a:t>
            </a:r>
            <a:r>
              <a:rPr spc="-11"/>
              <a:t>o</a:t>
            </a:r>
            <a:r>
              <a:t>t </a:t>
            </a:r>
            <a:r>
              <a:rPr spc="-5"/>
              <a:t>e</a:t>
            </a:r>
            <a:r>
              <a:t>x</a:t>
            </a:r>
            <a:r>
              <a:rPr spc="11"/>
              <a:t>i</a:t>
            </a:r>
            <a:r>
              <a:t>st </a:t>
            </a:r>
            <a:r>
              <a:rPr spc="5"/>
              <a:t>a</a:t>
            </a:r>
            <a:r>
              <a:t>l</a:t>
            </a:r>
            <a:r>
              <a:rPr spc="-11"/>
              <a:t>r</a:t>
            </a:r>
            <a:r>
              <a:rPr spc="5"/>
              <a:t>e</a:t>
            </a:r>
            <a:r>
              <a:rPr spc="11"/>
              <a:t>a</a:t>
            </a:r>
            <a:r>
              <a:t>dy </a:t>
            </a:r>
            <a:r>
              <a:rPr spc="17"/>
              <a:t>i</a:t>
            </a:r>
            <a:r>
              <a:t>n t</a:t>
            </a:r>
            <a:r>
              <a:rPr spc="11"/>
              <a:t>h</a:t>
            </a:r>
            <a:r>
              <a:t>e </a:t>
            </a:r>
            <a:r>
              <a:rPr spc="5"/>
              <a:t>t</a:t>
            </a:r>
            <a:r>
              <a:rPr spc="-11"/>
              <a:t>r</a:t>
            </a:r>
            <a:r>
              <a:rPr spc="5"/>
              <a:t>e</a:t>
            </a:r>
            <a:r>
              <a:rPr spc="29"/>
              <a:t>e</a:t>
            </a:r>
            <a:r>
              <a:t>. </a:t>
            </a:r>
            <a:r>
              <a:rPr spc="5"/>
              <a:t>O</a:t>
            </a:r>
            <a:r>
              <a:t>t</a:t>
            </a:r>
            <a:r>
              <a:rPr spc="11"/>
              <a:t>h</a:t>
            </a:r>
            <a:r>
              <a:rPr spc="5"/>
              <a:t>e</a:t>
            </a:r>
            <a:r>
              <a:rPr spc="11"/>
              <a:t>r</a:t>
            </a:r>
            <a:r>
              <a:t>w</a:t>
            </a:r>
            <a:r>
              <a:rPr spc="11"/>
              <a:t>i</a:t>
            </a:r>
            <a:r>
              <a:rPr spc="5"/>
              <a:t>s</a:t>
            </a:r>
            <a:r>
              <a:rPr spc="11"/>
              <a:t>e</a:t>
            </a:r>
            <a:r>
              <a:t>, </a:t>
            </a:r>
            <a:r>
              <a:rPr spc="-11"/>
              <a:t>r</a:t>
            </a:r>
            <a:r>
              <a:rPr spc="-5"/>
              <a:t>e</a:t>
            </a:r>
            <a:r>
              <a:t>t</a:t>
            </a:r>
            <a:r>
              <a:rPr spc="17"/>
              <a:t>u</a:t>
            </a:r>
            <a:r>
              <a:rPr spc="11"/>
              <a:t>rn</a:t>
            </a:r>
            <a:r>
              <a:t>s t</a:t>
            </a:r>
            <a:r>
              <a:rPr spc="11"/>
              <a:t>h</a:t>
            </a:r>
            <a:r>
              <a:t>e</a:t>
            </a:r>
          </a:p>
          <a:p>
            <a:pPr defTabSz="457200">
              <a:defRPr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</a:t>
            </a:r>
            <a:r>
              <a:rPr i="0" spc="-332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tree entry that matched and </a:t>
            </a:r>
            <a:r>
              <a:rPr spc="-17"/>
              <a:t>was </a:t>
            </a:r>
            <a:r>
              <a:t>replaced </a:t>
            </a:r>
            <a:r>
              <a:rPr spc="-29"/>
              <a:t>by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anEntry</a:t>
            </a:r>
            <a:r>
              <a:t>.</a:t>
            </a:r>
          </a:p>
          <a:p>
            <a:pPr defTabSz="457200"/>
            <a:r>
              <a:t>result = </a:t>
            </a:r>
            <a:r>
              <a:rPr b="1"/>
              <a:t>null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(anEntry </a:t>
            </a:r>
            <a:r>
              <a:t>matches the entry in the root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binarySearchTree)</a:t>
            </a:r>
            <a:endParaRPr i="0"/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lvl="1" indent="228600" defTabSz="457200"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result = </a:t>
            </a:r>
            <a:r>
              <a:t>entry in the root</a:t>
            </a:r>
          </a:p>
          <a:p>
            <a:pPr lvl="1" indent="228600" defTabSz="457200"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Replace entry in the root with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anEntry</a:t>
            </a:r>
            <a:endParaRPr i="0"/>
          </a:p>
          <a:p>
            <a:pPr lvl="1" indent="228600"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defTabSz="457200"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else 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(anEntry &lt; </a:t>
            </a:r>
            <a:r>
              <a:t>entry in the root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binarySearchTree)</a:t>
            </a:r>
            <a:endParaRPr i="0"/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lvl="1" indent="228600" defTabSz="457200"/>
            <a:r>
              <a:rPr b="1"/>
              <a:t>if </a:t>
            </a:r>
            <a:r>
              <a:t>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the root of </a:t>
            </a:r>
            <a:r>
              <a:t>binarySearchTree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has a left child</a:t>
            </a:r>
            <a:r>
              <a:t>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2" indent="457200" defTabSz="457200"/>
            <a:r>
              <a:t>result = addEntry(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left subtree of </a:t>
            </a:r>
            <a:r>
              <a:t>binarySearchTree, anEntry)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228600" defTabSz="457200">
              <a:defRPr b="1"/>
            </a:pPr>
            <a:r>
              <a:t>else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228600" defTabSz="457200"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Give the root a left child containing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anEntry</a:t>
            </a:r>
            <a:endParaRPr i="0"/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defTabSz="457200"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else</a:t>
            </a:r>
            <a:r>
              <a:rPr b="1" i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i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/>
              </a:rPr>
              <a:t>// anEntry &gt; </a:t>
            </a:r>
            <a:r>
              <a:rPr>
                <a:solidFill>
                  <a:schemeClr val="accent6"/>
                </a:solidFill>
              </a:rPr>
              <a:t>entry in the root of </a:t>
            </a:r>
            <a:r>
              <a:rPr i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/>
              </a:rPr>
              <a:t>binarySearchTree</a:t>
            </a:r>
            <a:endParaRPr i="0"/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lvl="1" indent="228600" defTabSz="457200"/>
            <a:r>
              <a:rPr b="1"/>
              <a:t>if </a:t>
            </a:r>
            <a:r>
              <a:t>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the root of </a:t>
            </a:r>
            <a:r>
              <a:t>binarySearchTree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has a right child</a:t>
            </a:r>
            <a:r>
              <a:t>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2" indent="457200" defTabSz="457200"/>
            <a:r>
              <a:t>result = addEntry(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right subtree of </a:t>
            </a:r>
            <a:r>
              <a:t>binarySearchTree, anEntry)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228600" defTabSz="457200">
              <a:defRPr b="1"/>
            </a:pPr>
            <a:r>
              <a:t>else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2" indent="457200" defTabSz="457200"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Give the root a right child containing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anEntry</a:t>
            </a:r>
            <a:endParaRPr i="0"/>
          </a:p>
          <a:p>
            <a:pPr defTabSz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defTabSz="457200">
              <a:defRPr b="1"/>
            </a:pPr>
            <a:r>
              <a:t>return </a:t>
            </a:r>
            <a:r>
              <a:rPr b="0"/>
              <a:t>result</a:t>
            </a:r>
            <a:endParaRPr b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defRPr b="1"/>
            </a:pPr>
            <a:endParaRPr b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Recursive Implementation</a:t>
            </a:r>
          </a:p>
        </p:txBody>
      </p:sp>
      <p:sp>
        <p:nvSpPr>
          <p:cNvPr id="124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>
            <a:lvl1pPr defTabSz="557784">
              <a:defRPr sz="2196"/>
            </a:lvl1pPr>
          </a:lstStyle>
          <a:p>
            <a:r>
              <a:t>Handle the addition to an empty binary search tree as a special case</a:t>
            </a:r>
          </a:p>
        </p:txBody>
      </p:sp>
      <p:sp>
        <p:nvSpPr>
          <p:cNvPr id="125" name="Algorithm add(binarySearchTree, anEntry)…"/>
          <p:cNvSpPr txBox="1"/>
          <p:nvPr/>
        </p:nvSpPr>
        <p:spPr>
          <a:xfrm>
            <a:off x="720421" y="1515753"/>
            <a:ext cx="7571592" cy="3826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600"/>
              </a:spcBef>
              <a:defRPr sz="18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add(binarySearchTree, anEntry)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Adds an entry to a binary search tree.</a:t>
            </a:r>
          </a:p>
          <a:p>
            <a:pPr defTabSz="457200">
              <a:spcBef>
                <a:spcPts val="6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Returns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null </a:t>
            </a:r>
            <a:r>
              <a:t>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anEntry </a:t>
            </a:r>
            <a:r>
              <a:t>did not exist already in the tree. Otherwise, returns the</a:t>
            </a:r>
          </a:p>
          <a:p>
            <a:pPr defTabSz="457200">
              <a:spcBef>
                <a:spcPts val="6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tree entry that matched and was replaced by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anEntry.</a:t>
            </a:r>
            <a:endParaRPr i="0"/>
          </a:p>
          <a:p>
            <a:pPr defTabSz="457200">
              <a:spcBef>
                <a:spcPts val="600"/>
              </a:spcBef>
              <a:defRPr sz="1800"/>
            </a:pPr>
            <a:r>
              <a:t>result = </a:t>
            </a:r>
            <a:r>
              <a:rPr b="1"/>
              <a:t>null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/>
            </a:pPr>
            <a:r>
              <a:rPr b="1"/>
              <a:t>if </a:t>
            </a:r>
            <a:r>
              <a:t>(binarySearchTree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is empty</a:t>
            </a:r>
            <a:r>
              <a:t>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228600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Create a node containing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anEntry </a:t>
            </a:r>
            <a:r>
              <a:t>and make it the root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binarySearchTree</a:t>
            </a:r>
            <a:endParaRPr i="0"/>
          </a:p>
          <a:p>
            <a:pPr defTabSz="457200">
              <a:spcBef>
                <a:spcPts val="600"/>
              </a:spcBef>
              <a:defRPr sz="1800" b="1"/>
            </a:pPr>
            <a:r>
              <a:t>else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228600" defTabSz="457200">
              <a:spcBef>
                <a:spcPts val="600"/>
              </a:spcBef>
              <a:defRPr sz="1800"/>
            </a:pPr>
            <a:r>
              <a:t>result = addEntry(binarySearchTree, anEntry)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 b="1"/>
            </a:pPr>
            <a:r>
              <a:t>return </a:t>
            </a:r>
            <a:r>
              <a:rPr b="0"/>
              <a:t>result;</a:t>
            </a:r>
            <a:endParaRPr b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Recursive Implementation</a:t>
            </a:r>
          </a:p>
        </p:txBody>
      </p:sp>
      <p:sp>
        <p:nvSpPr>
          <p:cNvPr id="128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The public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add</a:t>
            </a:r>
          </a:p>
        </p:txBody>
      </p:sp>
      <p:sp>
        <p:nvSpPr>
          <p:cNvPr id="129" name="public T add(T anEntry)…"/>
          <p:cNvSpPr txBox="1"/>
          <p:nvPr/>
        </p:nvSpPr>
        <p:spPr>
          <a:xfrm>
            <a:off x="249435" y="1800495"/>
            <a:ext cx="6773836" cy="303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T add(T anEntry)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   T result =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(isEmpty())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      setRootNode(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BinaryNode&lt;&gt;(anEntry));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else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      result = addEntry(getRootNode(), anEntry);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   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result;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8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add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1"/>
          <p:cNvSpPr txBox="1">
            <a:spLocks noGrp="1"/>
          </p:cNvSpPr>
          <p:nvPr>
            <p:ph type="title"/>
          </p:nvPr>
        </p:nvSpPr>
        <p:spPr>
          <a:xfrm>
            <a:off x="249435" y="-127001"/>
            <a:ext cx="8513565" cy="807816"/>
          </a:xfrm>
          <a:prstGeom prst="rect">
            <a:avLst/>
          </a:prstGeom>
        </p:spPr>
        <p:txBody>
          <a:bodyPr/>
          <a:lstStyle/>
          <a:p>
            <a:pPr defTabSz="640079">
              <a:defRPr sz="3080"/>
            </a:pPr>
            <a:r>
              <a:t>Recursive Implementation —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addEntry</a:t>
            </a:r>
          </a:p>
        </p:txBody>
      </p:sp>
      <p:sp>
        <p:nvSpPr>
          <p:cNvPr id="132" name="// Adds anEntry to the nonempty subtree rooted at rootNode.…"/>
          <p:cNvSpPr txBox="1"/>
          <p:nvPr/>
        </p:nvSpPr>
        <p:spPr>
          <a:xfrm>
            <a:off x="443971" y="591914"/>
            <a:ext cx="6312724" cy="564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Adds anEntry to the nonempty subtree rooted at rootNode.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private</a:t>
            </a:r>
            <a:r>
              <a:t> T addEntry(BinaryNode&lt;T&gt; rootNode, T anEntry)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Assertion: rootNode != null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T result =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comparison = anEntry.compareTo(rootNode.getData());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(comparison == </a:t>
            </a:r>
            <a:r>
              <a:rPr>
                <a:solidFill>
                  <a:srgbClr val="272AD8"/>
                </a:solidFill>
              </a:rPr>
              <a:t>0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result = rootNode.getData();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rootNode.setData(anEntry);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}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else</a:t>
            </a:r>
            <a:r>
              <a:t>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(comparison &lt; </a:t>
            </a:r>
            <a:r>
              <a:rPr>
                <a:solidFill>
                  <a:srgbClr val="272AD8"/>
                </a:solidFill>
              </a:rPr>
              <a:t>0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(rootNode.hasLeftChild())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result = addEntry(rootNode.getLeftChild(), anEntry);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else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rootNode.setLeftChild(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BinaryNode&lt;&gt;(anEntry));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}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else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(rootNode.hasRightChild())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result = addEntry(rootNode.getRightChild(), anEntry);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else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   rootNode.setRightChild(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BinaryNode&lt;&gt;(anEntry));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if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result;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addEntry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Binary Search Tree</a:t>
            </a:r>
          </a:p>
        </p:txBody>
      </p:sp>
      <p:sp>
        <p:nvSpPr>
          <p:cNvPr id="58" name="Content Placeholder 5"/>
          <p:cNvSpPr txBox="1">
            <a:spLocks noGrp="1"/>
          </p:cNvSpPr>
          <p:nvPr>
            <p:ph type="body" idx="1"/>
          </p:nvPr>
        </p:nvSpPr>
        <p:spPr>
          <a:xfrm>
            <a:off x="400049" y="722512"/>
            <a:ext cx="8371418" cy="5031976"/>
          </a:xfrm>
          <a:prstGeom prst="rect">
            <a:avLst/>
          </a:prstGeom>
        </p:spPr>
        <p:txBody>
          <a:bodyPr/>
          <a:lstStyle/>
          <a:p>
            <a:r>
              <a:t>For each node in a binary search tree</a:t>
            </a:r>
          </a:p>
          <a:p>
            <a:pPr lvl="1"/>
            <a:r>
              <a:t>Node’s data is greater than all data in node’s left subtree</a:t>
            </a:r>
          </a:p>
          <a:p>
            <a:pPr lvl="1"/>
            <a:r>
              <a:t>Node’s data is less than all data in node’s right subtree</a:t>
            </a:r>
          </a:p>
          <a:p>
            <a:r>
              <a:t>Every node in a binary search tree is the root of a binary search tree</a:t>
            </a:r>
          </a:p>
        </p:txBody>
      </p:sp>
      <p:pic>
        <p:nvPicPr>
          <p:cNvPr id="59" name="A tree diagram represents search tree structure. There are 3 levels in a tree.&#10;&#10;Picture 1" descr="A tree diagram represents search tree structure. There are 3 levels in a tree.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6262" y="3920988"/>
            <a:ext cx="5459728" cy="20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FIGURE 26-1 A binary search tree of names"/>
          <p:cNvSpPr txBox="1"/>
          <p:nvPr/>
        </p:nvSpPr>
        <p:spPr>
          <a:xfrm>
            <a:off x="443971" y="5944987"/>
            <a:ext cx="8229601" cy="581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 fontScale="92500" lnSpcReduction="10000"/>
          </a:bodyPr>
          <a:lstStyle>
            <a:lvl1pPr defTabSz="612648">
              <a:defRPr sz="2948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26-1 A binary search tree of names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Iterative Implementation (Part 1)</a:t>
            </a:r>
          </a:p>
        </p:txBody>
      </p:sp>
      <p:sp>
        <p:nvSpPr>
          <p:cNvPr id="135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Iterative algorithm for adding a new entry</a:t>
            </a:r>
          </a:p>
        </p:txBody>
      </p:sp>
      <p:sp>
        <p:nvSpPr>
          <p:cNvPr id="136" name="Algorithm addEntry(binarySearchTree, anEntry)…"/>
          <p:cNvSpPr txBox="1"/>
          <p:nvPr/>
        </p:nvSpPr>
        <p:spPr>
          <a:xfrm>
            <a:off x="443971" y="807814"/>
            <a:ext cx="7156734" cy="4944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400"/>
              </a:spcBef>
              <a:defRPr sz="17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addEntry(binarySearchTree, anEntry)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400"/>
              </a:spcBef>
              <a:defRPr sz="1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</a:t>
            </a:r>
            <a:r>
              <a:rPr i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/>
              </a:rPr>
              <a:t>/ </a:t>
            </a:r>
            <a:r>
              <a:rPr>
                <a:solidFill>
                  <a:schemeClr val="accent6"/>
                </a:solidFill>
              </a:rPr>
              <a:t>Adds a new entry to a binary search tree that is not empty.</a:t>
            </a:r>
          </a:p>
          <a:p>
            <a:pPr defTabSz="457200">
              <a:spcBef>
                <a:spcPts val="400"/>
              </a:spcBef>
              <a:defRPr sz="17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Returns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null </a:t>
            </a:r>
            <a:r>
              <a:t>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anEntry </a:t>
            </a:r>
            <a:r>
              <a:t>did not exist already in the tree. Otherwise, returns the</a:t>
            </a:r>
          </a:p>
          <a:p>
            <a:pPr defTabSz="457200">
              <a:spcBef>
                <a:spcPts val="400"/>
              </a:spcBef>
              <a:defRPr sz="17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tree entry that matched and was replaced by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anEntry.</a:t>
            </a:r>
            <a:endParaRPr i="0"/>
          </a:p>
          <a:p>
            <a:pPr defTabSz="457200">
              <a:spcBef>
                <a:spcPts val="400"/>
              </a:spcBef>
              <a:defRPr sz="1700"/>
            </a:pPr>
            <a:r>
              <a:t>result  = </a:t>
            </a:r>
            <a:r>
              <a:rPr b="1"/>
              <a:t>null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1901825" defTabSz="457200">
              <a:spcBef>
                <a:spcPts val="400"/>
              </a:spcBef>
              <a:defRPr sz="1700"/>
            </a:pPr>
            <a:r>
              <a:t>currentNode =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root node of </a:t>
            </a:r>
            <a:r>
              <a:t>binarySearchTree found = </a:t>
            </a:r>
            <a:r>
              <a:rPr b="1"/>
              <a:t>false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400"/>
              </a:spcBef>
              <a:defRPr sz="1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while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(found </a:t>
            </a:r>
            <a:r>
              <a:t>is false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)</a:t>
            </a:r>
            <a:endParaRPr i="0"/>
          </a:p>
          <a:p>
            <a:pPr defTabSz="457200">
              <a:spcBef>
                <a:spcPts val="400"/>
              </a:spcBef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lvl="1" indent="228600" defTabSz="457200">
              <a:spcBef>
                <a:spcPts val="400"/>
              </a:spcBef>
              <a:defRPr sz="1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(anEntry </a:t>
            </a:r>
            <a:r>
              <a:t>matches the entry in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currentNode)</a:t>
            </a:r>
            <a:endParaRPr i="0"/>
          </a:p>
          <a:p>
            <a:pPr lvl="1" indent="228600" defTabSz="457200">
              <a:spcBef>
                <a:spcPts val="400"/>
              </a:spcBef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lvl="2" indent="457200" defTabSz="457200">
              <a:spcBef>
                <a:spcPts val="400"/>
              </a:spcBef>
              <a:defRPr sz="1700"/>
            </a:pPr>
            <a:r>
              <a:t>found = </a:t>
            </a:r>
            <a:r>
              <a:rPr b="1"/>
              <a:t>true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2" indent="457200" defTabSz="457200">
              <a:spcBef>
                <a:spcPts val="400"/>
              </a:spcBef>
              <a:defRPr sz="1700"/>
            </a:pPr>
            <a:r>
              <a:t>result =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entry in </a:t>
            </a:r>
            <a:r>
              <a:t>currentNode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2" indent="457200" defTabSz="457200">
              <a:spcBef>
                <a:spcPts val="400"/>
              </a:spcBef>
              <a:defRPr sz="1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Replace entry in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currentNode </a:t>
            </a:r>
            <a:r>
              <a:t>with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anEntry</a:t>
            </a:r>
            <a:endParaRPr i="0"/>
          </a:p>
          <a:p>
            <a:pPr lvl="1" indent="228600" defTabSz="457200">
              <a:spcBef>
                <a:spcPts val="400"/>
              </a:spcBef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lvl="1" indent="228600" defTabSz="457200">
              <a:spcBef>
                <a:spcPts val="400"/>
              </a:spcBef>
              <a:defRPr sz="1700"/>
            </a:pPr>
            <a:r>
              <a:rPr b="1"/>
              <a:t>else  if </a:t>
            </a:r>
            <a:r>
              <a:t>(newEntry  &lt;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entry in </a:t>
            </a:r>
            <a:r>
              <a:t>currentNode)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228600" defTabSz="457200">
              <a:spcBef>
                <a:spcPts val="400"/>
              </a:spcBef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Iterative Implementation (Part 2)</a:t>
            </a:r>
          </a:p>
        </p:txBody>
      </p:sp>
      <p:sp>
        <p:nvSpPr>
          <p:cNvPr id="139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57200" y="5970715"/>
            <a:ext cx="8229600" cy="58100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Iterative algorithm for adding a new entry</a:t>
            </a:r>
          </a:p>
        </p:txBody>
      </p:sp>
      <p:sp>
        <p:nvSpPr>
          <p:cNvPr id="140" name="if (currentNode has a left child)…"/>
          <p:cNvSpPr txBox="1"/>
          <p:nvPr/>
        </p:nvSpPr>
        <p:spPr>
          <a:xfrm>
            <a:off x="355071" y="707023"/>
            <a:ext cx="5625076" cy="518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R="1595119" lvl="3" indent="685800" defTabSz="457200">
              <a:defRPr sz="1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(currentNode </a:t>
            </a:r>
            <a:r>
              <a:t>has a left child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) </a:t>
            </a:r>
          </a:p>
          <a:p>
            <a:pPr marR="1595119" lvl="4" indent="914400" defTabSz="457200">
              <a:defRPr sz="1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currentNode =</a:t>
            </a:r>
            <a:r>
              <a:rPr i="0" spc="-63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left</a:t>
            </a:r>
            <a:r>
              <a:rPr spc="-219"/>
              <a:t> </a:t>
            </a:r>
            <a:r>
              <a:t>child</a:t>
            </a:r>
            <a:r>
              <a:rPr spc="-219"/>
              <a:t> </a:t>
            </a:r>
            <a:r>
              <a:t>of</a:t>
            </a:r>
            <a:r>
              <a:rPr spc="-226"/>
              <a:t>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currentNode</a:t>
            </a:r>
            <a:endParaRPr i="0"/>
          </a:p>
          <a:p>
            <a:pPr lvl="3" indent="685800" defTabSz="457200">
              <a:defRPr sz="1700" b="1"/>
            </a:pPr>
            <a:r>
              <a:t>else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3" indent="685800" defTabSz="457200"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lvl="4" indent="914400" defTabSz="457200"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found  = </a:t>
            </a:r>
            <a:r>
              <a:rPr b="1"/>
              <a:t>true</a:t>
            </a:r>
          </a:p>
          <a:p>
            <a:pPr lvl="4" indent="914400" defTabSz="457200">
              <a:defRPr sz="1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Give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currentNode </a:t>
            </a:r>
            <a:r>
              <a:t>a left child containing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anEntry</a:t>
            </a:r>
            <a:endParaRPr i="0"/>
          </a:p>
          <a:p>
            <a:pPr lvl="3" indent="685800" defTabSz="457200"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lvl="1" indent="228600" defTabSz="457200"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 // end if-else</a:t>
            </a:r>
          </a:p>
          <a:p>
            <a:pPr lvl="1" indent="228600" defTabSz="457200">
              <a:defRPr sz="1700"/>
            </a:pPr>
            <a:r>
              <a:rPr b="1"/>
              <a:t>else </a:t>
            </a:r>
            <a:r>
              <a:rPr>
                <a:solidFill>
                  <a:schemeClr val="accent6"/>
                </a:solidFill>
              </a:rPr>
              <a:t>// anEntry &gt; </a:t>
            </a:r>
            <a:r>
              <a:rPr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entry in </a:t>
            </a:r>
            <a:r>
              <a:rPr>
                <a:solidFill>
                  <a:schemeClr val="accent6"/>
                </a:solidFill>
              </a:rPr>
              <a:t>currentNode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228600" defTabSz="457200"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marR="1525269" lvl="3" indent="685800" defTabSz="457200">
              <a:defRPr sz="1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(currentNode </a:t>
            </a:r>
            <a:r>
              <a:t>has a right child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) </a:t>
            </a:r>
          </a:p>
          <a:p>
            <a:pPr marR="1525269" lvl="4" indent="914400" defTabSz="457200">
              <a:defRPr sz="1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currentNode</a:t>
            </a:r>
            <a:r>
              <a:rPr i="0" spc="-92"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=</a:t>
            </a:r>
            <a:r>
              <a:rPr i="0" spc="-141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right</a:t>
            </a:r>
            <a:r>
              <a:rPr spc="-262"/>
              <a:t> </a:t>
            </a:r>
            <a:r>
              <a:t>child</a:t>
            </a:r>
            <a:r>
              <a:rPr spc="-262"/>
              <a:t> </a:t>
            </a:r>
            <a:r>
              <a:t>of</a:t>
            </a:r>
            <a:r>
              <a:rPr spc="-269"/>
              <a:t>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currentNode</a:t>
            </a:r>
            <a:endParaRPr i="0"/>
          </a:p>
          <a:p>
            <a:pPr lvl="3" indent="685800" defTabSz="457200">
              <a:defRPr sz="1700" b="1"/>
            </a:pPr>
            <a:r>
              <a:t>else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3" indent="685800" defTabSz="457200"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lvl="4" indent="914400" defTabSz="457200"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found  = </a:t>
            </a:r>
            <a:r>
              <a:rPr b="1"/>
              <a:t>true</a:t>
            </a:r>
          </a:p>
          <a:p>
            <a:pPr lvl="4" indent="914400" defTabSz="457200">
              <a:defRPr sz="1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Give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currentNode </a:t>
            </a:r>
            <a:r>
              <a:t>a right child containing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anEntry</a:t>
            </a:r>
            <a:endParaRPr i="0"/>
          </a:p>
          <a:p>
            <a:pPr lvl="3" indent="685800" defTabSz="457200"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lvl="1" indent="228600" defTabSz="457200"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  </a:t>
            </a:r>
            <a:r>
              <a:rPr i="1">
                <a:solidFill>
                  <a:schemeClr val="accent6"/>
                </a:solidFill>
              </a:rPr>
              <a:t>// end if</a:t>
            </a:r>
          </a:p>
          <a:p>
            <a:pPr defTabSz="457200"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 </a:t>
            </a:r>
            <a:r>
              <a:rPr i="1">
                <a:solidFill>
                  <a:schemeClr val="accent6"/>
                </a:solidFill>
              </a:rPr>
              <a:t>// end while</a:t>
            </a:r>
          </a:p>
          <a:p>
            <a:pPr defTabSz="457200">
              <a:defRPr sz="1700" b="1"/>
            </a:pPr>
            <a:r>
              <a:t>return </a:t>
            </a:r>
            <a:r>
              <a:rPr b="0"/>
              <a:t>result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xfrm>
            <a:off x="249435" y="-127001"/>
            <a:ext cx="8513565" cy="807816"/>
          </a:xfrm>
          <a:prstGeom prst="rect">
            <a:avLst/>
          </a:prstGeom>
        </p:spPr>
        <p:txBody>
          <a:bodyPr/>
          <a:lstStyle/>
          <a:p>
            <a:pPr defTabSz="566927">
              <a:defRPr sz="2728"/>
            </a:pPr>
            <a:r>
              <a:t>Iterative Implementation—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addEntry</a:t>
            </a:r>
            <a:r>
              <a:t> (Part 1)</a:t>
            </a:r>
          </a:p>
        </p:txBody>
      </p:sp>
      <p:sp>
        <p:nvSpPr>
          <p:cNvPr id="143" name="private T addEntry(T anEntry) {…"/>
          <p:cNvSpPr txBox="1"/>
          <p:nvPr/>
        </p:nvSpPr>
        <p:spPr>
          <a:xfrm>
            <a:off x="355071" y="566514"/>
            <a:ext cx="7004396" cy="6036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private</a:t>
            </a:r>
            <a:r>
              <a:t> T addEntry(T anEntry)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BinaryNode&lt;T&gt; currentNode = getRootNode();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Assertion: currentNode != null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T result =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boolean</a:t>
            </a:r>
            <a:r>
              <a:t> found = </a:t>
            </a:r>
            <a:r>
              <a:rPr>
                <a:solidFill>
                  <a:srgbClr val="BA2DA2"/>
                </a:solidFill>
              </a:rPr>
              <a:t>false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while</a:t>
            </a:r>
            <a:r>
              <a:t> (!found)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T currentEntry = currentNode.getData();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comparison = anEntry.compareTo(currentEntry);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(comparison == </a:t>
            </a:r>
            <a:r>
              <a:rPr>
                <a:solidFill>
                  <a:srgbClr val="272AD8"/>
                </a:solidFill>
              </a:rPr>
              <a:t>0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{  </a:t>
            </a:r>
            <a:r>
              <a:t>// anEntry matches currentEntry;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   </a:t>
            </a:r>
            <a:r>
              <a:t>// return and replace currentEntry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found = </a:t>
            </a:r>
            <a:r>
              <a:rPr>
                <a:solidFill>
                  <a:srgbClr val="BA2DA2"/>
                </a:solidFill>
              </a:rPr>
              <a:t>true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result = currentEntry;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currentNode.setData(anEntry);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}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else</a:t>
            </a:r>
            <a:r>
              <a:t>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(comparison &lt; </a:t>
            </a:r>
            <a:r>
              <a:rPr>
                <a:solidFill>
                  <a:srgbClr val="272AD8"/>
                </a:solidFill>
              </a:rPr>
              <a:t>0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(currentNode.hasLeftChild())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   currentNode = currentNode.getLeftChild();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</a:t>
            </a:r>
            <a:r>
              <a:rPr>
                <a:solidFill>
                  <a:srgbClr val="BA2DA2"/>
                </a:solidFill>
              </a:rPr>
              <a:t>else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   found = </a:t>
            </a:r>
            <a:r>
              <a:rPr>
                <a:solidFill>
                  <a:srgbClr val="BA2DA2"/>
                </a:solidFill>
              </a:rPr>
              <a:t>true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   currentNode.setLeftChild(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BinaryNode&lt;&gt;(anEntry));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} </a:t>
            </a:r>
            <a:r>
              <a:rPr>
                <a:solidFill>
                  <a:srgbClr val="008400"/>
                </a:solidFill>
              </a:rPr>
              <a:t>// end if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}</a:t>
            </a:r>
            <a:endParaRPr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1"/>
          <p:cNvSpPr txBox="1">
            <a:spLocks noGrp="1"/>
          </p:cNvSpPr>
          <p:nvPr>
            <p:ph type="title"/>
          </p:nvPr>
        </p:nvSpPr>
        <p:spPr>
          <a:xfrm>
            <a:off x="249435" y="-127001"/>
            <a:ext cx="8513565" cy="807816"/>
          </a:xfrm>
          <a:prstGeom prst="rect">
            <a:avLst/>
          </a:prstGeom>
        </p:spPr>
        <p:txBody>
          <a:bodyPr/>
          <a:lstStyle/>
          <a:p>
            <a:pPr defTabSz="566927">
              <a:defRPr sz="2728"/>
            </a:pPr>
            <a:r>
              <a:t>Iterative Implementation—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addEntry</a:t>
            </a:r>
            <a:r>
              <a:t> (Part 2)</a:t>
            </a:r>
          </a:p>
        </p:txBody>
      </p:sp>
      <p:sp>
        <p:nvSpPr>
          <p:cNvPr id="146" name="{…"/>
          <p:cNvSpPr txBox="1"/>
          <p:nvPr/>
        </p:nvSpPr>
        <p:spPr>
          <a:xfrm>
            <a:off x="355071" y="1188814"/>
            <a:ext cx="7111441" cy="338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   </a:t>
            </a:r>
            <a:r>
              <a:t>// Assertion: comparison &gt; 0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(currentNode.hasRightChild())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   currentNode = currentNode.getRightChild();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</a:t>
            </a:r>
            <a:r>
              <a:rPr>
                <a:solidFill>
                  <a:srgbClr val="BA2DA2"/>
                </a:solidFill>
              </a:rPr>
              <a:t>else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   found = </a:t>
            </a:r>
            <a:r>
              <a:rPr>
                <a:solidFill>
                  <a:srgbClr val="BA2DA2"/>
                </a:solidFill>
              </a:rPr>
              <a:t>true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   currentNode.setRightChild(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BinaryNode&lt;&gt;(anEntry));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} </a:t>
            </a:r>
            <a:r>
              <a:rPr>
                <a:solidFill>
                  <a:srgbClr val="008400"/>
                </a:solidFill>
              </a:rPr>
              <a:t>// end if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} </a:t>
            </a:r>
            <a:r>
              <a:t>// end if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while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result;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addEntry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Removing a Value</a:t>
            </a:r>
          </a:p>
        </p:txBody>
      </p:sp>
      <p:sp>
        <p:nvSpPr>
          <p:cNvPr id="149" name="FIGURE 26-6 Removing a leaf node N from its parent node P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93776">
              <a:defRPr sz="2376"/>
            </a:lvl1pPr>
          </a:lstStyle>
          <a:p>
            <a:r>
              <a:t>FIGURE 26-6 Removing a leaf node N from its parent node P</a:t>
            </a:r>
          </a:p>
        </p:txBody>
      </p:sp>
      <p:pic>
        <p:nvPicPr>
          <p:cNvPr id="150" name="2 diagrams illustrates the removal of a leaf node from its parent node. Removing a left child." descr="2 diagrams illustrates the removal of a leaf node from its parent node. Removing a left child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3150" y="807814"/>
            <a:ext cx="6717700" cy="2399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2 diagrams illustrates the removal of a leaf node from its parent node. Removing a right child." descr="2 diagrams illustrates the removal of a leaf node from its parent node. Removing a right child.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8268" y="3512929"/>
            <a:ext cx="6842582" cy="24682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Removing a Value</a:t>
            </a:r>
          </a:p>
        </p:txBody>
      </p:sp>
      <p:sp>
        <p:nvSpPr>
          <p:cNvPr id="154" name="FIGURE 26-7 Removing a node N from its parent node P when N has one child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384047">
              <a:defRPr sz="1848"/>
            </a:pPr>
            <a:r>
              <a:t>FIGURE 26-7 Removing a node </a:t>
            </a:r>
            <a:r>
              <a:rPr i="1"/>
              <a:t>N</a:t>
            </a:r>
            <a:r>
              <a:t> from its parent node </a:t>
            </a:r>
            <a:r>
              <a:rPr i="1"/>
              <a:t>P</a:t>
            </a:r>
            <a:r>
              <a:t> when </a:t>
            </a:r>
            <a:r>
              <a:rPr i="1"/>
              <a:t>N</a:t>
            </a:r>
            <a:r>
              <a:t> has one child</a:t>
            </a:r>
          </a:p>
        </p:txBody>
      </p:sp>
      <p:pic>
        <p:nvPicPr>
          <p:cNvPr id="155" name="2 diagrams illustrate the removal of a node and represent 2 possible configurations of removing node.&#10;&#10;Picture 2" descr="2 diagrams illustrate the removal of a node and represent 2 possible configurations of removing nod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2336" y="953646"/>
            <a:ext cx="6443730" cy="4731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2 diagrams illustrate the removal of a node and represent 2 possible configurations of removing node.&#10;&#10;Picture 2" descr="2 diagrams illustrate the removal of a node and represent 2 possible configurations of removing node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369" y="820514"/>
            <a:ext cx="6932595" cy="2550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2 diagrams illustrate the removal of a node and represent 2 possible configurations of removing node.&#10;&#10;Picture 2" descr="2 diagrams illustrate the removal of a node and represent 2 possible configurations of removing node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680" y="3427185"/>
            <a:ext cx="6660976" cy="2550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Removing a Value</a:t>
            </a:r>
          </a:p>
        </p:txBody>
      </p:sp>
      <p:sp>
        <p:nvSpPr>
          <p:cNvPr id="160" name="FIGURE 26-8 Two possible configurations of a node N that has two children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02336">
              <a:defRPr sz="1936"/>
            </a:pPr>
            <a:r>
              <a:t>FIGURE 26-8 Two possible configurations of a node </a:t>
            </a:r>
            <a:r>
              <a:rPr i="1"/>
              <a:t>N</a:t>
            </a:r>
            <a:r>
              <a:t> that has two children</a:t>
            </a:r>
          </a:p>
        </p:txBody>
      </p:sp>
      <p:pic>
        <p:nvPicPr>
          <p:cNvPr id="161" name="2 diagrams illustrate configurations for N.Node N is a left child." descr="2 diagrams illustrate configurations for N.Node N is a left child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606295"/>
            <a:ext cx="3550932" cy="3567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2 diagrams illustrate configurations for N. Node N is a right child." descr="2 diagrams illustrate configurations for N. Node N is a right child.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8491" y="1645276"/>
            <a:ext cx="3838309" cy="3567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Removing a Value</a:t>
            </a:r>
          </a:p>
        </p:txBody>
      </p:sp>
      <p:sp>
        <p:nvSpPr>
          <p:cNvPr id="165" name="FIGURE 26-9 Node N and its subtrees before and after removing targe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29768">
              <a:defRPr sz="2068"/>
            </a:pPr>
            <a:r>
              <a:t>FIGURE 26-9 Node</a:t>
            </a:r>
            <a:r>
              <a:rPr i="1"/>
              <a:t> N</a:t>
            </a:r>
            <a:r>
              <a:t> and its subtrees before and after removing target</a:t>
            </a:r>
          </a:p>
        </p:txBody>
      </p:sp>
      <p:pic>
        <p:nvPicPr>
          <p:cNvPr id="166" name="2 diagrams represent before and after removing a target in sub tree. pred replaces target, effectively removing it." descr="2 diagrams represent before and after removing a target in sub tree. pred replaces target, effectively removing it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971" y="1450848"/>
            <a:ext cx="8534401" cy="3956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Removing a Value</a:t>
            </a:r>
          </a:p>
        </p:txBody>
      </p:sp>
      <p:sp>
        <p:nvSpPr>
          <p:cNvPr id="169" name="FIGURE 26-10 The largest entry pred in node N’s left subtree occurs in the subtree’s rightmost node R"/>
          <p:cNvSpPr txBox="1">
            <a:spLocks noGrp="1"/>
          </p:cNvSpPr>
          <p:nvPr>
            <p:ph type="body" sz="quarter" idx="1"/>
          </p:nvPr>
        </p:nvSpPr>
        <p:spPr>
          <a:xfrm>
            <a:off x="457200" y="5604201"/>
            <a:ext cx="8229600" cy="80781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48055">
              <a:defRPr sz="2156"/>
            </a:pPr>
            <a:r>
              <a:t>FIGURE 26-10 The largest entry </a:t>
            </a:r>
            <a:r>
              <a:rPr i="1"/>
              <a:t>pred</a:t>
            </a:r>
            <a:r>
              <a:t> in node</a:t>
            </a:r>
            <a:r>
              <a:rPr i="1"/>
              <a:t> N’s</a:t>
            </a:r>
            <a:r>
              <a:t> left subtree occurs in the subtree’s rightmost node </a:t>
            </a:r>
            <a:r>
              <a:rPr i="1"/>
              <a:t>R</a:t>
            </a:r>
          </a:p>
        </p:txBody>
      </p:sp>
      <p:pic>
        <p:nvPicPr>
          <p:cNvPr id="170" name="A diagram illustrates entry p r e d in node and sub tree.&#10;&#10;Picture 2" descr="A diagram illustrates entry p r e d in node and sub tre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7447" y="1295808"/>
            <a:ext cx="4029107" cy="38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8055">
              <a:defRPr sz="2156"/>
            </a:lvl1pPr>
          </a:lstStyle>
          <a:p>
            <a:r>
              <a:t>FIGURE 26-11 Successive removals from a binary search tree (Part 1)</a:t>
            </a:r>
          </a:p>
        </p:txBody>
      </p:sp>
      <p:pic>
        <p:nvPicPr>
          <p:cNvPr id="173" name="Four diagrams represent removals in a binary tree. A binary search tree" descr="Four diagrams represent removals in a binary tree. A binary search tre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5571" y="1435419"/>
            <a:ext cx="3810001" cy="3612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Four diagrams represent removals in a binary tree. The tree after removing Chad." descr="Four diagrams represent removals in a binary tree. The tree after removing Chad.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55599" y="1435419"/>
            <a:ext cx="3810001" cy="3788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13231">
              <a:defRPr sz="3432"/>
            </a:lvl1pPr>
          </a:lstStyle>
          <a:p>
            <a:r>
              <a:t>Interface for the Binary Search Tree (Part 1)</a:t>
            </a:r>
          </a:p>
        </p:txBody>
      </p:sp>
      <p:sp>
        <p:nvSpPr>
          <p:cNvPr id="63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57200" y="5958015"/>
            <a:ext cx="8229600" cy="58100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LISTING 26-1 An interface for a search tree</a:t>
            </a:r>
          </a:p>
        </p:txBody>
      </p:sp>
      <p:sp>
        <p:nvSpPr>
          <p:cNvPr id="64" name="/** An interface for a search tree. */…"/>
          <p:cNvSpPr txBox="1"/>
          <p:nvPr/>
        </p:nvSpPr>
        <p:spPr>
          <a:xfrm>
            <a:off x="249435" y="715758"/>
            <a:ext cx="8824154" cy="5020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/**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An interface for a search tree.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interface</a:t>
            </a:r>
            <a:r>
              <a:t> SearchTreeInterface&lt;T </a:t>
            </a:r>
            <a:r>
              <a:rPr>
                <a:solidFill>
                  <a:srgbClr val="BA2DA2"/>
                </a:solidFill>
              </a:rPr>
              <a:t>extends</a:t>
            </a:r>
            <a:r>
              <a:t> Comparable&lt;? </a:t>
            </a:r>
            <a:r>
              <a:rPr>
                <a:solidFill>
                  <a:srgbClr val="BA2DA2"/>
                </a:solidFill>
              </a:rPr>
              <a:t>super</a:t>
            </a:r>
            <a:r>
              <a:t> T&gt;&gt;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>
                <a:solidFill>
                  <a:srgbClr val="BA2DA2"/>
                </a:solidFill>
              </a:rPr>
              <a:t>extends</a:t>
            </a:r>
            <a:r>
              <a:t> TreeInterface&lt;T&gt;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Searches for a specific entry in this tree.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anEntry  An object to be found.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True if the object was found in the tree.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boolean</a:t>
            </a:r>
            <a:r>
              <a:t> contains(T anEntry);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Retrieves a specific entry in this tree.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anEntry  An object to be found.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Either the object that was found in the tree or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null if no such object exists.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T getEntry(T anEntry);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Adds a new entry to this tree, if it does not match an existing 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object in the tree. Otherwise, replaces the existing object with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the new entry.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anEntry  An object to be added to the tree.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Either null if anEntry was not in the tree but has been added, or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the existing entry that matched the parameter anEntry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and has been replaced in the tree.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T add(T anEntry);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8055">
              <a:defRPr sz="2156"/>
            </a:lvl1pPr>
          </a:lstStyle>
          <a:p>
            <a:r>
              <a:t>FIGURE 26-11 Successive removals from a binary search tree (Part 2)</a:t>
            </a:r>
          </a:p>
        </p:txBody>
      </p:sp>
      <p:pic>
        <p:nvPicPr>
          <p:cNvPr id="177" name="Four diagrams represent removals in a binary tree.&#10; The tree after removing Sean." descr="Four diagrams represent removals in a binary tree. The tree after removing Sean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6599" y="1647701"/>
            <a:ext cx="3810001" cy="3562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Four diagrams represent removals in a binary tree.&#10;The Tree after removing Kathy." descr="Four diagrams represent removals in a binary tree.The Tree after removing Kathy.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4397" y="1793547"/>
            <a:ext cx="3810001" cy="3270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Removing a Value</a:t>
            </a:r>
          </a:p>
        </p:txBody>
      </p:sp>
      <p:sp>
        <p:nvSpPr>
          <p:cNvPr id="181" name="FIGURE 26-12 Removing the root when it has one child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>
            <a:lvl1pPr defTabSz="548640">
              <a:defRPr sz="2640"/>
            </a:lvl1pPr>
          </a:lstStyle>
          <a:p>
            <a:r>
              <a:t>FIGURE 26-12 Removing the root when it has one child</a:t>
            </a:r>
          </a:p>
        </p:txBody>
      </p:sp>
      <p:pic>
        <p:nvPicPr>
          <p:cNvPr id="182" name="2 diagrams illustrate removing of a root from a node. Two possible configurations of a tree’s root with one child, either a left child or a right child." descr="2 diagrams illustrate removing of a root from a node. Two possible configurations of a tree’s root with one child, either a left child or a right child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6482" y="979828"/>
            <a:ext cx="6451039" cy="2414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2 diagrams illustrate removing of a root from a node. The tree after removing its root." descr="2 diagrams illustrate removing of a root from a node. The tree after removing its root.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1443" y="4060856"/>
            <a:ext cx="4776148" cy="1702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Recursive Implementation</a:t>
            </a:r>
          </a:p>
        </p:txBody>
      </p:sp>
      <p:sp>
        <p:nvSpPr>
          <p:cNvPr id="186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57200" y="5831015"/>
            <a:ext cx="8450494" cy="581001"/>
          </a:xfrm>
          <a:prstGeom prst="rect">
            <a:avLst/>
          </a:prstGeom>
        </p:spPr>
        <p:txBody>
          <a:bodyPr/>
          <a:lstStyle>
            <a:lvl1pPr defTabSz="594359">
              <a:defRPr sz="2340"/>
            </a:lvl1pPr>
          </a:lstStyle>
          <a:p>
            <a:r>
              <a:rPr dirty="0"/>
              <a:t>Recursive algorithm describes the method’s logic at a high level</a:t>
            </a:r>
          </a:p>
        </p:txBody>
      </p:sp>
      <p:sp>
        <p:nvSpPr>
          <p:cNvPr id="187" name="Algorithm remove(binarySearchTree, anEntry)…"/>
          <p:cNvSpPr txBox="1"/>
          <p:nvPr/>
        </p:nvSpPr>
        <p:spPr>
          <a:xfrm>
            <a:off x="511951" y="733679"/>
            <a:ext cx="7270997" cy="521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600"/>
              </a:spcBef>
              <a:defRPr sz="1800" b="1"/>
            </a:pPr>
            <a:r>
              <a:rPr i="1" dirty="0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rPr dirty="0"/>
              <a:t>remove(</a:t>
            </a:r>
            <a:r>
              <a:rPr dirty="0" err="1"/>
              <a:t>binarySearchTree</a:t>
            </a:r>
            <a:r>
              <a:rPr dirty="0"/>
              <a:t>, </a:t>
            </a:r>
            <a:r>
              <a:rPr dirty="0" err="1"/>
              <a:t>anEntry</a:t>
            </a:r>
            <a:r>
              <a:rPr dirty="0"/>
              <a:t>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/>
            </a:pPr>
            <a:r>
              <a:rPr dirty="0" err="1"/>
              <a:t>oldEntry</a:t>
            </a:r>
            <a:r>
              <a:rPr dirty="0"/>
              <a:t> = </a:t>
            </a:r>
            <a:r>
              <a:rPr b="1" dirty="0"/>
              <a:t>null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/>
            </a:pPr>
            <a:r>
              <a:rPr b="1" dirty="0"/>
              <a:t>if </a:t>
            </a:r>
            <a:r>
              <a:rPr dirty="0"/>
              <a:t>(</a:t>
            </a:r>
            <a:r>
              <a:rPr dirty="0" err="1"/>
              <a:t>binarySearchTree</a:t>
            </a:r>
            <a:r>
              <a:rPr dirty="0"/>
              <a:t> 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is not empty</a:t>
            </a:r>
            <a:r>
              <a:rPr dirty="0"/>
              <a:t>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{</a:t>
            </a:r>
          </a:p>
          <a:p>
            <a:pPr lvl="2" indent="457200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 dirty="0">
                <a:latin typeface="+mj-lt"/>
                <a:ea typeface="+mj-ea"/>
                <a:cs typeface="+mj-cs"/>
                <a:sym typeface="Arial"/>
              </a:rPr>
              <a:t>if </a:t>
            </a:r>
            <a:r>
              <a:rPr i="0" dirty="0">
                <a:latin typeface="+mj-lt"/>
                <a:ea typeface="+mj-ea"/>
                <a:cs typeface="+mj-cs"/>
                <a:sym typeface="Arial"/>
              </a:rPr>
              <a:t>(</a:t>
            </a:r>
            <a:r>
              <a:rPr i="0" dirty="0" err="1">
                <a:latin typeface="+mj-lt"/>
                <a:ea typeface="+mj-ea"/>
                <a:cs typeface="+mj-cs"/>
                <a:sym typeface="Arial"/>
              </a:rPr>
              <a:t>anEntry</a:t>
            </a:r>
            <a:r>
              <a:rPr i="0" dirty="0"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dirty="0"/>
              <a:t>matches the entry in the root of </a:t>
            </a:r>
            <a:r>
              <a:rPr i="0" dirty="0" err="1">
                <a:latin typeface="+mj-lt"/>
                <a:ea typeface="+mj-ea"/>
                <a:cs typeface="+mj-cs"/>
                <a:sym typeface="Arial"/>
              </a:rPr>
              <a:t>binarySearchTree</a:t>
            </a:r>
            <a:r>
              <a:rPr i="0" dirty="0">
                <a:latin typeface="+mj-lt"/>
                <a:ea typeface="+mj-ea"/>
                <a:cs typeface="+mj-cs"/>
                <a:sym typeface="Arial"/>
              </a:rPr>
              <a:t>)</a:t>
            </a:r>
            <a:endParaRPr i="0" dirty="0"/>
          </a:p>
          <a:p>
            <a:pPr lvl="2" indent="457200" defTabSz="4572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{</a:t>
            </a:r>
          </a:p>
          <a:p>
            <a:pPr lvl="2" indent="457200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 dirty="0" err="1">
                <a:latin typeface="+mj-lt"/>
                <a:ea typeface="+mj-ea"/>
                <a:cs typeface="+mj-cs"/>
                <a:sym typeface="Arial"/>
              </a:rPr>
              <a:t>oldEntry</a:t>
            </a:r>
            <a:r>
              <a:rPr i="0" dirty="0">
                <a:latin typeface="+mj-lt"/>
                <a:ea typeface="+mj-ea"/>
                <a:cs typeface="+mj-cs"/>
                <a:sym typeface="Arial"/>
              </a:rPr>
              <a:t> = </a:t>
            </a:r>
            <a:r>
              <a:rPr dirty="0"/>
              <a:t>entry in root</a:t>
            </a:r>
          </a:p>
          <a:p>
            <a:pPr lvl="2" indent="457200" defTabSz="457200">
              <a:spcBef>
                <a:spcPts val="600"/>
              </a:spcBef>
              <a:defRPr sz="1800"/>
            </a:pPr>
            <a:r>
              <a:rPr dirty="0" err="1"/>
              <a:t>removeFromRoot</a:t>
            </a:r>
            <a:r>
              <a:rPr dirty="0"/>
              <a:t>(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root of </a:t>
            </a:r>
            <a:r>
              <a:rPr dirty="0" err="1"/>
              <a:t>binarySearchTree</a:t>
            </a:r>
            <a:r>
              <a:rPr dirty="0"/>
              <a:t>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2" indent="457200" defTabSz="4572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}</a:t>
            </a:r>
          </a:p>
          <a:p>
            <a:pPr lvl="2" indent="457200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 dirty="0">
                <a:latin typeface="+mj-lt"/>
                <a:ea typeface="+mj-ea"/>
                <a:cs typeface="+mj-cs"/>
                <a:sym typeface="Arial"/>
              </a:rPr>
              <a:t>else if </a:t>
            </a:r>
            <a:r>
              <a:rPr i="0" dirty="0">
                <a:latin typeface="+mj-lt"/>
                <a:ea typeface="+mj-ea"/>
                <a:cs typeface="+mj-cs"/>
                <a:sym typeface="Arial"/>
              </a:rPr>
              <a:t>(</a:t>
            </a:r>
            <a:r>
              <a:rPr i="0" dirty="0" err="1">
                <a:latin typeface="+mj-lt"/>
                <a:ea typeface="+mj-ea"/>
                <a:cs typeface="+mj-cs"/>
                <a:sym typeface="Arial"/>
              </a:rPr>
              <a:t>anEntry</a:t>
            </a:r>
            <a:r>
              <a:rPr i="0" dirty="0">
                <a:latin typeface="+mj-lt"/>
                <a:ea typeface="+mj-ea"/>
                <a:cs typeface="+mj-cs"/>
                <a:sym typeface="Arial"/>
              </a:rPr>
              <a:t> &lt; </a:t>
            </a:r>
            <a:r>
              <a:rPr dirty="0"/>
              <a:t>entry in root</a:t>
            </a:r>
            <a:r>
              <a:rPr i="0" dirty="0">
                <a:latin typeface="+mj-lt"/>
                <a:ea typeface="+mj-ea"/>
                <a:cs typeface="+mj-cs"/>
                <a:sym typeface="Arial"/>
              </a:rPr>
              <a:t>)</a:t>
            </a:r>
            <a:endParaRPr i="0" dirty="0"/>
          </a:p>
          <a:p>
            <a:pPr lvl="4" indent="914400" defTabSz="457200">
              <a:spcBef>
                <a:spcPts val="600"/>
              </a:spcBef>
              <a:defRPr sz="1800"/>
            </a:pPr>
            <a:r>
              <a:rPr dirty="0" err="1"/>
              <a:t>oldEntry</a:t>
            </a:r>
            <a:r>
              <a:rPr dirty="0"/>
              <a:t> = remove(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left subtree of </a:t>
            </a:r>
            <a:r>
              <a:rPr dirty="0" err="1"/>
              <a:t>binarySearchTree</a:t>
            </a:r>
            <a:r>
              <a:rPr dirty="0"/>
              <a:t>, </a:t>
            </a:r>
            <a:r>
              <a:rPr dirty="0" err="1"/>
              <a:t>anEntry</a:t>
            </a:r>
            <a:r>
              <a:rPr dirty="0"/>
              <a:t>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2" indent="457200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 dirty="0">
                <a:latin typeface="+mj-lt"/>
                <a:ea typeface="+mj-ea"/>
                <a:cs typeface="+mj-cs"/>
                <a:sym typeface="Arial"/>
              </a:rPr>
              <a:t>else </a:t>
            </a:r>
            <a:r>
              <a:rPr i="0" dirty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rPr i="0" dirty="0" err="1">
                <a:latin typeface="+mj-lt"/>
                <a:ea typeface="+mj-ea"/>
                <a:cs typeface="+mj-cs"/>
                <a:sym typeface="Arial"/>
              </a:rPr>
              <a:t>anEntry</a:t>
            </a:r>
            <a:r>
              <a:rPr i="0" dirty="0">
                <a:latin typeface="+mj-lt"/>
                <a:ea typeface="+mj-ea"/>
                <a:cs typeface="+mj-cs"/>
                <a:sym typeface="Arial"/>
              </a:rPr>
              <a:t> &gt; </a:t>
            </a:r>
            <a:r>
              <a:rPr dirty="0"/>
              <a:t>entry in root</a:t>
            </a:r>
          </a:p>
          <a:p>
            <a:pPr lvl="4" indent="914400" defTabSz="457200">
              <a:spcBef>
                <a:spcPts val="600"/>
              </a:spcBef>
              <a:defRPr sz="1800"/>
            </a:pPr>
            <a:r>
              <a:rPr dirty="0" err="1"/>
              <a:t>oldEntry</a:t>
            </a:r>
            <a:r>
              <a:rPr dirty="0"/>
              <a:t> = remove(</a:t>
            </a:r>
            <a:r>
              <a:rPr i="1" dirty="0">
                <a:latin typeface="Times New Roman"/>
                <a:ea typeface="Times New Roman"/>
                <a:cs typeface="Times New Roman"/>
                <a:sym typeface="Times New Roman"/>
              </a:rPr>
              <a:t>right subtree of </a:t>
            </a:r>
            <a:r>
              <a:rPr dirty="0" err="1"/>
              <a:t>binarySearchTree</a:t>
            </a:r>
            <a:r>
              <a:rPr dirty="0"/>
              <a:t>, </a:t>
            </a:r>
            <a:r>
              <a:rPr dirty="0" err="1"/>
              <a:t>anEntry</a:t>
            </a:r>
            <a:r>
              <a:rPr dirty="0"/>
              <a:t>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}</a:t>
            </a:r>
          </a:p>
          <a:p>
            <a:pPr defTabSz="457200">
              <a:spcBef>
                <a:spcPts val="600"/>
              </a:spcBef>
              <a:defRPr sz="1800"/>
            </a:pPr>
            <a:r>
              <a:rPr b="1" dirty="0"/>
              <a:t>return </a:t>
            </a:r>
            <a:r>
              <a:rPr dirty="0" err="1"/>
              <a:t>oldEntry</a:t>
            </a:r>
            <a:endParaRPr dirty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Recursive Implementation</a:t>
            </a:r>
          </a:p>
        </p:txBody>
      </p:sp>
      <p:sp>
        <p:nvSpPr>
          <p:cNvPr id="190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The public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remove</a:t>
            </a:r>
          </a:p>
        </p:txBody>
      </p:sp>
      <p:sp>
        <p:nvSpPr>
          <p:cNvPr id="191" name="public T remove(T anEntry)…"/>
          <p:cNvSpPr txBox="1"/>
          <p:nvPr/>
        </p:nvSpPr>
        <p:spPr>
          <a:xfrm>
            <a:off x="307256" y="1950814"/>
            <a:ext cx="8529488" cy="214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T remove(T anEntry)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ReturnObject oldEntry = 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ReturnObject(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BinaryNode&lt;T&gt; newRoot = removeEntry(getRootNode(), anEntry, oldEntry);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setRootNode(newRoot);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oldEntry.get();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remove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1"/>
          <p:cNvSpPr txBox="1">
            <a:spLocks noGrp="1"/>
          </p:cNvSpPr>
          <p:nvPr>
            <p:ph type="title"/>
          </p:nvPr>
        </p:nvSpPr>
        <p:spPr>
          <a:xfrm>
            <a:off x="249435" y="-101601"/>
            <a:ext cx="8513565" cy="80781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Recursive Implementation</a:t>
            </a:r>
          </a:p>
        </p:txBody>
      </p:sp>
      <p:sp>
        <p:nvSpPr>
          <p:cNvPr id="194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57200" y="5983415"/>
            <a:ext cx="8229600" cy="5810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The private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removeEntry</a:t>
            </a:r>
          </a:p>
        </p:txBody>
      </p:sp>
      <p:sp>
        <p:nvSpPr>
          <p:cNvPr id="195" name="// Removes an entry from the tree rooted at a given node.…"/>
          <p:cNvSpPr txBox="1"/>
          <p:nvPr/>
        </p:nvSpPr>
        <p:spPr>
          <a:xfrm>
            <a:off x="457200" y="594475"/>
            <a:ext cx="7394933" cy="578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2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Removes an entry from the tree rooted at a given node.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private</a:t>
            </a:r>
            <a:r>
              <a:t> BinaryNode&lt;T&gt; removeEntry(BinaryNode&lt;T&gt; rootNode, T anEntry,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                               ReturnObject oldEntry)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(rootNode !=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   T rootData = rootNode.getData();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comparison = entry.compareTo(rootData);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rPr>
                <a:solidFill>
                  <a:srgbClr val="000000"/>
                </a:solidFill>
              </a:rPr>
              <a:t> (comparison == </a:t>
            </a:r>
            <a:r>
              <a:rPr>
                <a:solidFill>
                  <a:srgbClr val="272AD8"/>
                </a:solidFill>
              </a:rPr>
              <a:t>0</a:t>
            </a:r>
            <a:r>
              <a:rPr>
                <a:solidFill>
                  <a:srgbClr val="000000"/>
                </a:solidFill>
              </a:rPr>
              <a:t>)       </a:t>
            </a:r>
            <a:r>
              <a:t>// anEntry == root entry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      oldEntry.set(rootData);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      rootNode = removeFromRoot(rootNode);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   }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rPr>
                <a:solidFill>
                  <a:srgbClr val="BA2DA2"/>
                </a:solidFill>
              </a:rPr>
              <a:t>else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BA2DA2"/>
                </a:solidFill>
              </a:rPr>
              <a:t>if</a:t>
            </a:r>
            <a:r>
              <a:rPr>
                <a:solidFill>
                  <a:srgbClr val="000000"/>
                </a:solidFill>
              </a:rPr>
              <a:t> (comparison &lt; </a:t>
            </a:r>
            <a:r>
              <a:rPr>
                <a:solidFill>
                  <a:srgbClr val="272AD8"/>
                </a:solidFill>
              </a:rPr>
              <a:t>0</a:t>
            </a:r>
            <a:r>
              <a:rPr>
                <a:solidFill>
                  <a:srgbClr val="000000"/>
                </a:solidFill>
              </a:rPr>
              <a:t>)   </a:t>
            </a:r>
            <a:r>
              <a:t>// anEntry &lt; root entry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      BinaryNode&lt;T&gt; leftChild = rootNode.getLeftChild();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      BinaryNode&lt;T&gt; subtreeRoot = removeEntry(leftChild, anEntry, oldEntry);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      rootNode.setLeftChild(subtreeRoot);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   }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else</a:t>
            </a:r>
            <a:r>
              <a:t>                       </a:t>
            </a:r>
            <a:r>
              <a:rPr>
                <a:solidFill>
                  <a:srgbClr val="008400"/>
                </a:solidFill>
              </a:rPr>
              <a:t>// anEntry &gt; root entry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      BinaryNode&lt;T&gt; rightChild = rootNode.getRightChild();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   </a:t>
            </a:r>
            <a:r>
              <a:t>// A different way of coding than for left child: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      rootNode.setRightChild(removeEntry(rightChild, anEntry, oldEntry));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} </a:t>
            </a:r>
            <a:r>
              <a:t>// end if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if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rootNode;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removeEntry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Recursive Implementation</a:t>
            </a:r>
          </a:p>
        </p:txBody>
      </p:sp>
      <p:sp>
        <p:nvSpPr>
          <p:cNvPr id="198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The algorithm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removeFromRoot</a:t>
            </a:r>
          </a:p>
        </p:txBody>
      </p:sp>
      <p:sp>
        <p:nvSpPr>
          <p:cNvPr id="199" name="Algorithm removeFromRoot(rootNode)…"/>
          <p:cNvSpPr txBox="1"/>
          <p:nvPr/>
        </p:nvSpPr>
        <p:spPr>
          <a:xfrm>
            <a:off x="609909" y="807814"/>
            <a:ext cx="7428605" cy="5211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600"/>
              </a:spcBef>
              <a:defRPr sz="18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removeFromRoot(rootNode)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Removes the entry in a given root node of a subtree.</a:t>
            </a:r>
          </a:p>
          <a:p>
            <a:pPr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(rootNode </a:t>
            </a:r>
            <a:r>
              <a:t>has two children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)</a:t>
            </a:r>
            <a:endParaRPr i="0"/>
          </a:p>
          <a:p>
            <a:pPr defTabSz="4572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lvl="2" indent="457200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largestNode = </a:t>
            </a:r>
            <a:r>
              <a:t>node with the largest entry in the left subtree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rootNode</a:t>
            </a:r>
            <a:endParaRPr i="0"/>
          </a:p>
          <a:p>
            <a:pPr lvl="2" indent="457200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Replace the entry in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rootNode </a:t>
            </a:r>
            <a:r>
              <a:t>with the entry in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largestNode</a:t>
            </a:r>
            <a:endParaRPr i="0"/>
          </a:p>
          <a:p>
            <a:pPr lvl="2" indent="457200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Remove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largestNode </a:t>
            </a:r>
            <a:r>
              <a:t>from the tree</a:t>
            </a:r>
          </a:p>
          <a:p>
            <a:pPr defTabSz="4572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marR="2488564" defTabSz="457200">
              <a:spcBef>
                <a:spcPts val="600"/>
              </a:spcBef>
              <a:defRPr sz="1800"/>
            </a:pPr>
            <a:r>
              <a:rPr b="1"/>
              <a:t>else if </a:t>
            </a:r>
            <a:r>
              <a:t>(rootNode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has a right child</a:t>
            </a:r>
            <a:r>
              <a:t>) </a:t>
            </a:r>
          </a:p>
          <a:p>
            <a:pPr marR="2488564" lvl="2" indent="457200" defTabSz="457200">
              <a:spcBef>
                <a:spcPts val="600"/>
              </a:spcBef>
              <a:defRPr sz="1800"/>
            </a:pPr>
            <a:r>
              <a:t>rootNode = rootNode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’s right child</a:t>
            </a:r>
          </a:p>
          <a:p>
            <a:pPr defTabSz="457200">
              <a:spcBef>
                <a:spcPts val="600"/>
              </a:spcBef>
              <a:defRPr sz="1800" b="1"/>
            </a:pPr>
            <a:r>
              <a:t>else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indent="228600" defTabSz="457200">
              <a:spcBef>
                <a:spcPts val="600"/>
              </a:spcBef>
              <a:defRPr sz="1800" b="1"/>
            </a:pPr>
            <a:r>
              <a:t>rootNode = rootNode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’s left child </a:t>
            </a:r>
            <a:r>
              <a:t>//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Possibly </a:t>
            </a:r>
            <a:r>
              <a:t>null</a:t>
            </a:r>
          </a:p>
          <a:p>
            <a:pPr lvl="1" indent="228600" defTabSz="457200">
              <a:spcBef>
                <a:spcPts val="6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Assertion: 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rootNode </a:t>
            </a:r>
            <a:r>
              <a:t>was a leaf, it is now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null</a:t>
            </a:r>
            <a:endParaRPr i="0"/>
          </a:p>
          <a:p>
            <a:pPr defTabSz="457200">
              <a:spcBef>
                <a:spcPts val="600"/>
              </a:spcBef>
              <a:defRPr sz="1800"/>
            </a:pPr>
            <a:r>
              <a:rPr b="1"/>
              <a:t>return </a:t>
            </a:r>
            <a:r>
              <a:t>rootNode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Recursive Implementation</a:t>
            </a:r>
          </a:p>
        </p:txBody>
      </p:sp>
      <p:sp>
        <p:nvSpPr>
          <p:cNvPr id="202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93700" y="5945315"/>
            <a:ext cx="8229600" cy="5810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The private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removeFromRoot</a:t>
            </a:r>
          </a:p>
        </p:txBody>
      </p:sp>
      <p:sp>
        <p:nvSpPr>
          <p:cNvPr id="203" name="// Removes the entry in a given root node of a subtree.…"/>
          <p:cNvSpPr txBox="1"/>
          <p:nvPr/>
        </p:nvSpPr>
        <p:spPr>
          <a:xfrm>
            <a:off x="443971" y="652780"/>
            <a:ext cx="6412122" cy="5298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Removes the entry in a given root node of a subtree.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private</a:t>
            </a:r>
            <a:r>
              <a:t> BinaryNode&lt;T&gt; removeFromRoot(BinaryNode&lt;T&gt; rootNode)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Case 1: rootNode has two children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(rootNode.hasLeftChild() &amp;&amp; rootNode.hasRightChild())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t>// Find node with largest entry in left subtree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BinaryNode&lt;T&gt; leftSubtreeRoot = rootNode.getLeftChild();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BinaryNode&lt;T&gt; largestNode = findLargest(leftSubtreeRoot);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t>// Replace entry in root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rootNode.setData(largestNode.getData());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t>// Remove node with largest entry in left subtree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rootNode.setLeftChild(removeLargest(leftSubtreeRoot));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if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Case 2: rootNode has at most one child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else</a:t>
            </a:r>
            <a:r>
              <a:t>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(rootNode.hasRightChild())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rootNode = rootNode.getRightChild();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else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   rootNode = rootNode.getLeftChild();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Assertion: If rootNode was a leaf, it is now null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rootNode;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3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removeEntry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Recursive Implementation</a:t>
            </a:r>
          </a:p>
        </p:txBody>
      </p:sp>
      <p:sp>
        <p:nvSpPr>
          <p:cNvPr id="206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The private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findLargest</a:t>
            </a:r>
          </a:p>
        </p:txBody>
      </p:sp>
      <p:sp>
        <p:nvSpPr>
          <p:cNvPr id="207" name="// Finds the node containing the largest entry in a given tree.…"/>
          <p:cNvSpPr txBox="1"/>
          <p:nvPr/>
        </p:nvSpPr>
        <p:spPr>
          <a:xfrm>
            <a:off x="457200" y="1725930"/>
            <a:ext cx="8353039" cy="2631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7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Finds the node containing the largest entry in a given tree.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rootNode is the root node of the tree.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Returns the node containing the largest entry in the tree.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private</a:t>
            </a:r>
            <a:r>
              <a:t> BinaryNode&lt;T&gt; findLargest(BinaryNode&lt;T&gt; rootNode)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(rootNode.hasRightChild())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rootNode = findLargest(rootNode.getRightChild());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rootNode;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findLargest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Recursive Implementation</a:t>
            </a:r>
          </a:p>
        </p:txBody>
      </p:sp>
      <p:sp>
        <p:nvSpPr>
          <p:cNvPr id="210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The private method 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removeLargest</a:t>
            </a:r>
          </a:p>
        </p:txBody>
      </p:sp>
      <p:sp>
        <p:nvSpPr>
          <p:cNvPr id="211" name="// Removes the node containing the largest entry in a given tree.…"/>
          <p:cNvSpPr txBox="1"/>
          <p:nvPr/>
        </p:nvSpPr>
        <p:spPr>
          <a:xfrm>
            <a:off x="443971" y="1241694"/>
            <a:ext cx="8613005" cy="415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7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Removes the node containing the largest entry in a given tree.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rootNode is the root node of the tree.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Returns the root node of the revised tree.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private</a:t>
            </a:r>
            <a:r>
              <a:t> BinaryNode&lt;T&gt; removeLargest(BinaryNode&lt;T&gt; rootNode)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(rootNode.hasRightChild())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BinaryNode&lt;T&gt; rightChild = rootNode.getRightChild();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rightChild = removeLargest(rightChild);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rootNode.setRightChild(rightChild);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}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else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   rootNode = rootNode.getLeftChild();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rootNode;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7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removeLargest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Iterative Implementation</a:t>
            </a:r>
          </a:p>
        </p:txBody>
      </p:sp>
      <p:sp>
        <p:nvSpPr>
          <p:cNvPr id="214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Pseudocode that describes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remove</a:t>
            </a:r>
          </a:p>
        </p:txBody>
      </p:sp>
      <p:sp>
        <p:nvSpPr>
          <p:cNvPr id="215" name="Algorithm remove(anEntry)…"/>
          <p:cNvSpPr txBox="1"/>
          <p:nvPr/>
        </p:nvSpPr>
        <p:spPr>
          <a:xfrm>
            <a:off x="401835" y="698686"/>
            <a:ext cx="7788025" cy="5158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100"/>
              </a:spcBef>
              <a:defRPr sz="15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remove(anEntry)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100"/>
              </a:spcBef>
              <a:defRPr sz="1500"/>
            </a:pPr>
            <a:r>
              <a:t>result = </a:t>
            </a:r>
            <a:r>
              <a:rPr b="1"/>
              <a:t>null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1200150" defTabSz="457200">
              <a:spcBef>
                <a:spcPts val="100"/>
              </a:spcBef>
              <a:defRPr sz="1500"/>
            </a:pPr>
            <a:r>
              <a:t>currentNode =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node that contains a match for </a:t>
            </a:r>
            <a:r>
              <a:t>anEntry </a:t>
            </a:r>
          </a:p>
          <a:p>
            <a:pPr marR="1200150" defTabSz="457200">
              <a:spcBef>
                <a:spcPts val="100"/>
              </a:spcBef>
              <a:defRPr sz="1500"/>
            </a:pPr>
            <a:r>
              <a:t>parentNode  =  currentNode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’s paren</a:t>
            </a:r>
            <a:r>
              <a:rPr i="1"/>
              <a:t>t</a:t>
            </a:r>
          </a:p>
          <a:p>
            <a:pPr defTabSz="457200">
              <a:spcBef>
                <a:spcPts val="100"/>
              </a:spcBef>
              <a:defRPr sz="15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(currentNode != </a:t>
            </a:r>
            <a:r>
              <a:rPr b="1" i="0">
                <a:latin typeface="+mj-lt"/>
                <a:ea typeface="+mj-ea"/>
                <a:cs typeface="+mj-cs"/>
                <a:sym typeface="Arial"/>
              </a:rPr>
              <a:t>null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) // </a:t>
            </a:r>
            <a:r>
              <a:t>That is, if entry is found</a:t>
            </a:r>
          </a:p>
          <a:p>
            <a:pPr defTabSz="457200">
              <a:spcBef>
                <a:spcPts val="100"/>
              </a:spcBef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lvl="1" indent="228600" defTabSz="457200">
              <a:spcBef>
                <a:spcPts val="100"/>
              </a:spcBef>
              <a:defRPr sz="15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result = currentNode</a:t>
            </a:r>
            <a:r>
              <a:t>’s data (the anEntry to be removed from the tree)</a:t>
            </a:r>
          </a:p>
          <a:p>
            <a:pPr lvl="1" indent="228600" defTabSz="457200">
              <a:spcBef>
                <a:spcPts val="100"/>
              </a:spcBef>
              <a:defRPr sz="15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Case 1</a:t>
            </a:r>
          </a:p>
          <a:p>
            <a:pPr lvl="1" indent="228600" defTabSz="457200">
              <a:spcBef>
                <a:spcPts val="100"/>
              </a:spcBef>
              <a:defRPr sz="15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(currentNode </a:t>
            </a:r>
            <a:r>
              <a:t>has two children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)</a:t>
            </a:r>
            <a:endParaRPr i="0"/>
          </a:p>
          <a:p>
            <a:pPr lvl="1" indent="228600" defTabSz="457200">
              <a:spcBef>
                <a:spcPts val="100"/>
              </a:spcBef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lvl="3" indent="685800" defTabSz="457200">
              <a:spcBef>
                <a:spcPts val="100"/>
              </a:spcBef>
              <a:defRPr sz="15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Get node to remove and its parent</a:t>
            </a:r>
          </a:p>
          <a:p>
            <a:pPr lvl="3" indent="685800" defTabSz="457200">
              <a:spcBef>
                <a:spcPts val="100"/>
              </a:spcBef>
              <a:defRPr sz="15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nodeToRemove = </a:t>
            </a:r>
            <a:r>
              <a:t>node containing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anEntry </a:t>
            </a:r>
            <a:r>
              <a:t>inorder predecessor; it has at most one child</a:t>
            </a:r>
          </a:p>
          <a:p>
            <a:pPr lvl="3" indent="685800" defTabSz="457200">
              <a:spcBef>
                <a:spcPts val="100"/>
              </a:spcBef>
              <a:defRPr sz="1500"/>
            </a:pPr>
            <a:r>
              <a:t>parentNode = nodeToRemove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’s parent</a:t>
            </a:r>
          </a:p>
          <a:p>
            <a:pPr marR="1200150" lvl="3" indent="685800" defTabSz="457200">
              <a:spcBef>
                <a:spcPts val="100"/>
              </a:spcBef>
              <a:defRPr sz="1500"/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Copy entry from </a:t>
            </a:r>
            <a:r>
              <a:t>nodeToRemove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to </a:t>
            </a:r>
            <a:r>
              <a:t>currentNode </a:t>
            </a:r>
          </a:p>
          <a:p>
            <a:pPr marR="1200150" lvl="3" indent="685800" defTabSz="457200">
              <a:spcBef>
                <a:spcPts val="100"/>
              </a:spcBef>
              <a:defRPr sz="1500"/>
            </a:pPr>
            <a:r>
              <a:t>currentNode = nodeToRemove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3" indent="685800" defTabSz="457200">
              <a:spcBef>
                <a:spcPts val="100"/>
              </a:spcBef>
              <a:defRPr sz="15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Assertion: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currentNode </a:t>
            </a:r>
            <a:r>
              <a:t>is the node to be removed; it has at most one child</a:t>
            </a:r>
          </a:p>
          <a:p>
            <a:pPr lvl="3" indent="685800" defTabSz="457200">
              <a:spcBef>
                <a:spcPts val="100"/>
              </a:spcBef>
              <a:defRPr sz="15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Assertion: Case 1 has been transformed to Case 2</a:t>
            </a:r>
          </a:p>
          <a:p>
            <a:pPr lvl="1" indent="228600" defTabSz="457200">
              <a:spcBef>
                <a:spcPts val="100"/>
              </a:spcBef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marR="1981835" lvl="1" indent="228600" defTabSz="457200">
              <a:spcBef>
                <a:spcPts val="100"/>
              </a:spcBef>
              <a:defRPr sz="15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</a:t>
            </a:r>
            <a:r>
              <a:rPr i="0" spc="-243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Case</a:t>
            </a:r>
            <a:r>
              <a:rPr spc="-181"/>
              <a:t> </a:t>
            </a:r>
            <a:r>
              <a:t>2:</a:t>
            </a:r>
            <a:r>
              <a:rPr spc="-187"/>
              <a:t>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currentNode</a:t>
            </a:r>
            <a:r>
              <a:rPr i="0" spc="-187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has</a:t>
            </a:r>
            <a:r>
              <a:rPr spc="-181"/>
              <a:t> </a:t>
            </a:r>
            <a:r>
              <a:t>at</a:t>
            </a:r>
            <a:r>
              <a:rPr spc="-181"/>
              <a:t> </a:t>
            </a:r>
            <a:r>
              <a:t>most</a:t>
            </a:r>
            <a:r>
              <a:rPr spc="-181"/>
              <a:t> </a:t>
            </a:r>
            <a:r>
              <a:t>one</a:t>
            </a:r>
            <a:r>
              <a:rPr spc="-181"/>
              <a:t> </a:t>
            </a:r>
            <a:r>
              <a:t>child </a:t>
            </a:r>
          </a:p>
          <a:p>
            <a:pPr marR="1981835" lvl="1" indent="228600" defTabSz="457200">
              <a:spcBef>
                <a:spcPts val="100"/>
              </a:spcBef>
              <a:defRPr sz="15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Delete</a:t>
            </a:r>
            <a:r>
              <a:rPr spc="-81"/>
              <a:t>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currentNode</a:t>
            </a:r>
            <a:r>
              <a:rPr i="0" spc="-100">
                <a:latin typeface="+mj-lt"/>
                <a:ea typeface="+mj-ea"/>
                <a:cs typeface="+mj-cs"/>
                <a:sym typeface="Arial"/>
              </a:rPr>
              <a:t> </a:t>
            </a:r>
            <a:r>
              <a:t>from</a:t>
            </a:r>
            <a:r>
              <a:rPr spc="-81"/>
              <a:t> </a:t>
            </a:r>
            <a:r>
              <a:t>the</a:t>
            </a:r>
            <a:r>
              <a:rPr spc="-81"/>
              <a:t> </a:t>
            </a:r>
            <a:r>
              <a:t>tree</a:t>
            </a:r>
          </a:p>
          <a:p>
            <a:pPr defTabSz="457200">
              <a:spcBef>
                <a:spcPts val="100"/>
              </a:spcBef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defTabSz="457200">
              <a:spcBef>
                <a:spcPts val="100"/>
              </a:spcBef>
              <a:defRPr sz="1500" b="1"/>
            </a:pPr>
            <a:r>
              <a:t>return </a:t>
            </a:r>
            <a:r>
              <a:rPr b="0"/>
              <a:t>result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13231">
              <a:defRPr sz="3432"/>
            </a:lvl1pPr>
          </a:lstStyle>
          <a:p>
            <a:r>
              <a:t>Interface for the Binary Search Tree (Part 2)</a:t>
            </a:r>
          </a:p>
        </p:txBody>
      </p:sp>
      <p:sp>
        <p:nvSpPr>
          <p:cNvPr id="67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57200" y="5958015"/>
            <a:ext cx="8229600" cy="58100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LISTING 26-1 An interface for a search tree</a:t>
            </a:r>
          </a:p>
        </p:txBody>
      </p:sp>
      <p:sp>
        <p:nvSpPr>
          <p:cNvPr id="68" name="/** Removes a specific entry from this tree.…"/>
          <p:cNvSpPr txBox="1"/>
          <p:nvPr/>
        </p:nvSpPr>
        <p:spPr>
          <a:xfrm>
            <a:off x="249435" y="807814"/>
            <a:ext cx="7753708" cy="255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Removes a specific entry from this tree.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anEntry  An object to be removed.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Either the object that was removed from the tree or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null if no such object exists.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T remove(T anEntry);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Creates an iterator that traverses all entries in this tree.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An iterator that provides sequential and ordered access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to the entries in the tree.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Iterator&lt;T&gt; getInorderIterator();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SearchTreeInterface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749808">
              <a:defRPr sz="3607"/>
            </a:pPr>
            <a:r>
              <a:t>Iterative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remove</a:t>
            </a:r>
            <a:r>
              <a:t> Implementation (Part 1)</a:t>
            </a:r>
          </a:p>
        </p:txBody>
      </p:sp>
      <p:sp>
        <p:nvSpPr>
          <p:cNvPr id="218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The public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remove</a:t>
            </a:r>
          </a:p>
        </p:txBody>
      </p:sp>
      <p:sp>
        <p:nvSpPr>
          <p:cNvPr id="219" name="public T remove(T entry)…"/>
          <p:cNvSpPr txBox="1"/>
          <p:nvPr/>
        </p:nvSpPr>
        <p:spPr>
          <a:xfrm>
            <a:off x="249435" y="678180"/>
            <a:ext cx="7753708" cy="523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T remove(T entry)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T result =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Locate node (and its parent) that contains a match for entry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NodePair pair = findNode(entry);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BinaryNode&lt;T&gt; currentNode = pair.getFirst();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BinaryNode&lt;T&gt; parentNode = pair.getSecond();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(currentNode != </a:t>
            </a:r>
            <a:r>
              <a:rPr>
                <a:solidFill>
                  <a:srgbClr val="BA2DA2"/>
                </a:solidFill>
              </a:rPr>
              <a:t>null</a:t>
            </a:r>
            <a:r>
              <a:t>) </a:t>
            </a:r>
            <a:r>
              <a:rPr>
                <a:solidFill>
                  <a:srgbClr val="008400"/>
                </a:solidFill>
              </a:rPr>
              <a:t>// Entry is found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result = currentNode.getData(); </a:t>
            </a:r>
            <a:r>
              <a:rPr>
                <a:solidFill>
                  <a:srgbClr val="008400"/>
                </a:solidFill>
              </a:rPr>
              <a:t>// Get entry to be removed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t>// Case 1: currentNode has two children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(currentNode.hasLeftChild() &amp;&amp; currentNode.hasRightChild())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   </a:t>
            </a:r>
            <a:r>
              <a:t>// Replace entry in currentNode with the entry in another node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   </a:t>
            </a:r>
            <a:r>
              <a:t>// that has at most one child; that node can be deleted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   </a:t>
            </a:r>
            <a:r>
              <a:t>// Get node to remove (contains inorder predecessor; has at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   </a:t>
            </a:r>
            <a:r>
              <a:t>// most one child) and its parent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pair = getNodeToRemove(currentNode);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BinaryNode&lt;T&gt; nodeToRemove = pair.getFirst();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parentNode = pair.getSecond();</a:t>
            </a:r>
            <a:endParaRPr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749808">
              <a:defRPr sz="3607"/>
            </a:pPr>
            <a:r>
              <a:t>Iterative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remove</a:t>
            </a:r>
            <a:r>
              <a:t> Implementation (Part 2)</a:t>
            </a:r>
          </a:p>
        </p:txBody>
      </p:sp>
      <p:sp>
        <p:nvSpPr>
          <p:cNvPr id="222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The public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remove</a:t>
            </a:r>
          </a:p>
        </p:txBody>
      </p:sp>
      <p:sp>
        <p:nvSpPr>
          <p:cNvPr id="223" name="// Copy entry from nodeToRemove to currentNode…"/>
          <p:cNvSpPr txBox="1"/>
          <p:nvPr/>
        </p:nvSpPr>
        <p:spPr>
          <a:xfrm>
            <a:off x="249435" y="1298845"/>
            <a:ext cx="7753708" cy="404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   </a:t>
            </a:r>
            <a:r>
              <a:t>// Copy entry from nodeToRemove to currentNode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currentNode.setData(nodeToRemove.getData());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currentNode = nodeToRemove;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   </a:t>
            </a:r>
            <a:r>
              <a:t>// Assertion: currentNode is the node to be removed; it has at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   </a:t>
            </a:r>
            <a:r>
              <a:t>//            most one child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   </a:t>
            </a:r>
            <a:r>
              <a:t>// Assertion: Case 1 has been transformed to Case 2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} </a:t>
            </a:r>
            <a:r>
              <a:t>// end if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t>// Case 2: currentNode has at most one child; delete it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removeNode(currentNode, parentNode);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if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result;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remove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Iterative Implementation</a:t>
            </a:r>
          </a:p>
        </p:txBody>
      </p:sp>
      <p:sp>
        <p:nvSpPr>
          <p:cNvPr id="226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The private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findNode</a:t>
            </a:r>
          </a:p>
        </p:txBody>
      </p:sp>
      <p:sp>
        <p:nvSpPr>
          <p:cNvPr id="227" name="private NodePair findNode(T entry)…"/>
          <p:cNvSpPr txBox="1"/>
          <p:nvPr/>
        </p:nvSpPr>
        <p:spPr>
          <a:xfrm>
            <a:off x="902971" y="1584594"/>
            <a:ext cx="6644443" cy="346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private</a:t>
            </a:r>
            <a:r>
              <a:t> NodePair findNode(T entry)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NodePair result = 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NodePair();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boolean</a:t>
            </a:r>
            <a:r>
              <a:t> found = </a:t>
            </a:r>
            <a:r>
              <a:rPr>
                <a:solidFill>
                  <a:srgbClr val="BA2DA2"/>
                </a:solidFill>
              </a:rPr>
              <a:t>false</a:t>
            </a:r>
            <a:r>
              <a:t>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//  . . .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(found)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result = 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NodePair(currentNode, parentNode);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t>// Located entry is currentNode.getData()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result;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findNode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Iterative Implementation</a:t>
            </a:r>
          </a:p>
        </p:txBody>
      </p:sp>
      <p:sp>
        <p:nvSpPr>
          <p:cNvPr id="230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58368">
              <a:defRPr sz="2592"/>
            </a:pPr>
            <a:r>
              <a:t>Pseudocode for the private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getNodeToRemove</a:t>
            </a:r>
          </a:p>
        </p:txBody>
      </p:sp>
      <p:sp>
        <p:nvSpPr>
          <p:cNvPr id="231" name="// Find the in-order predecessor by searching the left subtree; it will be the largest…"/>
          <p:cNvSpPr txBox="1"/>
          <p:nvPr/>
        </p:nvSpPr>
        <p:spPr>
          <a:xfrm>
            <a:off x="672368" y="1249539"/>
            <a:ext cx="7667698" cy="4139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310515" indent="-310515" defTabSz="457200">
              <a:spcBef>
                <a:spcPts val="6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Find the in-order predecessor by searching the left subtree; it will be the largest</a:t>
            </a:r>
          </a:p>
          <a:p>
            <a:pPr marL="310515" indent="-310515" defTabSz="457200">
              <a:spcBef>
                <a:spcPts val="6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entry in the subtree, occurring in the node as far right as possible</a:t>
            </a:r>
          </a:p>
          <a:p>
            <a:pPr marL="310515" marR="2524125" indent="-310515" defTabSz="457200">
              <a:spcBef>
                <a:spcPts val="600"/>
              </a:spcBef>
              <a:defRPr sz="1800"/>
            </a:pPr>
            <a:r>
              <a:t>leftSubtreeRoot =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left child of </a:t>
            </a:r>
            <a:r>
              <a:t>currentNode </a:t>
            </a:r>
          </a:p>
          <a:p>
            <a:pPr marL="310515" marR="2524125" indent="-310515" defTabSz="457200">
              <a:spcBef>
                <a:spcPts val="600"/>
              </a:spcBef>
              <a:defRPr sz="1800"/>
            </a:pPr>
            <a:r>
              <a:t>rightChild = leftSubtreeRoot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10515" indent="-310515" defTabSz="457200">
              <a:spcBef>
                <a:spcPts val="600"/>
              </a:spcBef>
              <a:defRPr sz="1800"/>
            </a:pPr>
            <a:r>
              <a:t>priorNode = currentNode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447800" indent="-1447800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while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(rightChild </a:t>
            </a:r>
            <a:r>
              <a:t>has a right child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)</a:t>
            </a:r>
            <a:endParaRPr i="0"/>
          </a:p>
          <a:p>
            <a:pPr marL="1447164" indent="-1447164" defTabSz="4572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marL="1630045" lvl="2" indent="-1172845" defTabSz="457200">
              <a:spcBef>
                <a:spcPts val="600"/>
              </a:spcBef>
              <a:defRPr sz="1800"/>
            </a:pPr>
            <a:r>
              <a:t>priorNode = rightChild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30045" lvl="2" indent="-1172845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rightChild = </a:t>
            </a:r>
            <a:r>
              <a:t>right child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rightChild</a:t>
            </a:r>
            <a:endParaRPr i="0"/>
          </a:p>
          <a:p>
            <a:pPr marL="1447164" indent="-1447164" defTabSz="4572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marL="1447164" indent="-1447164" defTabSz="457200">
              <a:spcBef>
                <a:spcPts val="6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Assertion: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rightChild </a:t>
            </a:r>
            <a:r>
              <a:t>is the node to be removed and has no more than one child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76655">
              <a:defRPr sz="3256"/>
            </a:pPr>
            <a:r>
              <a:t>Iterative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getNodeToRemove</a:t>
            </a:r>
            <a:r>
              <a:t> Implementation</a:t>
            </a:r>
          </a:p>
        </p:txBody>
      </p:sp>
      <p:sp>
        <p:nvSpPr>
          <p:cNvPr id="234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21791">
              <a:defRPr sz="2448"/>
            </a:pPr>
            <a:r>
              <a:t>Implementation of the private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getNodeToRemove</a:t>
            </a:r>
          </a:p>
        </p:txBody>
      </p:sp>
      <p:sp>
        <p:nvSpPr>
          <p:cNvPr id="235" name="private NodePair getNodeToRemove(BinaryNode&lt;T&gt; currentNode)…"/>
          <p:cNvSpPr txBox="1"/>
          <p:nvPr/>
        </p:nvSpPr>
        <p:spPr>
          <a:xfrm>
            <a:off x="443971" y="807814"/>
            <a:ext cx="8479494" cy="467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private</a:t>
            </a:r>
            <a:r>
              <a:t> NodePair getNodeToRemove(BinaryNode&lt;T&gt; currentNode)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Find node with largest entry in left subtree by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moving as far right in the subtree as possible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BinaryNode&lt;T&gt; leftSubtreeRoot = currentNode.getLeftChild();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BinaryNode&lt;T&gt; rightChild = leftSubtreeRoot;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BinaryNode&lt;T&gt; priorNode = currentNode;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while</a:t>
            </a:r>
            <a:r>
              <a:t> (rightChild.hasRightChild())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priorNode = rightChild;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rightChild = rightChild.getRightChild();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while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rightChild contains the inorder predecessor and is the node to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remove; priorNode is its parent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return</a:t>
            </a:r>
            <a:r>
              <a:t> 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NodePair(rightChild, priorNode);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getNodeToRemove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777240">
              <a:defRPr sz="3740"/>
            </a:pPr>
            <a:r>
              <a:t>Iterative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removeNode </a:t>
            </a:r>
            <a:r>
              <a:t>Implementation</a:t>
            </a:r>
          </a:p>
        </p:txBody>
      </p:sp>
      <p:sp>
        <p:nvSpPr>
          <p:cNvPr id="238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67512">
              <a:defRPr sz="2628"/>
            </a:pPr>
            <a:r>
              <a:t>The private method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removeNode</a:t>
            </a:r>
          </a:p>
        </p:txBody>
      </p:sp>
      <p:sp>
        <p:nvSpPr>
          <p:cNvPr id="239" name="private void removeNode(BinaryNode&lt;T&gt; nodeToRemove,…"/>
          <p:cNvSpPr txBox="1"/>
          <p:nvPr/>
        </p:nvSpPr>
        <p:spPr>
          <a:xfrm>
            <a:off x="443971" y="807814"/>
            <a:ext cx="8046285" cy="467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private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removeNode(BinaryNode&lt;T&gt; nodeToRemove, </a:t>
            </a: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														BinaryNode&lt;T&gt; parentNode)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BinaryNode&lt;T&gt; childNode;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(nodeToRemove.hasLeftChild())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childNode = nodeToRemove.getLeftChild();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else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childNode = nodeToRemove.getRightChild();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Assertion: if nodeToRemove is a leaf, childNode is null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(nodeToRemove == getRootNode())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setRootNode(childNode);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else</a:t>
            </a:r>
            <a:r>
              <a:t> </a:t>
            </a:r>
            <a:r>
              <a:rPr>
                <a:solidFill>
                  <a:srgbClr val="BA2DA2"/>
                </a:solidFill>
              </a:rPr>
              <a:t>if</a:t>
            </a:r>
            <a:r>
              <a:t> (parentNode.getLeftChild() == nodeToRemove)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parentNode.setLeftChild(childNode);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BA2DA2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else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latin typeface="Menlo"/>
                <a:ea typeface="Menlo"/>
                <a:cs typeface="Menlo"/>
                <a:sym typeface="Menlo"/>
              </a:defRPr>
            </a:pPr>
            <a:r>
              <a:t>      parentNode.setRightChild(childNode);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 sz="16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removeNode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Efficiency of Operations</a:t>
            </a:r>
          </a:p>
        </p:txBody>
      </p:sp>
      <p:sp>
        <p:nvSpPr>
          <p:cNvPr id="242" name="Content Placeholder 5"/>
          <p:cNvSpPr txBox="1">
            <a:spLocks noGrp="1"/>
          </p:cNvSpPr>
          <p:nvPr>
            <p:ph type="body" idx="1"/>
          </p:nvPr>
        </p:nvSpPr>
        <p:spPr>
          <a:xfrm>
            <a:off x="258233" y="913012"/>
            <a:ext cx="8229601" cy="5031976"/>
          </a:xfrm>
          <a:prstGeom prst="rect">
            <a:avLst/>
          </a:prstGeom>
        </p:spPr>
        <p:txBody>
          <a:bodyPr/>
          <a:lstStyle/>
          <a:p>
            <a:r>
              <a:t>For tree of height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</a:p>
          <a:p>
            <a:pPr lvl="1"/>
            <a:r>
              <a:t>The operations add, remove, and </a:t>
            </a:r>
            <a:br/>
            <a:r>
              <a:rPr b="1">
                <a:latin typeface="Courier New"/>
                <a:ea typeface="Courier New"/>
                <a:cs typeface="Courier New"/>
                <a:sym typeface="Courier New"/>
              </a:rPr>
              <a:t>getEntry</a:t>
            </a:r>
            <a:r>
              <a:t> are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O(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r>
              <a:t>If tree of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t> nodes has height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t> =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</a:p>
          <a:p>
            <a:pPr lvl="1"/>
            <a:r>
              <a:t>These operations are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O(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r>
              <a:t>Shortest tree is full</a:t>
            </a:r>
          </a:p>
          <a:p>
            <a:pPr lvl="1"/>
            <a:r>
              <a:t>Results in these operations being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O(log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Efficiency of Operations</a:t>
            </a:r>
          </a:p>
        </p:txBody>
      </p:sp>
      <p:sp>
        <p:nvSpPr>
          <p:cNvPr id="245" name="FIGURE 26-13 Two binary search trees that contain the same data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2200"/>
            </a:lvl1pPr>
          </a:lstStyle>
          <a:p>
            <a:r>
              <a:t>FIGURE 26-13 Two binary search trees that contain the same data</a:t>
            </a:r>
          </a:p>
        </p:txBody>
      </p:sp>
      <p:pic>
        <p:nvPicPr>
          <p:cNvPr id="246" name="A tree diagram represents 2 binary search tree structures. There are 3 levels in this tree." descr="A tree diagram represents 2 binary search tree structures. There are 3 levels in this tree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435" y="2685295"/>
            <a:ext cx="5611581" cy="2737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A tree diagram represents 2 binary search tree structures. There are  7 levels in this tree." descr="A tree diagram represents 2 binary search tree structures. There are  7 levels in this tree."/>
          <p:cNvPicPr>
            <a:picLocks noChangeAspect="1"/>
          </p:cNvPicPr>
          <p:nvPr/>
        </p:nvPicPr>
        <p:blipFill>
          <a:blip r:embed="rId3">
            <a:extLst/>
          </a:blip>
          <a:srcRect t="6" r="143"/>
          <a:stretch>
            <a:fillRect/>
          </a:stretch>
        </p:blipFill>
        <p:spPr>
          <a:xfrm>
            <a:off x="3870602" y="1216003"/>
            <a:ext cx="5021891" cy="4206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69" extrusionOk="0">
                <a:moveTo>
                  <a:pt x="3255" y="2"/>
                </a:moveTo>
                <a:cubicBezTo>
                  <a:pt x="3196" y="-9"/>
                  <a:pt x="3145" y="22"/>
                  <a:pt x="3145" y="104"/>
                </a:cubicBezTo>
                <a:cubicBezTo>
                  <a:pt x="3145" y="162"/>
                  <a:pt x="3059" y="254"/>
                  <a:pt x="2953" y="307"/>
                </a:cubicBezTo>
                <a:cubicBezTo>
                  <a:pt x="2790" y="390"/>
                  <a:pt x="2750" y="391"/>
                  <a:pt x="2695" y="310"/>
                </a:cubicBezTo>
                <a:cubicBezTo>
                  <a:pt x="2660" y="256"/>
                  <a:pt x="2613" y="233"/>
                  <a:pt x="2591" y="259"/>
                </a:cubicBezTo>
                <a:cubicBezTo>
                  <a:pt x="2542" y="318"/>
                  <a:pt x="2540" y="739"/>
                  <a:pt x="2590" y="798"/>
                </a:cubicBezTo>
                <a:cubicBezTo>
                  <a:pt x="2634" y="851"/>
                  <a:pt x="2828" y="825"/>
                  <a:pt x="2885" y="757"/>
                </a:cubicBezTo>
                <a:cubicBezTo>
                  <a:pt x="2906" y="731"/>
                  <a:pt x="2954" y="732"/>
                  <a:pt x="2990" y="759"/>
                </a:cubicBezTo>
                <a:cubicBezTo>
                  <a:pt x="3091" y="835"/>
                  <a:pt x="3736" y="840"/>
                  <a:pt x="3775" y="765"/>
                </a:cubicBezTo>
                <a:cubicBezTo>
                  <a:pt x="3795" y="727"/>
                  <a:pt x="3843" y="733"/>
                  <a:pt x="3892" y="782"/>
                </a:cubicBezTo>
                <a:cubicBezTo>
                  <a:pt x="3956" y="845"/>
                  <a:pt x="3997" y="845"/>
                  <a:pt x="4061" y="782"/>
                </a:cubicBezTo>
                <a:cubicBezTo>
                  <a:pt x="4119" y="724"/>
                  <a:pt x="4157" y="721"/>
                  <a:pt x="4184" y="773"/>
                </a:cubicBezTo>
                <a:cubicBezTo>
                  <a:pt x="4256" y="913"/>
                  <a:pt x="4329" y="776"/>
                  <a:pt x="4274" y="605"/>
                </a:cubicBezTo>
                <a:cubicBezTo>
                  <a:pt x="4245" y="513"/>
                  <a:pt x="4236" y="420"/>
                  <a:pt x="4254" y="399"/>
                </a:cubicBezTo>
                <a:cubicBezTo>
                  <a:pt x="4271" y="378"/>
                  <a:pt x="4266" y="326"/>
                  <a:pt x="4243" y="283"/>
                </a:cubicBezTo>
                <a:cubicBezTo>
                  <a:pt x="4213" y="225"/>
                  <a:pt x="4182" y="224"/>
                  <a:pt x="4122" y="283"/>
                </a:cubicBezTo>
                <a:cubicBezTo>
                  <a:pt x="4078" y="327"/>
                  <a:pt x="4014" y="345"/>
                  <a:pt x="3983" y="322"/>
                </a:cubicBezTo>
                <a:cubicBezTo>
                  <a:pt x="3951" y="298"/>
                  <a:pt x="3908" y="312"/>
                  <a:pt x="3887" y="352"/>
                </a:cubicBezTo>
                <a:cubicBezTo>
                  <a:pt x="3866" y="392"/>
                  <a:pt x="3821" y="404"/>
                  <a:pt x="3787" y="379"/>
                </a:cubicBezTo>
                <a:cubicBezTo>
                  <a:pt x="3752" y="353"/>
                  <a:pt x="3666" y="328"/>
                  <a:pt x="3597" y="324"/>
                </a:cubicBezTo>
                <a:cubicBezTo>
                  <a:pt x="3528" y="320"/>
                  <a:pt x="3445" y="245"/>
                  <a:pt x="3413" y="157"/>
                </a:cubicBezTo>
                <a:cubicBezTo>
                  <a:pt x="3380" y="68"/>
                  <a:pt x="3313" y="14"/>
                  <a:pt x="3255" y="2"/>
                </a:cubicBezTo>
                <a:close/>
                <a:moveTo>
                  <a:pt x="15078" y="112"/>
                </a:moveTo>
                <a:lnTo>
                  <a:pt x="14933" y="273"/>
                </a:lnTo>
                <a:cubicBezTo>
                  <a:pt x="14818" y="402"/>
                  <a:pt x="14767" y="420"/>
                  <a:pt x="14674" y="360"/>
                </a:cubicBezTo>
                <a:cubicBezTo>
                  <a:pt x="14610" y="320"/>
                  <a:pt x="14540" y="306"/>
                  <a:pt x="14520" y="330"/>
                </a:cubicBezTo>
                <a:cubicBezTo>
                  <a:pt x="14500" y="354"/>
                  <a:pt x="14384" y="377"/>
                  <a:pt x="14261" y="381"/>
                </a:cubicBezTo>
                <a:cubicBezTo>
                  <a:pt x="14036" y="388"/>
                  <a:pt x="13954" y="511"/>
                  <a:pt x="14026" y="735"/>
                </a:cubicBezTo>
                <a:cubicBezTo>
                  <a:pt x="14057" y="831"/>
                  <a:pt x="14614" y="855"/>
                  <a:pt x="14691" y="763"/>
                </a:cubicBezTo>
                <a:cubicBezTo>
                  <a:pt x="14713" y="737"/>
                  <a:pt x="14796" y="751"/>
                  <a:pt x="14875" y="794"/>
                </a:cubicBezTo>
                <a:cubicBezTo>
                  <a:pt x="14981" y="852"/>
                  <a:pt x="15036" y="850"/>
                  <a:pt x="15086" y="790"/>
                </a:cubicBezTo>
                <a:cubicBezTo>
                  <a:pt x="15134" y="733"/>
                  <a:pt x="15177" y="732"/>
                  <a:pt x="15230" y="784"/>
                </a:cubicBezTo>
                <a:cubicBezTo>
                  <a:pt x="15281" y="834"/>
                  <a:pt x="15341" y="835"/>
                  <a:pt x="15419" y="786"/>
                </a:cubicBezTo>
                <a:cubicBezTo>
                  <a:pt x="15497" y="736"/>
                  <a:pt x="15551" y="736"/>
                  <a:pt x="15594" y="788"/>
                </a:cubicBezTo>
                <a:cubicBezTo>
                  <a:pt x="15747" y="969"/>
                  <a:pt x="15839" y="619"/>
                  <a:pt x="15705" y="364"/>
                </a:cubicBezTo>
                <a:cubicBezTo>
                  <a:pt x="15666" y="290"/>
                  <a:pt x="15636" y="294"/>
                  <a:pt x="15550" y="387"/>
                </a:cubicBezTo>
                <a:cubicBezTo>
                  <a:pt x="15478" y="464"/>
                  <a:pt x="15430" y="477"/>
                  <a:pt x="15403" y="426"/>
                </a:cubicBezTo>
                <a:cubicBezTo>
                  <a:pt x="15382" y="383"/>
                  <a:pt x="15341" y="366"/>
                  <a:pt x="15313" y="387"/>
                </a:cubicBezTo>
                <a:cubicBezTo>
                  <a:pt x="15285" y="408"/>
                  <a:pt x="15220" y="355"/>
                  <a:pt x="15170" y="269"/>
                </a:cubicBezTo>
                <a:lnTo>
                  <a:pt x="15078" y="112"/>
                </a:lnTo>
                <a:close/>
                <a:moveTo>
                  <a:pt x="10030" y="130"/>
                </a:moveTo>
                <a:lnTo>
                  <a:pt x="10030" y="482"/>
                </a:lnTo>
                <a:lnTo>
                  <a:pt x="10030" y="832"/>
                </a:lnTo>
                <a:lnTo>
                  <a:pt x="10313" y="816"/>
                </a:lnTo>
                <a:cubicBezTo>
                  <a:pt x="10468" y="807"/>
                  <a:pt x="10649" y="766"/>
                  <a:pt x="10717" y="723"/>
                </a:cubicBezTo>
                <a:cubicBezTo>
                  <a:pt x="10809" y="663"/>
                  <a:pt x="10877" y="665"/>
                  <a:pt x="10984" y="731"/>
                </a:cubicBezTo>
                <a:cubicBezTo>
                  <a:pt x="11063" y="779"/>
                  <a:pt x="11236" y="827"/>
                  <a:pt x="11366" y="837"/>
                </a:cubicBezTo>
                <a:cubicBezTo>
                  <a:pt x="11497" y="846"/>
                  <a:pt x="11629" y="886"/>
                  <a:pt x="11661" y="924"/>
                </a:cubicBezTo>
                <a:cubicBezTo>
                  <a:pt x="11694" y="963"/>
                  <a:pt x="11775" y="984"/>
                  <a:pt x="11840" y="973"/>
                </a:cubicBezTo>
                <a:cubicBezTo>
                  <a:pt x="11937" y="956"/>
                  <a:pt x="11960" y="899"/>
                  <a:pt x="11960" y="670"/>
                </a:cubicBezTo>
                <a:cubicBezTo>
                  <a:pt x="11960" y="399"/>
                  <a:pt x="11952" y="387"/>
                  <a:pt x="11772" y="387"/>
                </a:cubicBezTo>
                <a:cubicBezTo>
                  <a:pt x="11669" y="387"/>
                  <a:pt x="11566" y="367"/>
                  <a:pt x="11544" y="340"/>
                </a:cubicBezTo>
                <a:cubicBezTo>
                  <a:pt x="11521" y="314"/>
                  <a:pt x="11461" y="311"/>
                  <a:pt x="11411" y="334"/>
                </a:cubicBezTo>
                <a:cubicBezTo>
                  <a:pt x="11358" y="358"/>
                  <a:pt x="11285" y="319"/>
                  <a:pt x="11238" y="242"/>
                </a:cubicBezTo>
                <a:cubicBezTo>
                  <a:pt x="11160" y="114"/>
                  <a:pt x="11155" y="114"/>
                  <a:pt x="11073" y="253"/>
                </a:cubicBezTo>
                <a:cubicBezTo>
                  <a:pt x="10993" y="388"/>
                  <a:pt x="10719" y="432"/>
                  <a:pt x="10580" y="330"/>
                </a:cubicBezTo>
                <a:cubicBezTo>
                  <a:pt x="10552" y="309"/>
                  <a:pt x="10491" y="319"/>
                  <a:pt x="10446" y="352"/>
                </a:cubicBezTo>
                <a:cubicBezTo>
                  <a:pt x="10392" y="392"/>
                  <a:pt x="10305" y="363"/>
                  <a:pt x="10197" y="271"/>
                </a:cubicBezTo>
                <a:lnTo>
                  <a:pt x="10030" y="130"/>
                </a:lnTo>
                <a:close/>
                <a:moveTo>
                  <a:pt x="1507" y="141"/>
                </a:moveTo>
                <a:cubicBezTo>
                  <a:pt x="1243" y="141"/>
                  <a:pt x="1118" y="236"/>
                  <a:pt x="1284" y="312"/>
                </a:cubicBezTo>
                <a:cubicBezTo>
                  <a:pt x="1357" y="345"/>
                  <a:pt x="1372" y="413"/>
                  <a:pt x="1347" y="601"/>
                </a:cubicBezTo>
                <a:cubicBezTo>
                  <a:pt x="1322" y="782"/>
                  <a:pt x="1334" y="847"/>
                  <a:pt x="1395" y="847"/>
                </a:cubicBezTo>
                <a:cubicBezTo>
                  <a:pt x="1446" y="847"/>
                  <a:pt x="1484" y="750"/>
                  <a:pt x="1495" y="582"/>
                </a:cubicBezTo>
                <a:cubicBezTo>
                  <a:pt x="1519" y="244"/>
                  <a:pt x="1627" y="237"/>
                  <a:pt x="1650" y="572"/>
                </a:cubicBezTo>
                <a:lnTo>
                  <a:pt x="1667" y="826"/>
                </a:lnTo>
                <a:lnTo>
                  <a:pt x="1947" y="816"/>
                </a:lnTo>
                <a:cubicBezTo>
                  <a:pt x="2289" y="804"/>
                  <a:pt x="2374" y="747"/>
                  <a:pt x="2342" y="550"/>
                </a:cubicBezTo>
                <a:cubicBezTo>
                  <a:pt x="2309" y="345"/>
                  <a:pt x="2189" y="267"/>
                  <a:pt x="2109" y="397"/>
                </a:cubicBezTo>
                <a:cubicBezTo>
                  <a:pt x="2054" y="486"/>
                  <a:pt x="2024" y="474"/>
                  <a:pt x="1903" y="320"/>
                </a:cubicBezTo>
                <a:cubicBezTo>
                  <a:pt x="1793" y="181"/>
                  <a:pt x="1702" y="141"/>
                  <a:pt x="1507" y="141"/>
                </a:cubicBezTo>
                <a:close/>
                <a:moveTo>
                  <a:pt x="4982" y="151"/>
                </a:moveTo>
                <a:cubicBezTo>
                  <a:pt x="4957" y="151"/>
                  <a:pt x="4930" y="178"/>
                  <a:pt x="4879" y="232"/>
                </a:cubicBezTo>
                <a:cubicBezTo>
                  <a:pt x="4782" y="338"/>
                  <a:pt x="4758" y="339"/>
                  <a:pt x="4641" y="240"/>
                </a:cubicBezTo>
                <a:cubicBezTo>
                  <a:pt x="4512" y="133"/>
                  <a:pt x="4511" y="136"/>
                  <a:pt x="4511" y="456"/>
                </a:cubicBezTo>
                <a:cubicBezTo>
                  <a:pt x="4511" y="799"/>
                  <a:pt x="4617" y="936"/>
                  <a:pt x="4769" y="786"/>
                </a:cubicBezTo>
                <a:cubicBezTo>
                  <a:pt x="4812" y="743"/>
                  <a:pt x="4867" y="730"/>
                  <a:pt x="4891" y="759"/>
                </a:cubicBezTo>
                <a:cubicBezTo>
                  <a:pt x="4915" y="788"/>
                  <a:pt x="5163" y="816"/>
                  <a:pt x="5440" y="820"/>
                </a:cubicBezTo>
                <a:cubicBezTo>
                  <a:pt x="5727" y="825"/>
                  <a:pt x="5971" y="862"/>
                  <a:pt x="6010" y="908"/>
                </a:cubicBezTo>
                <a:cubicBezTo>
                  <a:pt x="6130" y="1051"/>
                  <a:pt x="6218" y="994"/>
                  <a:pt x="6315" y="704"/>
                </a:cubicBezTo>
                <a:cubicBezTo>
                  <a:pt x="6367" y="548"/>
                  <a:pt x="6410" y="410"/>
                  <a:pt x="6410" y="397"/>
                </a:cubicBezTo>
                <a:cubicBezTo>
                  <a:pt x="6410" y="377"/>
                  <a:pt x="5833" y="346"/>
                  <a:pt x="5578" y="352"/>
                </a:cubicBezTo>
                <a:cubicBezTo>
                  <a:pt x="5232" y="360"/>
                  <a:pt x="5124" y="335"/>
                  <a:pt x="5060" y="232"/>
                </a:cubicBezTo>
                <a:cubicBezTo>
                  <a:pt x="5026" y="178"/>
                  <a:pt x="5006" y="151"/>
                  <a:pt x="4982" y="151"/>
                </a:cubicBezTo>
                <a:close/>
                <a:moveTo>
                  <a:pt x="910" y="153"/>
                </a:moveTo>
                <a:cubicBezTo>
                  <a:pt x="881" y="140"/>
                  <a:pt x="849" y="179"/>
                  <a:pt x="798" y="263"/>
                </a:cubicBezTo>
                <a:cubicBezTo>
                  <a:pt x="727" y="379"/>
                  <a:pt x="717" y="379"/>
                  <a:pt x="604" y="257"/>
                </a:cubicBezTo>
                <a:cubicBezTo>
                  <a:pt x="337" y="-31"/>
                  <a:pt x="30" y="368"/>
                  <a:pt x="206" y="773"/>
                </a:cubicBezTo>
                <a:cubicBezTo>
                  <a:pt x="298" y="985"/>
                  <a:pt x="429" y="1070"/>
                  <a:pt x="401" y="900"/>
                </a:cubicBezTo>
                <a:cubicBezTo>
                  <a:pt x="392" y="847"/>
                  <a:pt x="438" y="819"/>
                  <a:pt x="513" y="828"/>
                </a:cubicBezTo>
                <a:cubicBezTo>
                  <a:pt x="583" y="837"/>
                  <a:pt x="674" y="797"/>
                  <a:pt x="714" y="739"/>
                </a:cubicBezTo>
                <a:cubicBezTo>
                  <a:pt x="825" y="580"/>
                  <a:pt x="983" y="747"/>
                  <a:pt x="876" y="910"/>
                </a:cubicBezTo>
                <a:cubicBezTo>
                  <a:pt x="810" y="1012"/>
                  <a:pt x="813" y="1014"/>
                  <a:pt x="907" y="926"/>
                </a:cubicBezTo>
                <a:cubicBezTo>
                  <a:pt x="965" y="872"/>
                  <a:pt x="999" y="810"/>
                  <a:pt x="982" y="790"/>
                </a:cubicBezTo>
                <a:cubicBezTo>
                  <a:pt x="965" y="770"/>
                  <a:pt x="980" y="712"/>
                  <a:pt x="1016" y="660"/>
                </a:cubicBezTo>
                <a:cubicBezTo>
                  <a:pt x="1065" y="590"/>
                  <a:pt x="1064" y="509"/>
                  <a:pt x="1009" y="352"/>
                </a:cubicBezTo>
                <a:cubicBezTo>
                  <a:pt x="966" y="229"/>
                  <a:pt x="940" y="165"/>
                  <a:pt x="910" y="153"/>
                </a:cubicBezTo>
                <a:close/>
                <a:moveTo>
                  <a:pt x="8188" y="169"/>
                </a:moveTo>
                <a:cubicBezTo>
                  <a:pt x="8154" y="160"/>
                  <a:pt x="8124" y="190"/>
                  <a:pt x="8067" y="251"/>
                </a:cubicBezTo>
                <a:cubicBezTo>
                  <a:pt x="7954" y="373"/>
                  <a:pt x="7462" y="427"/>
                  <a:pt x="7377" y="326"/>
                </a:cubicBezTo>
                <a:cubicBezTo>
                  <a:pt x="7357" y="302"/>
                  <a:pt x="7291" y="333"/>
                  <a:pt x="7232" y="397"/>
                </a:cubicBezTo>
                <a:cubicBezTo>
                  <a:pt x="7133" y="504"/>
                  <a:pt x="7121" y="504"/>
                  <a:pt x="7087" y="397"/>
                </a:cubicBezTo>
                <a:cubicBezTo>
                  <a:pt x="7067" y="334"/>
                  <a:pt x="7022" y="303"/>
                  <a:pt x="6988" y="328"/>
                </a:cubicBezTo>
                <a:cubicBezTo>
                  <a:pt x="6954" y="353"/>
                  <a:pt x="6844" y="377"/>
                  <a:pt x="6743" y="381"/>
                </a:cubicBezTo>
                <a:cubicBezTo>
                  <a:pt x="6593" y="387"/>
                  <a:pt x="6562" y="414"/>
                  <a:pt x="6579" y="529"/>
                </a:cubicBezTo>
                <a:cubicBezTo>
                  <a:pt x="6590" y="607"/>
                  <a:pt x="6627" y="710"/>
                  <a:pt x="6661" y="759"/>
                </a:cubicBezTo>
                <a:cubicBezTo>
                  <a:pt x="6703" y="820"/>
                  <a:pt x="6745" y="826"/>
                  <a:pt x="6794" y="778"/>
                </a:cubicBezTo>
                <a:cubicBezTo>
                  <a:pt x="6833" y="738"/>
                  <a:pt x="6884" y="729"/>
                  <a:pt x="6906" y="755"/>
                </a:cubicBezTo>
                <a:cubicBezTo>
                  <a:pt x="6929" y="782"/>
                  <a:pt x="7111" y="812"/>
                  <a:pt x="7312" y="822"/>
                </a:cubicBezTo>
                <a:cubicBezTo>
                  <a:pt x="7600" y="837"/>
                  <a:pt x="7694" y="815"/>
                  <a:pt x="7752" y="721"/>
                </a:cubicBezTo>
                <a:cubicBezTo>
                  <a:pt x="7819" y="613"/>
                  <a:pt x="7830" y="611"/>
                  <a:pt x="7863" y="712"/>
                </a:cubicBezTo>
                <a:cubicBezTo>
                  <a:pt x="7889" y="794"/>
                  <a:pt x="7975" y="823"/>
                  <a:pt x="8173" y="818"/>
                </a:cubicBezTo>
                <a:cubicBezTo>
                  <a:pt x="8404" y="813"/>
                  <a:pt x="8448" y="789"/>
                  <a:pt x="8465" y="662"/>
                </a:cubicBezTo>
                <a:cubicBezTo>
                  <a:pt x="8476" y="574"/>
                  <a:pt x="8423" y="430"/>
                  <a:pt x="8335" y="318"/>
                </a:cubicBezTo>
                <a:cubicBezTo>
                  <a:pt x="8263" y="225"/>
                  <a:pt x="8223" y="178"/>
                  <a:pt x="8188" y="169"/>
                </a:cubicBezTo>
                <a:close/>
                <a:moveTo>
                  <a:pt x="8753" y="244"/>
                </a:moveTo>
                <a:cubicBezTo>
                  <a:pt x="8694" y="235"/>
                  <a:pt x="8666" y="329"/>
                  <a:pt x="8666" y="529"/>
                </a:cubicBezTo>
                <a:cubicBezTo>
                  <a:pt x="8666" y="652"/>
                  <a:pt x="8684" y="774"/>
                  <a:pt x="8705" y="800"/>
                </a:cubicBezTo>
                <a:cubicBezTo>
                  <a:pt x="8727" y="826"/>
                  <a:pt x="8774" y="815"/>
                  <a:pt x="8812" y="778"/>
                </a:cubicBezTo>
                <a:cubicBezTo>
                  <a:pt x="8857" y="733"/>
                  <a:pt x="8904" y="735"/>
                  <a:pt x="8945" y="784"/>
                </a:cubicBezTo>
                <a:cubicBezTo>
                  <a:pt x="8990" y="837"/>
                  <a:pt x="9019" y="836"/>
                  <a:pt x="9048" y="782"/>
                </a:cubicBezTo>
                <a:cubicBezTo>
                  <a:pt x="9077" y="726"/>
                  <a:pt x="9122" y="728"/>
                  <a:pt x="9210" y="784"/>
                </a:cubicBezTo>
                <a:cubicBezTo>
                  <a:pt x="9294" y="838"/>
                  <a:pt x="9349" y="837"/>
                  <a:pt x="9392" y="786"/>
                </a:cubicBezTo>
                <a:cubicBezTo>
                  <a:pt x="9435" y="734"/>
                  <a:pt x="9490" y="736"/>
                  <a:pt x="9571" y="788"/>
                </a:cubicBezTo>
                <a:cubicBezTo>
                  <a:pt x="9753" y="904"/>
                  <a:pt x="9873" y="727"/>
                  <a:pt x="9771" y="493"/>
                </a:cubicBezTo>
                <a:cubicBezTo>
                  <a:pt x="9728" y="395"/>
                  <a:pt x="9657" y="328"/>
                  <a:pt x="9610" y="342"/>
                </a:cubicBezTo>
                <a:cubicBezTo>
                  <a:pt x="9430" y="398"/>
                  <a:pt x="8895" y="362"/>
                  <a:pt x="8821" y="289"/>
                </a:cubicBezTo>
                <a:cubicBezTo>
                  <a:pt x="8795" y="263"/>
                  <a:pt x="8772" y="248"/>
                  <a:pt x="8753" y="244"/>
                </a:cubicBezTo>
                <a:close/>
                <a:moveTo>
                  <a:pt x="12623" y="312"/>
                </a:moveTo>
                <a:cubicBezTo>
                  <a:pt x="12605" y="310"/>
                  <a:pt x="12584" y="316"/>
                  <a:pt x="12565" y="330"/>
                </a:cubicBezTo>
                <a:cubicBezTo>
                  <a:pt x="12527" y="358"/>
                  <a:pt x="12429" y="374"/>
                  <a:pt x="12345" y="367"/>
                </a:cubicBezTo>
                <a:cubicBezTo>
                  <a:pt x="12227" y="356"/>
                  <a:pt x="12191" y="388"/>
                  <a:pt x="12183" y="509"/>
                </a:cubicBezTo>
                <a:cubicBezTo>
                  <a:pt x="12178" y="595"/>
                  <a:pt x="12203" y="707"/>
                  <a:pt x="12239" y="759"/>
                </a:cubicBezTo>
                <a:cubicBezTo>
                  <a:pt x="12284" y="823"/>
                  <a:pt x="12324" y="830"/>
                  <a:pt x="12365" y="782"/>
                </a:cubicBezTo>
                <a:cubicBezTo>
                  <a:pt x="12406" y="734"/>
                  <a:pt x="12449" y="733"/>
                  <a:pt x="12497" y="780"/>
                </a:cubicBezTo>
                <a:cubicBezTo>
                  <a:pt x="12539" y="821"/>
                  <a:pt x="12625" y="826"/>
                  <a:pt x="12708" y="792"/>
                </a:cubicBezTo>
                <a:cubicBezTo>
                  <a:pt x="12785" y="760"/>
                  <a:pt x="12916" y="743"/>
                  <a:pt x="12998" y="753"/>
                </a:cubicBezTo>
                <a:cubicBezTo>
                  <a:pt x="13080" y="764"/>
                  <a:pt x="13299" y="789"/>
                  <a:pt x="13487" y="812"/>
                </a:cubicBezTo>
                <a:lnTo>
                  <a:pt x="13828" y="855"/>
                </a:lnTo>
                <a:lnTo>
                  <a:pt x="13828" y="653"/>
                </a:lnTo>
                <a:cubicBezTo>
                  <a:pt x="13828" y="387"/>
                  <a:pt x="13731" y="275"/>
                  <a:pt x="13564" y="350"/>
                </a:cubicBezTo>
                <a:cubicBezTo>
                  <a:pt x="13492" y="383"/>
                  <a:pt x="13397" y="383"/>
                  <a:pt x="13353" y="350"/>
                </a:cubicBezTo>
                <a:cubicBezTo>
                  <a:pt x="13308" y="317"/>
                  <a:pt x="13242" y="311"/>
                  <a:pt x="13208" y="336"/>
                </a:cubicBezTo>
                <a:cubicBezTo>
                  <a:pt x="13116" y="403"/>
                  <a:pt x="12699" y="403"/>
                  <a:pt x="12664" y="336"/>
                </a:cubicBezTo>
                <a:cubicBezTo>
                  <a:pt x="12656" y="320"/>
                  <a:pt x="12641" y="313"/>
                  <a:pt x="12623" y="312"/>
                </a:cubicBezTo>
                <a:close/>
                <a:moveTo>
                  <a:pt x="4970" y="2051"/>
                </a:moveTo>
                <a:cubicBezTo>
                  <a:pt x="3744" y="2053"/>
                  <a:pt x="3564" y="2068"/>
                  <a:pt x="3343" y="2188"/>
                </a:cubicBezTo>
                <a:cubicBezTo>
                  <a:pt x="2946" y="2403"/>
                  <a:pt x="2796" y="2928"/>
                  <a:pt x="2999" y="3396"/>
                </a:cubicBezTo>
                <a:cubicBezTo>
                  <a:pt x="3092" y="3611"/>
                  <a:pt x="3406" y="3852"/>
                  <a:pt x="3500" y="3783"/>
                </a:cubicBezTo>
                <a:cubicBezTo>
                  <a:pt x="3530" y="3761"/>
                  <a:pt x="3570" y="3776"/>
                  <a:pt x="3590" y="3815"/>
                </a:cubicBezTo>
                <a:cubicBezTo>
                  <a:pt x="3613" y="3859"/>
                  <a:pt x="3992" y="3889"/>
                  <a:pt x="4561" y="3889"/>
                </a:cubicBezTo>
                <a:lnTo>
                  <a:pt x="5493" y="3889"/>
                </a:lnTo>
                <a:lnTo>
                  <a:pt x="5834" y="4300"/>
                </a:lnTo>
                <a:cubicBezTo>
                  <a:pt x="6022" y="4526"/>
                  <a:pt x="6157" y="4731"/>
                  <a:pt x="6134" y="4758"/>
                </a:cubicBezTo>
                <a:cubicBezTo>
                  <a:pt x="6111" y="4785"/>
                  <a:pt x="5997" y="4808"/>
                  <a:pt x="5880" y="4808"/>
                </a:cubicBezTo>
                <a:cubicBezTo>
                  <a:pt x="5608" y="4810"/>
                  <a:pt x="5192" y="5035"/>
                  <a:pt x="5106" y="5226"/>
                </a:cubicBezTo>
                <a:cubicBezTo>
                  <a:pt x="5070" y="5307"/>
                  <a:pt x="5060" y="5374"/>
                  <a:pt x="5084" y="5374"/>
                </a:cubicBezTo>
                <a:cubicBezTo>
                  <a:pt x="5108" y="5374"/>
                  <a:pt x="5096" y="5411"/>
                  <a:pt x="5057" y="5458"/>
                </a:cubicBezTo>
                <a:cubicBezTo>
                  <a:pt x="4951" y="5584"/>
                  <a:pt x="4971" y="5945"/>
                  <a:pt x="5098" y="6192"/>
                </a:cubicBezTo>
                <a:cubicBezTo>
                  <a:pt x="5304" y="6595"/>
                  <a:pt x="5494" y="6646"/>
                  <a:pt x="6777" y="6646"/>
                </a:cubicBezTo>
                <a:lnTo>
                  <a:pt x="7926" y="6646"/>
                </a:lnTo>
                <a:lnTo>
                  <a:pt x="8298" y="7091"/>
                </a:lnTo>
                <a:cubicBezTo>
                  <a:pt x="8502" y="7337"/>
                  <a:pt x="8649" y="7561"/>
                  <a:pt x="8627" y="7588"/>
                </a:cubicBezTo>
                <a:cubicBezTo>
                  <a:pt x="8604" y="7615"/>
                  <a:pt x="8480" y="7637"/>
                  <a:pt x="8350" y="7637"/>
                </a:cubicBezTo>
                <a:cubicBezTo>
                  <a:pt x="8216" y="7637"/>
                  <a:pt x="8030" y="7699"/>
                  <a:pt x="7916" y="7783"/>
                </a:cubicBezTo>
                <a:cubicBezTo>
                  <a:pt x="7806" y="7864"/>
                  <a:pt x="7716" y="7908"/>
                  <a:pt x="7716" y="7879"/>
                </a:cubicBezTo>
                <a:cubicBezTo>
                  <a:pt x="7716" y="7850"/>
                  <a:pt x="7662" y="7884"/>
                  <a:pt x="7597" y="7954"/>
                </a:cubicBezTo>
                <a:cubicBezTo>
                  <a:pt x="7447" y="8116"/>
                  <a:pt x="7351" y="8521"/>
                  <a:pt x="7414" y="8721"/>
                </a:cubicBezTo>
                <a:cubicBezTo>
                  <a:pt x="7441" y="8806"/>
                  <a:pt x="7470" y="8906"/>
                  <a:pt x="7476" y="8945"/>
                </a:cubicBezTo>
                <a:cubicBezTo>
                  <a:pt x="7497" y="9078"/>
                  <a:pt x="7685" y="9282"/>
                  <a:pt x="7876" y="9379"/>
                </a:cubicBezTo>
                <a:cubicBezTo>
                  <a:pt x="8015" y="9449"/>
                  <a:pt x="8388" y="9477"/>
                  <a:pt x="9242" y="9478"/>
                </a:cubicBezTo>
                <a:lnTo>
                  <a:pt x="10417" y="9480"/>
                </a:lnTo>
                <a:lnTo>
                  <a:pt x="10812" y="9932"/>
                </a:lnTo>
                <a:cubicBezTo>
                  <a:pt x="11030" y="10180"/>
                  <a:pt x="11193" y="10402"/>
                  <a:pt x="11174" y="10424"/>
                </a:cubicBezTo>
                <a:cubicBezTo>
                  <a:pt x="11155" y="10447"/>
                  <a:pt x="11009" y="10465"/>
                  <a:pt x="10850" y="10465"/>
                </a:cubicBezTo>
                <a:cubicBezTo>
                  <a:pt x="10479" y="10465"/>
                  <a:pt x="10200" y="10606"/>
                  <a:pt x="10040" y="10874"/>
                </a:cubicBezTo>
                <a:cubicBezTo>
                  <a:pt x="9890" y="11126"/>
                  <a:pt x="9868" y="11605"/>
                  <a:pt x="10001" y="11737"/>
                </a:cubicBezTo>
                <a:cubicBezTo>
                  <a:pt x="10049" y="11785"/>
                  <a:pt x="10075" y="11850"/>
                  <a:pt x="10059" y="11881"/>
                </a:cubicBezTo>
                <a:cubicBezTo>
                  <a:pt x="10043" y="11913"/>
                  <a:pt x="10130" y="12012"/>
                  <a:pt x="10253" y="12103"/>
                </a:cubicBezTo>
                <a:cubicBezTo>
                  <a:pt x="10464" y="12260"/>
                  <a:pt x="10538" y="12271"/>
                  <a:pt x="11689" y="12292"/>
                </a:cubicBezTo>
                <a:lnTo>
                  <a:pt x="12901" y="12315"/>
                </a:lnTo>
                <a:lnTo>
                  <a:pt x="13335" y="12777"/>
                </a:lnTo>
                <a:cubicBezTo>
                  <a:pt x="13574" y="13031"/>
                  <a:pt x="13754" y="13267"/>
                  <a:pt x="13736" y="13302"/>
                </a:cubicBezTo>
                <a:cubicBezTo>
                  <a:pt x="13718" y="13336"/>
                  <a:pt x="13565" y="13366"/>
                  <a:pt x="13395" y="13367"/>
                </a:cubicBezTo>
                <a:cubicBezTo>
                  <a:pt x="13005" y="13369"/>
                  <a:pt x="12616" y="13574"/>
                  <a:pt x="12505" y="13837"/>
                </a:cubicBezTo>
                <a:cubicBezTo>
                  <a:pt x="12391" y="14108"/>
                  <a:pt x="12388" y="14561"/>
                  <a:pt x="12498" y="14763"/>
                </a:cubicBezTo>
                <a:cubicBezTo>
                  <a:pt x="12548" y="14854"/>
                  <a:pt x="12674" y="14990"/>
                  <a:pt x="12778" y="15066"/>
                </a:cubicBezTo>
                <a:cubicBezTo>
                  <a:pt x="12950" y="15191"/>
                  <a:pt x="13084" y="15204"/>
                  <a:pt x="14227" y="15204"/>
                </a:cubicBezTo>
                <a:lnTo>
                  <a:pt x="15487" y="15204"/>
                </a:lnTo>
                <a:lnTo>
                  <a:pt x="15874" y="15636"/>
                </a:lnTo>
                <a:cubicBezTo>
                  <a:pt x="16087" y="15873"/>
                  <a:pt x="16247" y="16095"/>
                  <a:pt x="16229" y="16130"/>
                </a:cubicBezTo>
                <a:cubicBezTo>
                  <a:pt x="16211" y="16165"/>
                  <a:pt x="16044" y="16194"/>
                  <a:pt x="15859" y="16195"/>
                </a:cubicBezTo>
                <a:cubicBezTo>
                  <a:pt x="15466" y="16197"/>
                  <a:pt x="15070" y="16386"/>
                  <a:pt x="14933" y="16635"/>
                </a:cubicBezTo>
                <a:cubicBezTo>
                  <a:pt x="14806" y="16865"/>
                  <a:pt x="14750" y="17225"/>
                  <a:pt x="14832" y="17286"/>
                </a:cubicBezTo>
                <a:cubicBezTo>
                  <a:pt x="14869" y="17313"/>
                  <a:pt x="14885" y="17365"/>
                  <a:pt x="14866" y="17400"/>
                </a:cubicBezTo>
                <a:cubicBezTo>
                  <a:pt x="14811" y="17507"/>
                  <a:pt x="15011" y="17802"/>
                  <a:pt x="15221" y="17921"/>
                </a:cubicBezTo>
                <a:cubicBezTo>
                  <a:pt x="15383" y="18012"/>
                  <a:pt x="15656" y="18033"/>
                  <a:pt x="16718" y="18033"/>
                </a:cubicBezTo>
                <a:lnTo>
                  <a:pt x="18015" y="18033"/>
                </a:lnTo>
                <a:lnTo>
                  <a:pt x="18486" y="18596"/>
                </a:lnTo>
                <a:cubicBezTo>
                  <a:pt x="18803" y="18977"/>
                  <a:pt x="18927" y="19170"/>
                  <a:pt x="18869" y="19192"/>
                </a:cubicBezTo>
                <a:cubicBezTo>
                  <a:pt x="18823" y="19210"/>
                  <a:pt x="18595" y="19239"/>
                  <a:pt x="18363" y="19255"/>
                </a:cubicBezTo>
                <a:cubicBezTo>
                  <a:pt x="17893" y="19290"/>
                  <a:pt x="17638" y="19429"/>
                  <a:pt x="17487" y="19734"/>
                </a:cubicBezTo>
                <a:cubicBezTo>
                  <a:pt x="17278" y="20154"/>
                  <a:pt x="17446" y="20774"/>
                  <a:pt x="17821" y="20969"/>
                </a:cubicBezTo>
                <a:cubicBezTo>
                  <a:pt x="18110" y="21119"/>
                  <a:pt x="20905" y="21119"/>
                  <a:pt x="21009" y="20969"/>
                </a:cubicBezTo>
                <a:cubicBezTo>
                  <a:pt x="21049" y="20911"/>
                  <a:pt x="21105" y="20879"/>
                  <a:pt x="21130" y="20898"/>
                </a:cubicBezTo>
                <a:cubicBezTo>
                  <a:pt x="21156" y="20916"/>
                  <a:pt x="21192" y="20883"/>
                  <a:pt x="21212" y="20822"/>
                </a:cubicBezTo>
                <a:cubicBezTo>
                  <a:pt x="21231" y="20762"/>
                  <a:pt x="21269" y="20728"/>
                  <a:pt x="21297" y="20749"/>
                </a:cubicBezTo>
                <a:cubicBezTo>
                  <a:pt x="21359" y="20794"/>
                  <a:pt x="21499" y="20453"/>
                  <a:pt x="21454" y="20366"/>
                </a:cubicBezTo>
                <a:cubicBezTo>
                  <a:pt x="21437" y="20333"/>
                  <a:pt x="21466" y="20277"/>
                  <a:pt x="21517" y="20242"/>
                </a:cubicBezTo>
                <a:cubicBezTo>
                  <a:pt x="21600" y="20187"/>
                  <a:pt x="21594" y="20144"/>
                  <a:pt x="21473" y="19870"/>
                </a:cubicBezTo>
                <a:cubicBezTo>
                  <a:pt x="21247" y="19359"/>
                  <a:pt x="21060" y="19274"/>
                  <a:pt x="20092" y="19245"/>
                </a:cubicBezTo>
                <a:lnTo>
                  <a:pt x="19263" y="19221"/>
                </a:lnTo>
                <a:lnTo>
                  <a:pt x="18765" y="18682"/>
                </a:lnTo>
                <a:cubicBezTo>
                  <a:pt x="18271" y="18147"/>
                  <a:pt x="18269" y="18142"/>
                  <a:pt x="18401" y="18035"/>
                </a:cubicBezTo>
                <a:cubicBezTo>
                  <a:pt x="18649" y="17833"/>
                  <a:pt x="18882" y="17540"/>
                  <a:pt x="18847" y="17473"/>
                </a:cubicBezTo>
                <a:cubicBezTo>
                  <a:pt x="18828" y="17436"/>
                  <a:pt x="18840" y="17385"/>
                  <a:pt x="18873" y="17361"/>
                </a:cubicBezTo>
                <a:cubicBezTo>
                  <a:pt x="18954" y="17301"/>
                  <a:pt x="18948" y="16950"/>
                  <a:pt x="18863" y="16726"/>
                </a:cubicBezTo>
                <a:cubicBezTo>
                  <a:pt x="18773" y="16493"/>
                  <a:pt x="18493" y="16288"/>
                  <a:pt x="18191" y="16238"/>
                </a:cubicBezTo>
                <a:cubicBezTo>
                  <a:pt x="18060" y="16216"/>
                  <a:pt x="17637" y="16199"/>
                  <a:pt x="17250" y="16197"/>
                </a:cubicBezTo>
                <a:lnTo>
                  <a:pt x="16546" y="16193"/>
                </a:lnTo>
                <a:lnTo>
                  <a:pt x="16155" y="15741"/>
                </a:lnTo>
                <a:lnTo>
                  <a:pt x="15765" y="15292"/>
                </a:lnTo>
                <a:lnTo>
                  <a:pt x="16009" y="15143"/>
                </a:lnTo>
                <a:cubicBezTo>
                  <a:pt x="16366" y="14926"/>
                  <a:pt x="16500" y="14688"/>
                  <a:pt x="16500" y="14270"/>
                </a:cubicBezTo>
                <a:cubicBezTo>
                  <a:pt x="16500" y="13981"/>
                  <a:pt x="16470" y="13886"/>
                  <a:pt x="16331" y="13721"/>
                </a:cubicBezTo>
                <a:cubicBezTo>
                  <a:pt x="16091" y="13435"/>
                  <a:pt x="15810" y="13365"/>
                  <a:pt x="14866" y="13365"/>
                </a:cubicBezTo>
                <a:lnTo>
                  <a:pt x="14033" y="13365"/>
                </a:lnTo>
                <a:lnTo>
                  <a:pt x="13632" y="12885"/>
                </a:lnTo>
                <a:cubicBezTo>
                  <a:pt x="13412" y="12620"/>
                  <a:pt x="13252" y="12378"/>
                  <a:pt x="13276" y="12349"/>
                </a:cubicBezTo>
                <a:cubicBezTo>
                  <a:pt x="13300" y="12320"/>
                  <a:pt x="13436" y="12237"/>
                  <a:pt x="13578" y="12162"/>
                </a:cubicBezTo>
                <a:cubicBezTo>
                  <a:pt x="13781" y="12055"/>
                  <a:pt x="13858" y="11960"/>
                  <a:pt x="13953" y="11704"/>
                </a:cubicBezTo>
                <a:cubicBezTo>
                  <a:pt x="14019" y="11525"/>
                  <a:pt x="14052" y="11344"/>
                  <a:pt x="14026" y="11295"/>
                </a:cubicBezTo>
                <a:cubicBezTo>
                  <a:pt x="14001" y="11247"/>
                  <a:pt x="13987" y="11157"/>
                  <a:pt x="13995" y="11094"/>
                </a:cubicBezTo>
                <a:cubicBezTo>
                  <a:pt x="14004" y="11031"/>
                  <a:pt x="13969" y="10959"/>
                  <a:pt x="13917" y="10935"/>
                </a:cubicBezTo>
                <a:cubicBezTo>
                  <a:pt x="13864" y="10911"/>
                  <a:pt x="13838" y="10859"/>
                  <a:pt x="13857" y="10821"/>
                </a:cubicBezTo>
                <a:cubicBezTo>
                  <a:pt x="13877" y="10784"/>
                  <a:pt x="13786" y="10689"/>
                  <a:pt x="13656" y="10610"/>
                </a:cubicBezTo>
                <a:cubicBezTo>
                  <a:pt x="13447" y="10482"/>
                  <a:pt x="13304" y="10465"/>
                  <a:pt x="12451" y="10463"/>
                </a:cubicBezTo>
                <a:lnTo>
                  <a:pt x="11484" y="10461"/>
                </a:lnTo>
                <a:lnTo>
                  <a:pt x="11082" y="10001"/>
                </a:lnTo>
                <a:cubicBezTo>
                  <a:pt x="10751" y="9624"/>
                  <a:pt x="10698" y="9535"/>
                  <a:pt x="10785" y="9499"/>
                </a:cubicBezTo>
                <a:cubicBezTo>
                  <a:pt x="11161" y="9340"/>
                  <a:pt x="11287" y="9244"/>
                  <a:pt x="11394" y="9037"/>
                </a:cubicBezTo>
                <a:cubicBezTo>
                  <a:pt x="11547" y="8736"/>
                  <a:pt x="11548" y="8317"/>
                  <a:pt x="11395" y="8062"/>
                </a:cubicBezTo>
                <a:cubicBezTo>
                  <a:pt x="11190" y="7718"/>
                  <a:pt x="10906" y="7637"/>
                  <a:pt x="9907" y="7637"/>
                </a:cubicBezTo>
                <a:lnTo>
                  <a:pt x="9014" y="7637"/>
                </a:lnTo>
                <a:lnTo>
                  <a:pt x="8604" y="7201"/>
                </a:lnTo>
                <a:cubicBezTo>
                  <a:pt x="8380" y="6962"/>
                  <a:pt x="8208" y="6741"/>
                  <a:pt x="8223" y="6713"/>
                </a:cubicBezTo>
                <a:cubicBezTo>
                  <a:pt x="8237" y="6685"/>
                  <a:pt x="8341" y="6641"/>
                  <a:pt x="8454" y="6615"/>
                </a:cubicBezTo>
                <a:cubicBezTo>
                  <a:pt x="8649" y="6572"/>
                  <a:pt x="9026" y="6268"/>
                  <a:pt x="9014" y="6164"/>
                </a:cubicBezTo>
                <a:cubicBezTo>
                  <a:pt x="9011" y="6137"/>
                  <a:pt x="9014" y="6093"/>
                  <a:pt x="9022" y="6064"/>
                </a:cubicBezTo>
                <a:cubicBezTo>
                  <a:pt x="9030" y="6035"/>
                  <a:pt x="9043" y="5985"/>
                  <a:pt x="9049" y="5956"/>
                </a:cubicBezTo>
                <a:cubicBezTo>
                  <a:pt x="9056" y="5927"/>
                  <a:pt x="9082" y="5848"/>
                  <a:pt x="9107" y="5779"/>
                </a:cubicBezTo>
                <a:cubicBezTo>
                  <a:pt x="9165" y="5623"/>
                  <a:pt x="9053" y="5292"/>
                  <a:pt x="8882" y="5108"/>
                </a:cubicBezTo>
                <a:cubicBezTo>
                  <a:pt x="8656" y="4864"/>
                  <a:pt x="8383" y="4807"/>
                  <a:pt x="7425" y="4806"/>
                </a:cubicBezTo>
                <a:lnTo>
                  <a:pt x="6499" y="4806"/>
                </a:lnTo>
                <a:lnTo>
                  <a:pt x="6127" y="4412"/>
                </a:lnTo>
                <a:cubicBezTo>
                  <a:pt x="5923" y="4195"/>
                  <a:pt x="5771" y="3989"/>
                  <a:pt x="5790" y="3954"/>
                </a:cubicBezTo>
                <a:cubicBezTo>
                  <a:pt x="5808" y="3918"/>
                  <a:pt x="5940" y="3889"/>
                  <a:pt x="6083" y="3889"/>
                </a:cubicBezTo>
                <a:cubicBezTo>
                  <a:pt x="6392" y="3889"/>
                  <a:pt x="6629" y="3790"/>
                  <a:pt x="6809" y="3590"/>
                </a:cubicBezTo>
                <a:cubicBezTo>
                  <a:pt x="6971" y="3410"/>
                  <a:pt x="7089" y="3007"/>
                  <a:pt x="7029" y="2843"/>
                </a:cubicBezTo>
                <a:cubicBezTo>
                  <a:pt x="7005" y="2776"/>
                  <a:pt x="6983" y="2690"/>
                  <a:pt x="6980" y="2652"/>
                </a:cubicBezTo>
                <a:cubicBezTo>
                  <a:pt x="6964" y="2464"/>
                  <a:pt x="6807" y="2267"/>
                  <a:pt x="6589" y="2163"/>
                </a:cubicBezTo>
                <a:cubicBezTo>
                  <a:pt x="6392" y="2069"/>
                  <a:pt x="6104" y="2050"/>
                  <a:pt x="4970" y="2051"/>
                </a:cubicBezTo>
                <a:close/>
                <a:moveTo>
                  <a:pt x="205" y="21195"/>
                </a:moveTo>
                <a:cubicBezTo>
                  <a:pt x="123" y="21220"/>
                  <a:pt x="0" y="21365"/>
                  <a:pt x="0" y="21473"/>
                </a:cubicBezTo>
                <a:cubicBezTo>
                  <a:pt x="0" y="21550"/>
                  <a:pt x="261" y="21569"/>
                  <a:pt x="1362" y="21569"/>
                </a:cubicBezTo>
                <a:cubicBezTo>
                  <a:pt x="2206" y="21569"/>
                  <a:pt x="2737" y="21542"/>
                  <a:pt x="2760" y="21498"/>
                </a:cubicBezTo>
                <a:cubicBezTo>
                  <a:pt x="2780" y="21459"/>
                  <a:pt x="2866" y="21427"/>
                  <a:pt x="2949" y="21427"/>
                </a:cubicBezTo>
                <a:cubicBezTo>
                  <a:pt x="3075" y="21427"/>
                  <a:pt x="3088" y="21409"/>
                  <a:pt x="3030" y="21325"/>
                </a:cubicBezTo>
                <a:cubicBezTo>
                  <a:pt x="2991" y="21269"/>
                  <a:pt x="2862" y="21221"/>
                  <a:pt x="2741" y="21219"/>
                </a:cubicBezTo>
                <a:cubicBezTo>
                  <a:pt x="2621" y="21217"/>
                  <a:pt x="2054" y="21206"/>
                  <a:pt x="1483" y="21195"/>
                </a:cubicBezTo>
                <a:cubicBezTo>
                  <a:pt x="912" y="21183"/>
                  <a:pt x="415" y="21200"/>
                  <a:pt x="377" y="21233"/>
                </a:cubicBezTo>
                <a:cubicBezTo>
                  <a:pt x="337" y="21268"/>
                  <a:pt x="290" y="21261"/>
                  <a:pt x="266" y="21215"/>
                </a:cubicBezTo>
                <a:cubicBezTo>
                  <a:pt x="254" y="21191"/>
                  <a:pt x="232" y="21186"/>
                  <a:pt x="205" y="2119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8" name="Operations are O(n)"/>
          <p:cNvSpPr txBox="1"/>
          <p:nvPr/>
        </p:nvSpPr>
        <p:spPr>
          <a:xfrm>
            <a:off x="6871285" y="1596210"/>
            <a:ext cx="1597730" cy="794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500"/>
              </a:spcBef>
              <a:defRPr sz="2400"/>
            </a:pPr>
            <a:r>
              <a:t>Operations are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O(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249" name="Operations are O(log n)"/>
          <p:cNvSpPr txBox="1"/>
          <p:nvPr/>
        </p:nvSpPr>
        <p:spPr>
          <a:xfrm>
            <a:off x="1240035" y="5422944"/>
            <a:ext cx="3331965" cy="438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500"/>
              </a:spcBef>
              <a:defRPr sz="2400"/>
            </a:pPr>
            <a:r>
              <a:t>Operations are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O(log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End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End</a:t>
            </a:r>
          </a:p>
        </p:txBody>
      </p:sp>
      <p:sp>
        <p:nvSpPr>
          <p:cNvPr id="252" name="Chapter 26"/>
          <p:cNvSpPr txBox="1">
            <a:spLocks noGrp="1"/>
          </p:cNvSpPr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Chapter 26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Understanding the Specifications</a:t>
            </a:r>
          </a:p>
        </p:txBody>
      </p:sp>
      <p:sp>
        <p:nvSpPr>
          <p:cNvPr id="71" name="Content Placeholder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Methods will use return values instead of exceptions to indicate whether an operation has failed</a:t>
            </a:r>
          </a:p>
          <a:p>
            <a:pPr lvl="1"/>
            <a:r>
              <a:rPr b="1">
                <a:latin typeface="Courier New"/>
                <a:ea typeface="Courier New"/>
                <a:cs typeface="Courier New"/>
                <a:sym typeface="Courier New"/>
              </a:rPr>
              <a:t>getEntry</a:t>
            </a:r>
            <a:r>
              <a:t>, returns same entry it is given to find</a:t>
            </a:r>
          </a:p>
          <a:p>
            <a:pPr lvl="1"/>
            <a:r>
              <a:rPr b="1">
                <a:latin typeface="Courier New"/>
                <a:ea typeface="Courier New"/>
                <a:cs typeface="Courier New"/>
                <a:sym typeface="Courier New"/>
              </a:rPr>
              <a:t>getEntry</a:t>
            </a:r>
            <a:r>
              <a:t> returns an object in tree and matches given entry according to the entry’s </a:t>
            </a:r>
            <a:r>
              <a:rPr b="1">
                <a:latin typeface="Courier New"/>
                <a:ea typeface="Courier New"/>
                <a:cs typeface="Courier New"/>
                <a:sym typeface="Courier New"/>
              </a:rPr>
              <a:t>compareTo</a:t>
            </a:r>
            <a:r>
              <a:t> method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Adding to a Binary Search Tree</a:t>
            </a:r>
          </a:p>
        </p:txBody>
      </p:sp>
      <p:sp>
        <p:nvSpPr>
          <p:cNvPr id="74" name="FIGURE 26-2 Adding an entry that matches an entry already in a binary search tre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365760">
              <a:defRPr sz="1760"/>
            </a:lvl1pPr>
          </a:lstStyle>
          <a:p>
            <a:r>
              <a:t>FIGURE 26-2 Adding an entry that matches an entry already in a binary search tree</a:t>
            </a:r>
          </a:p>
        </p:txBody>
      </p:sp>
      <p:pic>
        <p:nvPicPr>
          <p:cNvPr id="75" name="2 diagrams illustrate matched entry in a binary tree. Before the call to add executes." descr="2 diagrams illustrate matched entry in a binary tree. Before the call to add executes.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3036" y="1037364"/>
            <a:ext cx="5226362" cy="237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n diagram a, before my tree period add left parenthesis whitney 2 right parenthesis executes. The node denoted Whitney 2 with 2 parts reads Whitney on left part and 444556666 on the right. Another node with value Whitney on left part and 111223333 on right part with Whitney inside a triangular block is denoted my Tree. In diagram b, a node titled Returned from add denotes Whitney with 2 parts reads Whitney on left part and 111223333 on right part. Another node with value Whitney on left part and 444556666 on right part is Whitney 2 inside triangular block, and block denotes my Tree. " descr="In diagram a, before my tree period add left parenthesis whitney 2 right parenthesis executes. The node denoted Whitney 2 with 2 parts reads Whitney on left part and 444556666 on the right. Another node with value Whitney on left part and 111223333 on right part with Whitney inside a triangular block is denoted my Tree. In diagram b, a node titled Returned from add denotes Whitney with 2 parts reads Whitney on left part and 111223333 on right part. Another node with value Whitney on left part and 444556666 on right part is Whitney 2 inside triangular block, and block denotes my Tree. 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9350" y="3637442"/>
            <a:ext cx="5110048" cy="23031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Duplicate Entries</a:t>
            </a:r>
          </a:p>
        </p:txBody>
      </p:sp>
      <p:sp>
        <p:nvSpPr>
          <p:cNvPr id="79" name="Content Placeholder 4"/>
          <p:cNvSpPr txBox="1">
            <a:spLocks noGrp="1"/>
          </p:cNvSpPr>
          <p:nvPr>
            <p:ph type="body" idx="1"/>
          </p:nvPr>
        </p:nvSpPr>
        <p:spPr>
          <a:xfrm>
            <a:off x="258233" y="913012"/>
            <a:ext cx="8369847" cy="3100733"/>
          </a:xfrm>
          <a:prstGeom prst="rect">
            <a:avLst/>
          </a:prstGeom>
        </p:spPr>
        <p:txBody>
          <a:bodyPr/>
          <a:lstStyle/>
          <a:p>
            <a:pPr marL="295656" indent="-197104" defTabSz="886968">
              <a:spcBef>
                <a:spcPts val="1400"/>
              </a:spcBef>
              <a:defRPr sz="2328"/>
            </a:pPr>
            <a:r>
              <a:t>If any entry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t> has a duplicate entry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t>, we arbitrarily require that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t> occur in the right subtree of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t>’s node</a:t>
            </a:r>
          </a:p>
          <a:p>
            <a:pPr marL="295656" indent="-197104" defTabSz="886968">
              <a:spcBef>
                <a:spcPts val="1400"/>
              </a:spcBef>
              <a:defRPr sz="2328"/>
            </a:pPr>
            <a:r>
              <a:t>For each node in a binary search tree:</a:t>
            </a:r>
          </a:p>
          <a:p>
            <a:pPr marL="763778" lvl="1" indent="-221742" defTabSz="886968">
              <a:spcBef>
                <a:spcPts val="1400"/>
              </a:spcBef>
              <a:defRPr sz="2328"/>
            </a:pPr>
            <a:r>
              <a:t>Data in a node is greater than data in node’s left subtree</a:t>
            </a:r>
          </a:p>
          <a:p>
            <a:pPr marL="763778" lvl="1" indent="-221742" defTabSz="886968">
              <a:spcBef>
                <a:spcPts val="1400"/>
              </a:spcBef>
              <a:defRPr sz="2328"/>
            </a:pPr>
            <a:r>
              <a:t>Data in a node is less than or equal to data in node’s right subtree</a:t>
            </a:r>
          </a:p>
        </p:txBody>
      </p:sp>
      <p:pic>
        <p:nvPicPr>
          <p:cNvPr id="80" name="A tree diagram represents search tree duplicate structure.&#10;&#10;Picture 2" descr="A tree diagram represents search tree duplicate structure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7144" y="3624103"/>
            <a:ext cx="5114793" cy="2645080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FIGURE 26-3  A binary search tree with duplicate entries"/>
          <p:cNvSpPr txBox="1"/>
          <p:nvPr/>
        </p:nvSpPr>
        <p:spPr>
          <a:xfrm>
            <a:off x="328356" y="4013744"/>
            <a:ext cx="2454623" cy="1472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/>
          <a:p>
            <a:pPr defTabSz="448055">
              <a:defRPr sz="2156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FIGURE 26-3 </a:t>
            </a:r>
            <a:br/>
            <a:r>
              <a:t>A binary search tree with duplicate entries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1"/>
          <p:cNvSpPr txBox="1">
            <a:spLocks noGrp="1"/>
          </p:cNvSpPr>
          <p:nvPr>
            <p:ph type="title"/>
          </p:nvPr>
        </p:nvSpPr>
        <p:spPr>
          <a:xfrm>
            <a:off x="249435" y="-127001"/>
            <a:ext cx="8645130" cy="80781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Beginning the Class Definition</a:t>
            </a:r>
          </a:p>
        </p:txBody>
      </p:sp>
      <p:sp>
        <p:nvSpPr>
          <p:cNvPr id="84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57200" y="5958015"/>
            <a:ext cx="8229600" cy="581001"/>
          </a:xfrm>
          <a:prstGeom prst="rect">
            <a:avLst/>
          </a:prstGeom>
        </p:spPr>
        <p:txBody>
          <a:bodyPr/>
          <a:lstStyle/>
          <a:p>
            <a:pPr defTabSz="621791">
              <a:defRPr sz="2448"/>
            </a:pPr>
            <a:r>
              <a:t>LISTING 26-2 An outline of the class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BinarySearchTree</a:t>
            </a:r>
          </a:p>
        </p:txBody>
      </p:sp>
      <p:sp>
        <p:nvSpPr>
          <p:cNvPr id="85" name="package TreePackage;…"/>
          <p:cNvSpPr txBox="1"/>
          <p:nvPr/>
        </p:nvSpPr>
        <p:spPr>
          <a:xfrm>
            <a:off x="443971" y="556933"/>
            <a:ext cx="8387729" cy="5401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package</a:t>
            </a:r>
            <a:r>
              <a:t> TreePackage;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import</a:t>
            </a:r>
            <a:r>
              <a:t> java.util.Iterator;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/**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A class that implements ADT binary search tree by extending BinaryTree.</a:t>
            </a:r>
            <a:r>
              <a: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class</a:t>
            </a:r>
            <a:r>
              <a:t> BinarySearchTree&lt;T </a:t>
            </a:r>
            <a:r>
              <a:rPr>
                <a:solidFill>
                  <a:srgbClr val="BA2DA2"/>
                </a:solidFill>
              </a:rPr>
              <a:t>extends</a:t>
            </a:r>
            <a:r>
              <a:t> Comparable&lt;? </a:t>
            </a:r>
            <a:r>
              <a:rPr>
                <a:solidFill>
                  <a:srgbClr val="BA2DA2"/>
                </a:solidFill>
              </a:rPr>
              <a:t>super</a:t>
            </a:r>
            <a:r>
              <a:t> T&gt;&gt;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    </a:t>
            </a:r>
            <a:r>
              <a:rPr>
                <a:solidFill>
                  <a:srgbClr val="BA2DA2"/>
                </a:solidFill>
              </a:rPr>
              <a:t>extends</a:t>
            </a:r>
            <a:r>
              <a:t> BinaryTree&lt;T&gt; </a:t>
            </a:r>
            <a:r>
              <a:rPr>
                <a:solidFill>
                  <a:srgbClr val="BA2DA2"/>
                </a:solidFill>
              </a:rPr>
              <a:t>implements</a:t>
            </a:r>
            <a:r>
              <a:t> SearchTreeInterface&lt;T&gt;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BinarySearchTree()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super</a:t>
            </a:r>
            <a:r>
              <a:t>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default constructor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BinarySearchTree(T rootEntry)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super</a:t>
            </a:r>
            <a:r>
              <a:t>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setRootNode(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BinaryNode&lt;T&gt;(rootEntry));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constructor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// Disable setTree (see Segment 26.6)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setTree(T rootData, BinaryTreeInterface&lt;T&gt; leftTree,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                          BinaryTreeInterface&lt;T&gt; rightTree)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{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>
                <a:solidFill>
                  <a:srgbClr val="BA2DA2"/>
                </a:solidFill>
              </a:rPr>
              <a:t>throw</a:t>
            </a:r>
            <a:r>
              <a:t> </a:t>
            </a:r>
            <a:r>
              <a:rPr>
                <a:solidFill>
                  <a:srgbClr val="BA2DA2"/>
                </a:solidFill>
              </a:rPr>
              <a:t>new</a:t>
            </a:r>
            <a:r>
              <a:t> UnsupportedOperationException();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} </a:t>
            </a:r>
            <a:r>
              <a:t>// end setTree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n-lt"/>
                <a:ea typeface="+mn-ea"/>
                <a:cs typeface="+mn-cs"/>
                <a:sym typeface="Helvetica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lvl="1" indent="228600"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/* Implementations of other methods goes here.  */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BinarySearchTree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Searching and Retrieving</a:t>
            </a:r>
          </a:p>
        </p:txBody>
      </p:sp>
      <p:sp>
        <p:nvSpPr>
          <p:cNvPr id="88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0663">
              <a:defRPr sz="2916"/>
            </a:lvl1pPr>
          </a:lstStyle>
          <a:p>
            <a:r>
              <a:t>Recursive algorithm to search a binary search tree</a:t>
            </a:r>
          </a:p>
        </p:txBody>
      </p:sp>
      <p:sp>
        <p:nvSpPr>
          <p:cNvPr id="89" name="Algorithm bstSearch(binarySearchTree, desiredObject)…"/>
          <p:cNvSpPr txBox="1"/>
          <p:nvPr/>
        </p:nvSpPr>
        <p:spPr>
          <a:xfrm>
            <a:off x="249435" y="1231481"/>
            <a:ext cx="8229601" cy="4175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82904" defTabSz="457200">
              <a:spcBef>
                <a:spcPts val="600"/>
              </a:spcBef>
              <a:defRPr sz="18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bstSearch(binarySearchTree, desiredObject)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82904" defTabSz="457200">
              <a:spcBef>
                <a:spcPts val="6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Searches a binary search tree for a given object.</a:t>
            </a:r>
          </a:p>
          <a:p>
            <a:pPr marL="382904" defTabSz="457200">
              <a:spcBef>
                <a:spcPts val="6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j-lt"/>
                <a:ea typeface="+mj-ea"/>
                <a:cs typeface="+mj-cs"/>
                <a:sym typeface="Arial"/>
              </a:rPr>
              <a:t>// </a:t>
            </a:r>
            <a:r>
              <a:t>Returns true if the object is found.</a:t>
            </a:r>
          </a:p>
          <a:p>
            <a:pPr marL="382904" defTabSz="457200">
              <a:spcBef>
                <a:spcPts val="600"/>
              </a:spcBef>
              <a:defRPr sz="1800"/>
            </a:pPr>
            <a:r>
              <a:rPr b="1"/>
              <a:t>if </a:t>
            </a:r>
            <a:r>
              <a:t>(binarySearchTree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is empty</a:t>
            </a:r>
            <a:r>
              <a:t>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65784" defTabSz="457200">
              <a:spcBef>
                <a:spcPts val="600"/>
              </a:spcBef>
              <a:defRPr sz="1800" b="1"/>
            </a:pPr>
            <a:r>
              <a:t>return false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82904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else 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(desiredObject == </a:t>
            </a:r>
            <a:r>
              <a:t>object in the root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binarySearchTree)</a:t>
            </a:r>
            <a:endParaRPr i="0"/>
          </a:p>
          <a:p>
            <a:pPr marL="565784" defTabSz="457200">
              <a:spcBef>
                <a:spcPts val="600"/>
              </a:spcBef>
              <a:defRPr sz="1800" b="1"/>
            </a:pPr>
            <a:r>
              <a:t>return true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82904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j-lt"/>
                <a:ea typeface="+mj-ea"/>
                <a:cs typeface="+mj-cs"/>
                <a:sym typeface="Arial"/>
              </a:rPr>
              <a:t>else if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(desiredObject &lt; </a:t>
            </a:r>
            <a:r>
              <a:t>object in the root of </a:t>
            </a:r>
            <a:r>
              <a:rPr i="0">
                <a:latin typeface="+mj-lt"/>
                <a:ea typeface="+mj-ea"/>
                <a:cs typeface="+mj-cs"/>
                <a:sym typeface="Arial"/>
              </a:rPr>
              <a:t>binarySearchTree)</a:t>
            </a:r>
            <a:endParaRPr i="0"/>
          </a:p>
          <a:p>
            <a:pPr marL="565784" defTabSz="457200">
              <a:spcBef>
                <a:spcPts val="600"/>
              </a:spcBef>
              <a:defRPr sz="1800"/>
            </a:pPr>
            <a:r>
              <a:rPr b="1"/>
              <a:t>return </a:t>
            </a:r>
            <a:r>
              <a:t>bstSearch(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left subtree of </a:t>
            </a:r>
            <a:r>
              <a:t>binarySearchTree, desiredObject)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82904" defTabSz="457200">
              <a:spcBef>
                <a:spcPts val="600"/>
              </a:spcBef>
              <a:defRPr sz="1800" b="1"/>
            </a:pPr>
            <a:r>
              <a:t>else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65784" defTabSz="457200">
              <a:spcBef>
                <a:spcPts val="600"/>
              </a:spcBef>
              <a:defRPr sz="1800"/>
            </a:pPr>
            <a:r>
              <a:rPr b="1"/>
              <a:t>return </a:t>
            </a:r>
            <a:r>
              <a:t>bstSearch(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right subtree of </a:t>
            </a:r>
            <a:r>
              <a:t>binarySearchTree, desiredObject)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508 Lecture">
  <a:themeElements>
    <a:clrScheme name="508 Lectur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0000FF"/>
      </a:hlink>
      <a:folHlink>
        <a:srgbClr val="FF00FF"/>
      </a:folHlink>
    </a:clrScheme>
    <a:fontScheme name="508 Lectur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508 Lectu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508 Lecture">
  <a:themeElements>
    <a:clrScheme name="508 Lectur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0000FF"/>
      </a:hlink>
      <a:folHlink>
        <a:srgbClr val="FF00FF"/>
      </a:folHlink>
    </a:clrScheme>
    <a:fontScheme name="508 Lectur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508 Lectu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3841</Words>
  <Application>Microsoft Macintosh PowerPoint</Application>
  <PresentationFormat>On-screen Show (4:3)</PresentationFormat>
  <Paragraphs>636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Courier New</vt:lpstr>
      <vt:lpstr>Helvetica</vt:lpstr>
      <vt:lpstr>Menlo</vt:lpstr>
      <vt:lpstr>Times</vt:lpstr>
      <vt:lpstr>Times New Roman</vt:lpstr>
      <vt:lpstr>Verdana</vt:lpstr>
      <vt:lpstr>508 Lecture</vt:lpstr>
      <vt:lpstr>Data Structures and Abstractions with Java™</vt:lpstr>
      <vt:lpstr>Binary Search Tree</vt:lpstr>
      <vt:lpstr>Interface for the Binary Search Tree (Part 1)</vt:lpstr>
      <vt:lpstr>Interface for the Binary Search Tree (Part 2)</vt:lpstr>
      <vt:lpstr>Understanding the Specifications</vt:lpstr>
      <vt:lpstr>Adding to a Binary Search Tree</vt:lpstr>
      <vt:lpstr>Duplicate Entries</vt:lpstr>
      <vt:lpstr>Beginning the Class Definition</vt:lpstr>
      <vt:lpstr>Searching and Retrieving</vt:lpstr>
      <vt:lpstr>Searching and Retrieving</vt:lpstr>
      <vt:lpstr>Searching and Retrieving</vt:lpstr>
      <vt:lpstr>Searching and Retrieving</vt:lpstr>
      <vt:lpstr>Adding to a Binary Search Tree</vt:lpstr>
      <vt:lpstr>Adding to a Binary Search Tree</vt:lpstr>
      <vt:lpstr>Recursive Add Implementation (Part 1)</vt:lpstr>
      <vt:lpstr>Recursive Add Implementation</vt:lpstr>
      <vt:lpstr>Recursive Implementation</vt:lpstr>
      <vt:lpstr>Recursive Implementation</vt:lpstr>
      <vt:lpstr>Recursive Implementation — method addEntry</vt:lpstr>
      <vt:lpstr>Iterative Implementation (Part 1)</vt:lpstr>
      <vt:lpstr>Iterative Implementation (Part 2)</vt:lpstr>
      <vt:lpstr>Iterative Implementation— method addEntry (Part 1)</vt:lpstr>
      <vt:lpstr>Iterative Implementation— method addEntry (Part 2)</vt:lpstr>
      <vt:lpstr>Removing a Value</vt:lpstr>
      <vt:lpstr>Removing a Value</vt:lpstr>
      <vt:lpstr>Removing a Value</vt:lpstr>
      <vt:lpstr>Removing a Value</vt:lpstr>
      <vt:lpstr>Removing a Value</vt:lpstr>
      <vt:lpstr>FIGURE 26-11 Successive removals from a binary search tree (Part 1)</vt:lpstr>
      <vt:lpstr>FIGURE 26-11 Successive removals from a binary search tree (Part 2)</vt:lpstr>
      <vt:lpstr>Removing a Value</vt:lpstr>
      <vt:lpstr>Recursive Implementation</vt:lpstr>
      <vt:lpstr>Recursive Implementation</vt:lpstr>
      <vt:lpstr>Recursive Implementation</vt:lpstr>
      <vt:lpstr>Recursive Implementation</vt:lpstr>
      <vt:lpstr>Recursive Implementation</vt:lpstr>
      <vt:lpstr>Recursive Implementation</vt:lpstr>
      <vt:lpstr>Recursive Implementation</vt:lpstr>
      <vt:lpstr>Iterative Implementation</vt:lpstr>
      <vt:lpstr>Iterative remove Implementation (Part 1)</vt:lpstr>
      <vt:lpstr>Iterative remove Implementation (Part 2)</vt:lpstr>
      <vt:lpstr>Iterative Implementation</vt:lpstr>
      <vt:lpstr>Iterative Implementation</vt:lpstr>
      <vt:lpstr>Iterative getNodeToRemove Implementation</vt:lpstr>
      <vt:lpstr>Iterative removeNode Implementation</vt:lpstr>
      <vt:lpstr>Efficiency of Operations</vt:lpstr>
      <vt:lpstr>Efficiency of Operations</vt:lpstr>
      <vt:lpstr>End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Structures and Abstractions with Java™</dc:title>
  <cp:lastModifiedBy>Henry, Timothy</cp:lastModifiedBy>
  <cp:revision>1</cp:revision>
  <dcterms:modified xsi:type="dcterms:W3CDTF">2018-04-20T15:57:26Z</dcterms:modified>
</cp:coreProperties>
</file>