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7"/>
          </a:solidFill>
        </a:fill>
      </a:tcStyle>
    </a:wholeTbl>
    <a:band2H>
      <a:tcTxStyle/>
      <a:tcStyle>
        <a:tcBdr/>
        <a:fill>
          <a:solidFill>
            <a:srgbClr val="E7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4CA"/>
          </a:solidFill>
        </a:fill>
      </a:tcStyle>
    </a:wholeTbl>
    <a:band2H>
      <a:tcTxStyle/>
      <a:tcStyle>
        <a:tcBdr/>
        <a:fill>
          <a:solidFill>
            <a:srgbClr val="F6EB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8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>
            <a:solidFill>
              <a:srgbClr val="007FA3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8078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229600" cy="5810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8233" y="0"/>
            <a:ext cx="8513234" cy="81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Shape 15" descr="Shap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971" y="6429709"/>
            <a:ext cx="918000" cy="2799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6"/>
          <p:cNvSpPr txBox="1"/>
          <p:nvPr/>
        </p:nvSpPr>
        <p:spPr>
          <a:xfrm>
            <a:off x="1600199" y="6429343"/>
            <a:ext cx="7162801" cy="2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Copyright © 2019, 2015, 2012 Pearson Education, Inc. All Rights Reserved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00049" y="913012"/>
            <a:ext cx="8229601" cy="503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2pPr marL="787400" indent="-228600"/>
            <a:lvl3pPr marL="1193800" indent="-177800"/>
            <a:lvl4pPr marL="1701800" indent="-228600"/>
            <a:lvl5pPr marL="2108200" indent="-1778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04800" marR="0" indent="-2032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35025" marR="0" indent="-276225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6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663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209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781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353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92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949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defTabSz="713231">
              <a:defRPr sz="3432"/>
            </a:pPr>
            <a:r>
              <a:t>Data Structures and Abstractions with Java</a:t>
            </a:r>
            <a:r>
              <a:rPr baseline="30018"/>
              <a:t>™</a:t>
            </a:r>
          </a:p>
        </p:txBody>
      </p:sp>
      <p:sp>
        <p:nvSpPr>
          <p:cNvPr id="44" name="Shape 196"/>
          <p:cNvSpPr txBox="1">
            <a:spLocks noGrp="1"/>
          </p:cNvSpPr>
          <p:nvPr>
            <p:ph type="body" sz="quarter" idx="1"/>
          </p:nvPr>
        </p:nvSpPr>
        <p:spPr>
          <a:xfrm>
            <a:off x="400049" y="913012"/>
            <a:ext cx="7804896" cy="71601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None/>
              <a:defRPr sz="2000">
                <a:solidFill>
                  <a:srgbClr val="007FA3"/>
                </a:solidFill>
              </a:defRPr>
            </a:pPr>
            <a:r>
              <a:t>5</a:t>
            </a:r>
            <a:r>
              <a:rPr baseline="30000"/>
              <a:t>th</a:t>
            </a:r>
            <a:r>
              <a:t> Edition</a:t>
            </a:r>
          </a:p>
        </p:txBody>
      </p:sp>
      <p:sp>
        <p:nvSpPr>
          <p:cNvPr id="45" name="Shape 198"/>
          <p:cNvSpPr txBox="1"/>
          <p:nvPr/>
        </p:nvSpPr>
        <p:spPr>
          <a:xfrm>
            <a:off x="4826000" y="1402836"/>
            <a:ext cx="3657600" cy="1012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Chapter 27</a:t>
            </a:r>
          </a:p>
        </p:txBody>
      </p:sp>
      <p:sp>
        <p:nvSpPr>
          <p:cNvPr id="46" name="Shape 199"/>
          <p:cNvSpPr txBox="1"/>
          <p:nvPr/>
        </p:nvSpPr>
        <p:spPr>
          <a:xfrm>
            <a:off x="4817532" y="2853446"/>
            <a:ext cx="4199468" cy="153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 Heap Implementation</a:t>
            </a:r>
          </a:p>
        </p:txBody>
      </p:sp>
      <p:pic>
        <p:nvPicPr>
          <p:cNvPr id="4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413" y="1421040"/>
            <a:ext cx="4124641" cy="47765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an Entry to Heap (Part 1)</a:t>
            </a:r>
          </a:p>
        </p:txBody>
      </p:sp>
      <p:sp>
        <p:nvSpPr>
          <p:cNvPr id="87" name="FIGURE 27-4 An array representation of the steps in Figure 27-3"/>
          <p:cNvSpPr txBox="1">
            <a:spLocks noGrp="1"/>
          </p:cNvSpPr>
          <p:nvPr>
            <p:ph type="body" sz="quarter" idx="1"/>
          </p:nvPr>
        </p:nvSpPr>
        <p:spPr>
          <a:xfrm>
            <a:off x="457200" y="5945315"/>
            <a:ext cx="8229600" cy="581001"/>
          </a:xfrm>
          <a:prstGeom prst="rect">
            <a:avLst/>
          </a:prstGeom>
        </p:spPr>
        <p:txBody>
          <a:bodyPr/>
          <a:lstStyle>
            <a:lvl1pPr defTabSz="466344">
              <a:defRPr sz="2243"/>
            </a:lvl1pPr>
          </a:lstStyle>
          <a:p>
            <a:r>
              <a:t>FIGURE 27-4 An array representation of the steps in Figure 27-3</a:t>
            </a:r>
          </a:p>
        </p:txBody>
      </p:sp>
      <p:pic>
        <p:nvPicPr>
          <p:cNvPr id="88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71" y="824256"/>
            <a:ext cx="7970293" cy="132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971" y="2320896"/>
            <a:ext cx="7970293" cy="1001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971" y="3622727"/>
            <a:ext cx="6953217" cy="1072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971" y="4976031"/>
            <a:ext cx="8093886" cy="1040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an Entry to Heap (Part 2)</a:t>
            </a:r>
          </a:p>
        </p:txBody>
      </p:sp>
      <p:sp>
        <p:nvSpPr>
          <p:cNvPr id="94" name="FIGURE 27-4 An array representation of the steps in Figure 27-3"/>
          <p:cNvSpPr txBox="1">
            <a:spLocks noGrp="1"/>
          </p:cNvSpPr>
          <p:nvPr>
            <p:ph type="body" sz="quarter" idx="1"/>
          </p:nvPr>
        </p:nvSpPr>
        <p:spPr>
          <a:xfrm>
            <a:off x="457200" y="5945315"/>
            <a:ext cx="8229600" cy="581001"/>
          </a:xfrm>
          <a:prstGeom prst="rect">
            <a:avLst/>
          </a:prstGeom>
        </p:spPr>
        <p:txBody>
          <a:bodyPr/>
          <a:lstStyle>
            <a:lvl1pPr defTabSz="466344">
              <a:defRPr sz="2243"/>
            </a:lvl1pPr>
          </a:lstStyle>
          <a:p>
            <a:r>
              <a:t>FIGURE 27-4 An array representation of the steps in Figure 27-3</a:t>
            </a:r>
          </a:p>
        </p:txBody>
      </p:sp>
      <p:pic>
        <p:nvPicPr>
          <p:cNvPr id="95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865" y="1349840"/>
            <a:ext cx="8093885" cy="1040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865" y="2892790"/>
            <a:ext cx="7321981" cy="967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A diagram illustrates an array representation for adding a new entry. 6 array representations and their tree view are given.&#10;&#10;Picture 2" descr="A diagram illustrates an array representation for adding a new entry. 6 array representations and their tree view are given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865" y="4362647"/>
            <a:ext cx="8325135" cy="1040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an Entry</a:t>
            </a:r>
          </a:p>
        </p:txBody>
      </p:sp>
      <p:sp>
        <p:nvSpPr>
          <p:cNvPr id="10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Algorithm to add a new entry to a heap</a:t>
            </a:r>
          </a:p>
        </p:txBody>
      </p:sp>
      <p:sp>
        <p:nvSpPr>
          <p:cNvPr id="101" name="Algorithm add(newEntry)…"/>
          <p:cNvSpPr txBox="1"/>
          <p:nvPr/>
        </p:nvSpPr>
        <p:spPr>
          <a:xfrm>
            <a:off x="457200" y="948783"/>
            <a:ext cx="7692477" cy="486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add(newEntry)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Precondition: The array heap has room for another entry.</a:t>
            </a: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newIndex = </a:t>
            </a:r>
            <a:r>
              <a:t>index of next available array location</a:t>
            </a:r>
          </a:p>
          <a:p>
            <a:pPr defTabSz="457200">
              <a:spcBef>
                <a:spcPts val="600"/>
              </a:spcBef>
              <a:tabLst>
                <a:tab pos="26924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parentIndex </a:t>
            </a:r>
            <a:r>
              <a:rPr i="0" spc="157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= </a:t>
            </a:r>
            <a:r>
              <a:rPr i="0" spc="157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newIndex/2	</a:t>
            </a:r>
            <a:r>
              <a:rPr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04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>
                <a:solidFill>
                  <a:schemeClr val="accent6"/>
                </a:solidFill>
              </a:rPr>
              <a:t>Index of parent of available location</a:t>
            </a: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while </a:t>
            </a:r>
            <a:r>
              <a:t>(parentIndex &gt; 0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t>newEntry &gt; heap[parentIndex])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2" indent="457200" defTabSz="457200">
              <a:spcBef>
                <a:spcPts val="600"/>
              </a:spcBef>
              <a:defRPr sz="1800"/>
            </a:pPr>
            <a:r>
              <a:t>heap[newIndex] = heap[parentIndex] </a:t>
            </a:r>
            <a:r>
              <a:rPr>
                <a:solidFill>
                  <a:schemeClr val="accent6"/>
                </a:solidFill>
              </a:rPr>
              <a:t>// </a:t>
            </a:r>
            <a:r>
              <a:rPr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 parent to available location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Update indices</a:t>
            </a:r>
          </a:p>
          <a:p>
            <a:pPr marR="2711450" lvl="2" indent="457200" defTabSz="457200">
              <a:spcBef>
                <a:spcPts val="600"/>
              </a:spcBef>
              <a:defRPr sz="1800"/>
            </a:pPr>
            <a:r>
              <a:t>newIndex = parentIndex parentIndex = newIndex/2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600"/>
              </a:spcBef>
              <a:tabLst>
                <a:tab pos="37465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heap[newIndex]</a:t>
            </a:r>
            <a:r>
              <a:rPr i="0" spc="165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=</a:t>
            </a:r>
            <a:r>
              <a:rPr i="0" spc="165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newEntry	</a:t>
            </a:r>
            <a:r>
              <a:rPr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172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>
                <a:solidFill>
                  <a:schemeClr val="accent6"/>
                </a:solidFill>
              </a:rPr>
              <a:t>Place</a:t>
            </a:r>
            <a:r>
              <a:rPr spc="-165"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6"/>
                </a:solidFill>
              </a:rPr>
              <a:t>new</a:t>
            </a:r>
            <a:r>
              <a:rPr spc="-165"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6"/>
                </a:solidFill>
              </a:rPr>
              <a:t>entry</a:t>
            </a:r>
            <a:r>
              <a:rPr spc="-165"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6"/>
                </a:solidFill>
              </a:rPr>
              <a:t>in</a:t>
            </a:r>
            <a:r>
              <a:rPr spc="-165"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6"/>
                </a:solidFill>
              </a:rPr>
              <a:t>correct</a:t>
            </a:r>
            <a:r>
              <a:rPr spc="-165"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6"/>
                </a:solidFill>
              </a:rPr>
              <a:t>location</a:t>
            </a:r>
          </a:p>
          <a:p>
            <a:pPr marR="2938145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</a:t>
            </a:r>
            <a:r>
              <a:t>the array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heap </a:t>
            </a:r>
            <a:r>
              <a:t>is full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 </a:t>
            </a:r>
          </a:p>
          <a:p>
            <a:pPr marR="2938145"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Double</a:t>
            </a:r>
            <a:r>
              <a:rPr spc="-247"/>
              <a:t> </a:t>
            </a:r>
            <a:r>
              <a:t>the</a:t>
            </a:r>
            <a:r>
              <a:rPr spc="-247"/>
              <a:t> </a:t>
            </a:r>
            <a:r>
              <a:t>size</a:t>
            </a:r>
            <a:r>
              <a:rPr spc="-247"/>
              <a:t> </a:t>
            </a:r>
            <a:r>
              <a:t>of</a:t>
            </a:r>
            <a:r>
              <a:rPr spc="-209"/>
              <a:t> </a:t>
            </a:r>
            <a:r>
              <a:t>the</a:t>
            </a:r>
            <a:r>
              <a:rPr spc="-247"/>
              <a:t> </a:t>
            </a:r>
            <a:r>
              <a:t>array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an Entry</a:t>
            </a:r>
          </a:p>
        </p:txBody>
      </p:sp>
      <p:sp>
        <p:nvSpPr>
          <p:cNvPr id="104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</a:t>
            </a:r>
          </a:p>
        </p:txBody>
      </p:sp>
      <p:sp>
        <p:nvSpPr>
          <p:cNvPr id="105" name="public void add(T newEntry)…"/>
          <p:cNvSpPr txBox="1"/>
          <p:nvPr/>
        </p:nvSpPr>
        <p:spPr>
          <a:xfrm>
            <a:off x="249435" y="1319530"/>
            <a:ext cx="8644177" cy="374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add(T newEntry)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checkIntegrity();        </a:t>
            </a:r>
            <a:r>
              <a:t>// Ensure initialization of data fields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newIndex = lastIndex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parentIndex = newIndex / </a:t>
            </a:r>
            <a:r>
              <a:rPr>
                <a:solidFill>
                  <a:srgbClr val="272AD8"/>
                </a:solidFill>
              </a:rPr>
              <a:t>2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while</a:t>
            </a:r>
            <a:r>
              <a:t> ( (parentIndex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 &amp;&amp; newEntry.compareTo(heap[parentIndex])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heap[newIndex] = heap[parentIndex];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newIndex = parentIndex;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parentIndex = newIndex / </a:t>
            </a:r>
            <a:r>
              <a:rPr>
                <a:solidFill>
                  <a:srgbClr val="272AD8"/>
                </a:solidFill>
              </a:rPr>
              <a:t>2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while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heap[newIndex] = newEntry;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lastIndex++;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ensureCapacity();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add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 from A Heap</a:t>
            </a:r>
          </a:p>
        </p:txBody>
      </p:sp>
      <p:sp>
        <p:nvSpPr>
          <p:cNvPr id="108" name="FIGURE 27-5 The steps to remove the entry in the root of the maxheap in Figure 27-3d"/>
          <p:cNvSpPr txBox="1">
            <a:spLocks noGrp="1"/>
          </p:cNvSpPr>
          <p:nvPr>
            <p:ph type="body" sz="quarter" idx="1"/>
          </p:nvPr>
        </p:nvSpPr>
        <p:spPr>
          <a:xfrm>
            <a:off x="315217" y="5784166"/>
            <a:ext cx="8513566" cy="645544"/>
          </a:xfrm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27-5 The steps to remove the entry in the root of the maxheap in Figure 27-3d</a:t>
            </a:r>
          </a:p>
        </p:txBody>
      </p:sp>
      <p:pic>
        <p:nvPicPr>
          <p:cNvPr id="109" name="4 tree diagrams represent the nodes in a binary tree structure. Replace the root’s entry wit the last leaf’s value." descr="4 tree diagrams represent the nodes in a binary tree structure. Replace the root’s entry wit the last leaf’s value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892" y="810330"/>
            <a:ext cx="3141046" cy="249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4 tree diagrams represent the nodes in a binary tree structure. Delete the leaf, swap 30 with it’s largest child, 85." descr="4 tree diagrams represent the nodes in a binary tree structure. Delete the leaf, swap 30 with it’s largest child, 85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7372" y="810330"/>
            <a:ext cx="2941210" cy="248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4 tree diagrams represent the nodes in a binary tree structure. Swap 30 with the largest child, 80." descr="4 tree diagrams represent the nodes in a binary tree structure. Swap 30 with the largest child, 80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6562" y="3557155"/>
            <a:ext cx="3076885" cy="2353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4 tree diagrams represent the nodes in a binary tree structure. Result is a maxheap." descr="4 tree diagrams represent the nodes in a binary tree structure. Result is a maxheap.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59227" y="3557155"/>
            <a:ext cx="2814143" cy="2376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 without Swaps</a:t>
            </a:r>
          </a:p>
        </p:txBody>
      </p:sp>
      <p:sp>
        <p:nvSpPr>
          <p:cNvPr id="115" name="FIGURE 27-6 The steps to transform the semiheap in Figure 27-5b into a heap without using swaps"/>
          <p:cNvSpPr txBox="1">
            <a:spLocks noGrp="1"/>
          </p:cNvSpPr>
          <p:nvPr>
            <p:ph type="body" sz="quarter" idx="1"/>
          </p:nvPr>
        </p:nvSpPr>
        <p:spPr>
          <a:xfrm>
            <a:off x="495300" y="5767813"/>
            <a:ext cx="7648327" cy="7204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84047">
              <a:defRPr sz="1848"/>
            </a:lvl1pPr>
          </a:lstStyle>
          <a:p>
            <a:r>
              <a:t>FIGURE 27-6 The steps to transform the semiheap in Figure 27-5b into a heap without using swaps</a:t>
            </a:r>
          </a:p>
        </p:txBody>
      </p:sp>
      <p:pic>
        <p:nvPicPr>
          <p:cNvPr id="116" name="4 tree diagrams represent the nodes in a binary tree structure. There are 4 levels in each tree. The root node of A is 30, and the root node of B, C and D is 85. Copy 30 and replace it with the root’s largest child." descr="4 tree diagrams represent the nodes in a binary tree structure. There are 4 levels in each tree. The root node of A is 30, and the root node of B, C and D is 85. Copy 30 and replace it with the root’s largest child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027" y="778555"/>
            <a:ext cx="3105750" cy="24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4 tree diagrams represent the nodes in a binary tree structure. There are 4 levels in each tree. The root node of A is 30, and the root node of B, C and D is 85. Move the empty node’s larger child, 80, to the empty node." descr="4 tree diagrams represent the nodes in a binary tree structure. There are 4 levels in each tree. The root node of A is 30, and the root node of B, C and D is 85. Move the empty node’s larger child, 80, to the empty node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9614" y="791255"/>
            <a:ext cx="2949344" cy="24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4 tree diagrams represent the nodes in a binary tree structure. There are 4 levels in each tree. The root node of A is 30, and the root node of B, C and D is 85.&#10;Place 30 in teh vacant leaf. " descr="4 tree diagrams represent the nodes in a binary tree structure. There are 4 levels in each tree. The root node of A is 30, and the root node of B, C and D is 85.Place 30 in teh vacant leaf. 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2594" y="3444071"/>
            <a:ext cx="3107183" cy="2277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4 tree diagrams represent the nodes in a binary tree structure. There are 4 levels in each tree. The root node of A is 30, and the root node of B, C and D is 85.&#10;Result is a maxheap." descr="4 tree diagrams represent the nodes in a binary tree structure. There are 4 levels in each tree. The root node of A is 30, and the root node of B, C and D is 85.Result is a maxheap.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61409" y="3484999"/>
            <a:ext cx="2866950" cy="2195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the Root</a:t>
            </a:r>
          </a:p>
        </p:txBody>
      </p:sp>
      <p:sp>
        <p:nvSpPr>
          <p:cNvPr id="122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Algorithm to transform a semiheap to a heap</a:t>
            </a:r>
          </a:p>
        </p:txBody>
      </p:sp>
      <p:sp>
        <p:nvSpPr>
          <p:cNvPr id="123" name="Algorithm reheap(rootIndex)…"/>
          <p:cNvSpPr txBox="1"/>
          <p:nvPr/>
        </p:nvSpPr>
        <p:spPr>
          <a:xfrm>
            <a:off x="-877318" y="763340"/>
            <a:ext cx="7786049" cy="526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435100" defTabSz="457200">
              <a:spcBef>
                <a:spcPts val="3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reheap(rootIndex)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4464" defTabSz="457200">
              <a:spcBef>
                <a:spcPts val="3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Transforms the semiheap rooted at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rootIndex </a:t>
            </a:r>
            <a:r>
              <a:t>into a heap</a:t>
            </a:r>
          </a:p>
          <a:p>
            <a:pPr marL="1435100" defTabSz="457200">
              <a:spcBef>
                <a:spcPts val="300"/>
              </a:spcBef>
              <a:defRPr sz="1800"/>
            </a:pPr>
            <a:r>
              <a:t>done = </a:t>
            </a:r>
            <a:r>
              <a:rPr b="1"/>
              <a:t>false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5100" defTabSz="457200">
              <a:spcBef>
                <a:spcPts val="300"/>
              </a:spcBef>
              <a:defRPr sz="1800"/>
            </a:pPr>
            <a:r>
              <a:t>orphan = heap[rootIndex]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5100" defTabSz="457200">
              <a:spcBef>
                <a:spcPts val="300"/>
              </a:spcBef>
              <a:defRPr sz="1800"/>
            </a:pPr>
            <a:r>
              <a:rPr b="1"/>
              <a:t>while </a:t>
            </a:r>
            <a:r>
              <a:t>(!done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t>heap[rootIndex]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has a child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5100" defTabSz="457200">
              <a:spcBef>
                <a:spcPts val="3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1617980" defTabSz="457200">
              <a:spcBef>
                <a:spcPts val="3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largerChildIndex = </a:t>
            </a:r>
            <a:r>
              <a:t>index of the larger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heap[rootIndex]</a:t>
            </a:r>
            <a:endParaRPr i="0"/>
          </a:p>
          <a:p>
            <a:pPr marL="1617980" defTabSz="457200">
              <a:spcBef>
                <a:spcPts val="300"/>
              </a:spcBef>
              <a:defRPr sz="1800"/>
            </a:pPr>
            <a:r>
              <a:rPr b="1"/>
              <a:t>if </a:t>
            </a:r>
            <a:r>
              <a:t>(orphan &lt; heap[largerChildIndex])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17980" defTabSz="457200">
              <a:spcBef>
                <a:spcPts val="3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1800860" marR="2115820" defTabSz="457200">
              <a:spcBef>
                <a:spcPts val="300"/>
              </a:spcBef>
              <a:defRPr sz="1800"/>
            </a:pPr>
            <a:r>
              <a:t>heap[rootIndex] = heap[largerChildIndex] </a:t>
            </a:r>
          </a:p>
          <a:p>
            <a:pPr marL="1800860" marR="2115820" defTabSz="457200">
              <a:spcBef>
                <a:spcPts val="300"/>
              </a:spcBef>
              <a:defRPr sz="1800"/>
            </a:pPr>
            <a:r>
              <a:t>rootIndex = largerChildIndex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17980" defTabSz="457200">
              <a:spcBef>
                <a:spcPts val="3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L="1617980" defTabSz="457200">
              <a:spcBef>
                <a:spcPts val="3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00860" defTabSz="457200">
              <a:spcBef>
                <a:spcPts val="300"/>
              </a:spcBef>
              <a:defRPr sz="1800"/>
            </a:pPr>
            <a:r>
              <a:t>done = </a:t>
            </a:r>
            <a:r>
              <a:rPr b="1"/>
              <a:t>true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5100" defTabSz="457200">
              <a:spcBef>
                <a:spcPts val="3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L="1435100" defTabSz="457200">
              <a:spcBef>
                <a:spcPts val="300"/>
              </a:spcBef>
              <a:defRPr sz="1800"/>
            </a:pPr>
            <a:r>
              <a:t>heap[rootIndex] = orphan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the Root</a:t>
            </a:r>
          </a:p>
        </p:txBody>
      </p:sp>
      <p:sp>
        <p:nvSpPr>
          <p:cNvPr id="12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43971" y="5975708"/>
            <a:ext cx="8229601" cy="581002"/>
          </a:xfrm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Implementation of the reheap algorithm as a private method</a:t>
            </a:r>
          </a:p>
        </p:txBody>
      </p:sp>
      <p:sp>
        <p:nvSpPr>
          <p:cNvPr id="127" name="private void reheap(int rootIndex)…"/>
          <p:cNvSpPr txBox="1"/>
          <p:nvPr/>
        </p:nvSpPr>
        <p:spPr>
          <a:xfrm>
            <a:off x="683525" y="672691"/>
            <a:ext cx="7306709" cy="547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reheap(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rootIndex)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done = </a:t>
            </a:r>
            <a:r>
              <a:rPr>
                <a:solidFill>
                  <a:srgbClr val="BA2DA2"/>
                </a:solidFill>
              </a:rPr>
              <a:t>false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T orphan = heap[rootIndex];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leftChildIndex = </a:t>
            </a:r>
            <a:r>
              <a:rPr>
                <a:solidFill>
                  <a:srgbClr val="272AD8"/>
                </a:solidFill>
              </a:rPr>
              <a:t>2</a:t>
            </a:r>
            <a:r>
              <a:t> * rootIndex;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while</a:t>
            </a:r>
            <a:r>
              <a:t> (!done &amp;&amp; (leftChildIndex &lt;= lastIndex) 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largerChildIndex = leftChildIndex; </a:t>
            </a:r>
            <a:r>
              <a:rPr>
                <a:solidFill>
                  <a:srgbClr val="008400"/>
                </a:solidFill>
              </a:rPr>
              <a:t>// Assume larger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rightChildIndex = leftChildIndex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 (rightChildIndex &lt;= lastIndex) &amp;&amp;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   heap[rightChildIndex].compareTo(heap[largerChildIndex])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largerChildIndex = rightChildIndex;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(orphan.compareTo(heap[largerChildIndex])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heap[rootIndex] = heap[largerChildIndex];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rootIndex = largerChildIndex;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leftChildIndex = </a:t>
            </a:r>
            <a:r>
              <a:rPr>
                <a:solidFill>
                  <a:srgbClr val="272AD8"/>
                </a:solidFill>
              </a:rPr>
              <a:t>2</a:t>
            </a:r>
            <a:r>
              <a:t> * rootIndex;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done = </a:t>
            </a:r>
            <a:r>
              <a:rPr>
                <a:solidFill>
                  <a:srgbClr val="BA2DA2"/>
                </a:solidFill>
              </a:rPr>
              <a:t>true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while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r>
              <a:t>  heap[rootIndex] = orphan;</a:t>
            </a: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reheap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the Root</a:t>
            </a:r>
          </a:p>
        </p:txBody>
      </p:sp>
      <p:sp>
        <p:nvSpPr>
          <p:cNvPr id="13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Implementation of the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removeMax</a:t>
            </a:r>
            <a:r>
              <a:t> method</a:t>
            </a:r>
          </a:p>
        </p:txBody>
      </p:sp>
      <p:sp>
        <p:nvSpPr>
          <p:cNvPr id="131" name="public T removeMax()…"/>
          <p:cNvSpPr txBox="1"/>
          <p:nvPr/>
        </p:nvSpPr>
        <p:spPr>
          <a:xfrm>
            <a:off x="272004" y="1668779"/>
            <a:ext cx="8414797" cy="352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T removeMax()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checkIntegrity();             </a:t>
            </a:r>
            <a:r>
              <a:t>// Ensure initialization of data fields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T root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(!isEmpty())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root = heap[</a:t>
            </a:r>
            <a:r>
              <a:rPr>
                <a:solidFill>
                  <a:srgbClr val="272AD8"/>
                </a:solidFill>
              </a:rPr>
              <a:t>1</a:t>
            </a:r>
            <a:r>
              <a:t>];            </a:t>
            </a:r>
            <a:r>
              <a:rPr>
                <a:solidFill>
                  <a:srgbClr val="008400"/>
                </a:solidFill>
              </a:rPr>
              <a:t>// Return value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heap[</a:t>
            </a:r>
            <a:r>
              <a:rPr>
                <a:solidFill>
                  <a:srgbClr val="272AD8"/>
                </a:solidFill>
              </a:rPr>
              <a:t>1</a:t>
            </a:r>
            <a:r>
              <a:t>] = heap[lastIndex]; </a:t>
            </a:r>
            <a:r>
              <a:rPr>
                <a:solidFill>
                  <a:srgbClr val="008400"/>
                </a:solidFill>
              </a:rPr>
              <a:t>// Form a semiheap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lastIndex--;               </a:t>
            </a:r>
            <a:r>
              <a:rPr>
                <a:solidFill>
                  <a:srgbClr val="008400"/>
                </a:solidFill>
              </a:rPr>
              <a:t>// Decrease size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reheap(</a:t>
            </a:r>
            <a:r>
              <a:rPr>
                <a:solidFill>
                  <a:srgbClr val="272AD8"/>
                </a:solidFill>
              </a:rPr>
              <a:t>1</a:t>
            </a:r>
            <a:r>
              <a:rPr>
                <a:solidFill>
                  <a:srgbClr val="000000"/>
                </a:solidFill>
              </a:rPr>
              <a:t>);                 </a:t>
            </a:r>
            <a:r>
              <a:t>// Transform to a heap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return</a:t>
            </a:r>
            <a:r>
              <a:rPr>
                <a:solidFill>
                  <a:srgbClr val="000000"/>
                </a:solidFill>
              </a:rPr>
              <a:t> root;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removeMax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Creating a Heap</a:t>
            </a:r>
          </a:p>
        </p:txBody>
      </p:sp>
      <p:sp>
        <p:nvSpPr>
          <p:cNvPr id="134" name="FIGURE 27-7 The steps in adding 20, 40, 30, 10, 90, and 70 to an initially empty heap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513565" cy="581001"/>
          </a:xfrm>
          <a:prstGeom prst="rect">
            <a:avLst/>
          </a:prstGeom>
        </p:spPr>
        <p:txBody>
          <a:bodyPr/>
          <a:lstStyle>
            <a:lvl1pPr defTabSz="374904">
              <a:defRPr sz="1803"/>
            </a:lvl1pPr>
          </a:lstStyle>
          <a:p>
            <a:r>
              <a:t>FIGURE 27-7 The steps in adding 20, 40, 30, 10, 90, and 70 to an initially empty heap</a:t>
            </a:r>
          </a:p>
        </p:txBody>
      </p:sp>
      <p:pic>
        <p:nvPicPr>
          <p:cNvPr id="135" name="An illustration represents steps in adding an initially empty heap." descr="An illustration represents steps in adding an initially empty heap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270" y="923000"/>
            <a:ext cx="6791460" cy="4792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 and Maxheap</a:t>
            </a:r>
          </a:p>
        </p:txBody>
      </p:sp>
      <p:sp>
        <p:nvSpPr>
          <p:cNvPr id="50" name="Conten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Heap</a:t>
            </a:r>
          </a:p>
          <a:p>
            <a:pPr lvl="1"/>
            <a:r>
              <a:rPr b="1" i="1"/>
              <a:t>Complete binary tree</a:t>
            </a:r>
            <a:r>
              <a:t> whose nodes contain Comparable objects</a:t>
            </a:r>
          </a:p>
          <a:p>
            <a:r>
              <a:t>Maxheap</a:t>
            </a:r>
          </a:p>
          <a:p>
            <a:pPr lvl="1"/>
            <a:r>
              <a:t>Object in each node is greater than or equal to the objects in the node’s descendants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249435" y="-76201"/>
            <a:ext cx="8513565" cy="8078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Creating a Heap</a:t>
            </a:r>
          </a:p>
        </p:txBody>
      </p:sp>
      <p:sp>
        <p:nvSpPr>
          <p:cNvPr id="138" name="FIGURE 27-8 The steps in creating a heap of the entries 20, 40, 30, 10, 90, and 70 by using reheap"/>
          <p:cNvSpPr txBox="1">
            <a:spLocks noGrp="1"/>
          </p:cNvSpPr>
          <p:nvPr>
            <p:ph type="body" sz="quarter" idx="1"/>
          </p:nvPr>
        </p:nvSpPr>
        <p:spPr>
          <a:xfrm>
            <a:off x="457200" y="5731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29768">
              <a:defRPr sz="2068"/>
            </a:pPr>
            <a:r>
              <a:t>FIGURE 27-8 The steps in creating a heap of the entries 20, 40, 30, 10, 90, and 70 by using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reheap</a:t>
            </a:r>
          </a:p>
        </p:txBody>
      </p:sp>
      <p:pic>
        <p:nvPicPr>
          <p:cNvPr id="139" name="An illustration represents a set of heap of entries and an array of entries." descr="An illustration represents a set of heap of entries and an array of entries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452495"/>
            <a:ext cx="2985081" cy="1002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An illustration represents a set of heap of entries and an array entry.The complete tree that the array represents." descr="An illustration represents a set of heap of entries and an array entry.The complete tree that the array represents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7864" y="762511"/>
            <a:ext cx="2448272" cy="238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An illustration represents a set of heap of entries and an array entry. After the call to reheap with three." descr="An illustration represents a set of heap of entries and an array entry. After the call to reheap with three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9932" y="985614"/>
            <a:ext cx="2446868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An illustration represents a set of heap of entries and an array entry.After the call to reheap with two." descr="An illustration represents a set of heap of entries and an array entry.After the call to reheap with two.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435" y="3416381"/>
            <a:ext cx="2476853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An illustration represents a set of heap of entries and an array entry. During the call to reheat with 1." descr="An illustration represents a set of heap of entries and an array entry. During the call to reheat with 1.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34939" y="3416381"/>
            <a:ext cx="2472855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An illustration represents a set of heap of entries and an array entry. After the call to reheap with one.." descr="An illustration represents a set of heap of entries and an array entry. After the call to reheap with one..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91467" y="3416381"/>
            <a:ext cx="2466858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Creating a Heap</a:t>
            </a: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Another constructor for the class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MaxHeap</a:t>
            </a:r>
          </a:p>
        </p:txBody>
      </p:sp>
      <p:sp>
        <p:nvSpPr>
          <p:cNvPr id="148" name="public MaxHeap(T[] entries)…"/>
          <p:cNvSpPr txBox="1"/>
          <p:nvPr/>
        </p:nvSpPr>
        <p:spPr>
          <a:xfrm>
            <a:off x="457200" y="1584594"/>
            <a:ext cx="8234819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MaxHeap(T[] entries)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rPr>
                <a:solidFill>
                  <a:srgbClr val="BA2DA2"/>
                </a:solidFill>
              </a:rPr>
              <a:t>this</a:t>
            </a:r>
            <a:r>
              <a:rPr>
                <a:solidFill>
                  <a:srgbClr val="000000"/>
                </a:solidFill>
              </a:rPr>
              <a:t>(entries.length); </a:t>
            </a:r>
            <a:r>
              <a:t>// Call other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lastIndex = entries.length;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Assertion: integrityOK = true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Copy given array to data field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for</a:t>
            </a:r>
            <a:r>
              <a:t> (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index = </a:t>
            </a:r>
            <a:r>
              <a:rPr>
                <a:solidFill>
                  <a:srgbClr val="272AD8"/>
                </a:solidFill>
              </a:rPr>
              <a:t>0</a:t>
            </a:r>
            <a:r>
              <a:t>; index &lt; entries.length; index++)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heap[index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] = entries[index];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Create heap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for</a:t>
            </a:r>
            <a:r>
              <a:t> (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rootIndex = lastIndex / </a:t>
            </a:r>
            <a:r>
              <a:rPr>
                <a:solidFill>
                  <a:srgbClr val="272AD8"/>
                </a:solidFill>
              </a:rPr>
              <a:t>2</a:t>
            </a:r>
            <a:r>
              <a:t>; rootIndex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; rootIndex--)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reheap(rootIndex);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constructor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 Sort</a:t>
            </a:r>
          </a:p>
        </p:txBody>
      </p:sp>
      <p:sp>
        <p:nvSpPr>
          <p:cNvPr id="151" name="FIGURE 27-9 A trace of heap sor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612648">
              <a:defRPr sz="2948"/>
            </a:lvl1pPr>
          </a:lstStyle>
          <a:p>
            <a:r>
              <a:t>FIGURE 27-9 A trace of heap sort</a:t>
            </a:r>
          </a:p>
        </p:txBody>
      </p:sp>
      <p:pic>
        <p:nvPicPr>
          <p:cNvPr id="152" name="An illustration represents 12 Arrays with 1 forward slash 7 grid indexes and its tree view. The original array." descr="An illustration represents 12 Arrays with 1 forward slash 7 grid indexes and its tree view. The original array."/>
          <p:cNvPicPr>
            <a:picLocks noChangeAspect="1"/>
          </p:cNvPicPr>
          <p:nvPr/>
        </p:nvPicPr>
        <p:blipFill>
          <a:blip r:embed="rId2">
            <a:extLst/>
          </a:blip>
          <a:srcRect b="6916"/>
          <a:stretch>
            <a:fillRect/>
          </a:stretch>
        </p:blipFill>
        <p:spPr>
          <a:xfrm>
            <a:off x="68254" y="925632"/>
            <a:ext cx="4241143" cy="80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An illustration represents 12 Arrays with 1 forward slash 7 grid indexes and its tree view. After creating the heap." descr="An illustration represents 12 Arrays with 1 forward slash 7 grid indexes and its tree view. After creating the heap."/>
          <p:cNvPicPr>
            <a:picLocks noChangeAspect="1"/>
          </p:cNvPicPr>
          <p:nvPr/>
        </p:nvPicPr>
        <p:blipFill>
          <a:blip r:embed="rId3">
            <a:extLst/>
          </a:blip>
          <a:srcRect t="29894" b="5448"/>
          <a:stretch>
            <a:fillRect/>
          </a:stretch>
        </p:blipFill>
        <p:spPr>
          <a:xfrm>
            <a:off x="66118" y="1804461"/>
            <a:ext cx="4203701" cy="718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An illustration represents 12 Arrays with 1 forward slash 7 grid indexes and its tree view. After swapping." descr="An illustration represents 12 Arrays with 1 forward slash 7 grid indexes and its tree view. After swapping."/>
          <p:cNvPicPr>
            <a:picLocks noChangeAspect="1"/>
          </p:cNvPicPr>
          <p:nvPr/>
        </p:nvPicPr>
        <p:blipFill>
          <a:blip r:embed="rId4">
            <a:extLst/>
          </a:blip>
          <a:srcRect t="29418" b="9049"/>
          <a:stretch>
            <a:fillRect/>
          </a:stretch>
        </p:blipFill>
        <p:spPr>
          <a:xfrm>
            <a:off x="80954" y="2610040"/>
            <a:ext cx="4203701" cy="59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An illustration represents 12 Arrays with 1 forward slash 7 grid indexes and its tree view. After reheap." descr="An illustration represents 12 Arrays with 1 forward slash 7 grid indexes and its tree view. After reheap."/>
          <p:cNvPicPr>
            <a:picLocks noChangeAspect="1"/>
          </p:cNvPicPr>
          <p:nvPr/>
        </p:nvPicPr>
        <p:blipFill>
          <a:blip r:embed="rId5">
            <a:extLst/>
          </a:blip>
          <a:srcRect t="24929" b="6057"/>
          <a:stretch>
            <a:fillRect/>
          </a:stretch>
        </p:blipFill>
        <p:spPr>
          <a:xfrm>
            <a:off x="74408" y="3269001"/>
            <a:ext cx="4203701" cy="758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n illustration represents 12 Arrays with 1 forward slash 7 grid indexes and its tree view. After swapping." descr="An illustration represents 12 Arrays with 1 forward slash 7 grid indexes and its tree view. After swapping."/>
          <p:cNvPicPr>
            <a:picLocks noChangeAspect="1"/>
          </p:cNvPicPr>
          <p:nvPr/>
        </p:nvPicPr>
        <p:blipFill>
          <a:blip r:embed="rId6">
            <a:extLst/>
          </a:blip>
          <a:srcRect t="33254" b="6254"/>
          <a:stretch>
            <a:fillRect/>
          </a:stretch>
        </p:blipFill>
        <p:spPr>
          <a:xfrm>
            <a:off x="71578" y="4133107"/>
            <a:ext cx="4203701" cy="599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An illustration represents 12 Arrays with 1 forward slash 7 grid indexes and its tree view. After reheap." descr="An illustration represents 12 Arrays with 1 forward slash 7 grid indexes and its tree view. After reheap."/>
          <p:cNvPicPr>
            <a:picLocks noChangeAspect="1"/>
          </p:cNvPicPr>
          <p:nvPr/>
        </p:nvPicPr>
        <p:blipFill>
          <a:blip r:embed="rId7">
            <a:extLst/>
          </a:blip>
          <a:srcRect t="29925" b="4674"/>
          <a:stretch>
            <a:fillRect/>
          </a:stretch>
        </p:blipFill>
        <p:spPr>
          <a:xfrm>
            <a:off x="75231" y="4694844"/>
            <a:ext cx="4203701" cy="724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An illustration represents 12 Arrays with 1 forward slash 7 grid indexes and its tree view. After swapping." descr="An illustration represents 12 Arrays with 1 forward slash 7 grid indexes and its tree view. After swapping.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75571" y="964766"/>
            <a:ext cx="4203701" cy="810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n illustration represents 12 Arrays with 1 forward slash 7 grid indexes and its tree view. After reheap." descr="An illustration represents 12 Arrays with 1 forward slash 7 grid indexes and its tree view. After reheap."/>
          <p:cNvPicPr>
            <a:picLocks noChangeAspect="1"/>
          </p:cNvPicPr>
          <p:nvPr/>
        </p:nvPicPr>
        <p:blipFill>
          <a:blip r:embed="rId9">
            <a:extLst/>
          </a:blip>
          <a:srcRect t="26595" b="5325"/>
          <a:stretch>
            <a:fillRect/>
          </a:stretch>
        </p:blipFill>
        <p:spPr>
          <a:xfrm>
            <a:off x="4859075" y="1788209"/>
            <a:ext cx="4218038" cy="75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n illustration represents 12 Arrays with 1 forward slash 7 grid indexes and its tree view. After swapping." descr="An illustration represents 12 Arrays with 1 forward slash 7 grid indexes and its tree view. After swapping."/>
          <p:cNvPicPr>
            <a:picLocks noChangeAspect="1"/>
          </p:cNvPicPr>
          <p:nvPr/>
        </p:nvPicPr>
        <p:blipFill>
          <a:blip r:embed="rId10">
            <a:extLst/>
          </a:blip>
          <a:srcRect t="37777"/>
          <a:stretch>
            <a:fillRect/>
          </a:stretch>
        </p:blipFill>
        <p:spPr>
          <a:xfrm>
            <a:off x="4843980" y="2606442"/>
            <a:ext cx="4202609" cy="51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An illustration represents 12 Arrays with 1 forward slash 7 grid indexes and its tree view. After reheap." descr="An illustration represents 12 Arrays with 1 forward slash 7 grid indexes and its tree view. After reheap."/>
          <p:cNvPicPr>
            <a:picLocks noChangeAspect="1"/>
          </p:cNvPicPr>
          <p:nvPr/>
        </p:nvPicPr>
        <p:blipFill>
          <a:blip r:embed="rId11">
            <a:extLst/>
          </a:blip>
          <a:srcRect t="25502"/>
          <a:stretch>
            <a:fillRect/>
          </a:stretch>
        </p:blipFill>
        <p:spPr>
          <a:xfrm>
            <a:off x="4858896" y="3139839"/>
            <a:ext cx="4196418" cy="9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An illustration represents 12 Arrays with 1 forward slash 7 grid indexes and its tree view. After swapping." descr="An illustration represents 12 Arrays with 1 forward slash 7 grid indexes and its tree view. After swapping."/>
          <p:cNvPicPr>
            <a:picLocks noChangeAspect="1"/>
          </p:cNvPicPr>
          <p:nvPr/>
        </p:nvPicPr>
        <p:blipFill>
          <a:blip r:embed="rId12">
            <a:extLst/>
          </a:blip>
          <a:srcRect t="30739"/>
          <a:stretch>
            <a:fillRect/>
          </a:stretch>
        </p:blipFill>
        <p:spPr>
          <a:xfrm>
            <a:off x="4875571" y="3974984"/>
            <a:ext cx="4187581" cy="53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An illustration represents 12 Arrays with 1 forward slash 7 grid indexes and its tree view. Array is sorted." descr="An illustration represents 12 Arrays with 1 forward slash 7 grid indexes and its tree view. Array is sorted."/>
          <p:cNvPicPr>
            <a:picLocks noChangeAspect="1"/>
          </p:cNvPicPr>
          <p:nvPr/>
        </p:nvPicPr>
        <p:blipFill>
          <a:blip r:embed="rId13">
            <a:extLst/>
          </a:blip>
          <a:srcRect t="31778" b="7264"/>
          <a:stretch>
            <a:fillRect/>
          </a:stretch>
        </p:blipFill>
        <p:spPr>
          <a:xfrm>
            <a:off x="4858717" y="4505209"/>
            <a:ext cx="4190591" cy="478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>
            <a:off x="2172949" y="224251"/>
            <a:ext cx="4954868" cy="5531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50" extrusionOk="0">
                <a:moveTo>
                  <a:pt x="0" y="18930"/>
                </a:moveTo>
                <a:cubicBezTo>
                  <a:pt x="1483" y="19957"/>
                  <a:pt x="7992" y="20480"/>
                  <a:pt x="9775" y="18557"/>
                </a:cubicBezTo>
                <a:cubicBezTo>
                  <a:pt x="11558" y="16634"/>
                  <a:pt x="10288" y="2488"/>
                  <a:pt x="12965" y="866"/>
                </a:cubicBezTo>
                <a:cubicBezTo>
                  <a:pt x="14155" y="145"/>
                  <a:pt x="21530" y="-1120"/>
                  <a:pt x="21600" y="2063"/>
                </a:cubicBezTo>
              </a:path>
            </a:pathLst>
          </a:custGeom>
          <a:ln w="38100">
            <a:solidFill>
              <a:schemeClr val="accent6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50391">
              <a:defRPr sz="4092"/>
            </a:pPr>
            <a:r>
              <a:t>Heap Sort - Revised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reheap</a:t>
            </a:r>
            <a:r>
              <a:t> Method</a:t>
            </a:r>
          </a:p>
        </p:txBody>
      </p:sp>
      <p:sp>
        <p:nvSpPr>
          <p:cNvPr id="167" name="private static &lt;T extends Comparable&lt;? super T&gt;&gt;…"/>
          <p:cNvSpPr txBox="1"/>
          <p:nvPr/>
        </p:nvSpPr>
        <p:spPr>
          <a:xfrm>
            <a:off x="443971" y="693514"/>
            <a:ext cx="7306710" cy="566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static</a:t>
            </a:r>
            <a:r>
              <a:t> 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reheap(T[] heap,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rootIndex,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lastIndex)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done = </a:t>
            </a:r>
            <a:r>
              <a:rPr>
                <a:solidFill>
                  <a:srgbClr val="BA2DA2"/>
                </a:solidFill>
              </a:rPr>
              <a:t>false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T orphan = heap[rootIndex];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leftChildIndex = </a:t>
            </a:r>
            <a:r>
              <a:rPr>
                <a:solidFill>
                  <a:srgbClr val="272AD8"/>
                </a:solidFill>
              </a:rPr>
              <a:t>2</a:t>
            </a:r>
            <a:r>
              <a:t> * rootIndex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while</a:t>
            </a:r>
            <a:r>
              <a:t> (!done &amp;&amp; (leftChildIndex &lt;= lastIndex))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largerChildIndex = leftChildIndex;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rightChildIndex = leftChildIndex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 (rightChildIndex &lt;= lastIndex) &amp;&amp;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   heap[rightChildIndex].compareTo(heap[largerChildIndex])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largerChildIndex = rightChildIndex;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(orphan.compareTo(heap[largerChildIndex])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heap[rootIndex] = heap[largerChildIndex];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rootIndex = largerChildIndex;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leftChildIndex = </a:t>
            </a:r>
            <a:r>
              <a:rPr>
                <a:solidFill>
                  <a:srgbClr val="272AD8"/>
                </a:solidFill>
              </a:rPr>
              <a:t>2</a:t>
            </a:r>
            <a:r>
              <a:t> * rootIndex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done = </a:t>
            </a:r>
            <a:r>
              <a:rPr>
                <a:solidFill>
                  <a:srgbClr val="BA2DA2"/>
                </a:solidFill>
              </a:rPr>
              <a:t>true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while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r>
              <a:t>  heap[rootIndex] = orphan;</a:t>
            </a: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reheap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 Sort</a:t>
            </a:r>
          </a:p>
        </p:txBody>
      </p:sp>
      <p:sp>
        <p:nvSpPr>
          <p:cNvPr id="17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9223">
              <a:defRPr sz="2556"/>
            </a:pPr>
            <a:r>
              <a:t>The 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heapSort</a:t>
            </a:r>
            <a:r>
              <a:t> method with time efficiency is O(</a:t>
            </a:r>
            <a:r>
              <a:rPr i="1"/>
              <a:t>n</a:t>
            </a:r>
            <a:r>
              <a:t> log </a:t>
            </a:r>
            <a:r>
              <a:rPr i="1"/>
              <a:t>n</a:t>
            </a:r>
            <a:r>
              <a:t>)</a:t>
            </a:r>
          </a:p>
        </p:txBody>
      </p:sp>
      <p:sp>
        <p:nvSpPr>
          <p:cNvPr id="171" name="public static &lt;T extends Comparable&lt;? super T&gt;&gt;…"/>
          <p:cNvSpPr txBox="1"/>
          <p:nvPr/>
        </p:nvSpPr>
        <p:spPr>
          <a:xfrm>
            <a:off x="443971" y="1463945"/>
            <a:ext cx="7867810" cy="371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static</a:t>
            </a:r>
            <a:r>
              <a:t> 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heapSort(T[] array,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n)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Create first heap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for</a:t>
            </a:r>
            <a:r>
              <a:t> (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rootIndex = n / </a:t>
            </a:r>
            <a:r>
              <a:rPr>
                <a:solidFill>
                  <a:srgbClr val="272AD8"/>
                </a:solidFill>
              </a:rPr>
              <a:t>2</a:t>
            </a:r>
            <a:r>
              <a:t> - </a:t>
            </a:r>
            <a:r>
              <a:rPr>
                <a:solidFill>
                  <a:srgbClr val="272AD8"/>
                </a:solidFill>
              </a:rPr>
              <a:t>1</a:t>
            </a:r>
            <a:r>
              <a:t>; rootIndex &gt;= </a:t>
            </a:r>
            <a:r>
              <a:rPr>
                <a:solidFill>
                  <a:srgbClr val="272AD8"/>
                </a:solidFill>
              </a:rPr>
              <a:t>0</a:t>
            </a:r>
            <a:r>
              <a:t>; rootIndex--)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reheap(array, rootIndex, n - </a:t>
            </a:r>
            <a:r>
              <a:rPr>
                <a:solidFill>
                  <a:srgbClr val="272AD8"/>
                </a:solidFill>
              </a:rPr>
              <a:t>1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swap(array, </a:t>
            </a:r>
            <a:r>
              <a:rPr>
                <a:solidFill>
                  <a:srgbClr val="272AD8"/>
                </a:solidFill>
              </a:rPr>
              <a:t>0</a:t>
            </a:r>
            <a:r>
              <a:t>, n - </a:t>
            </a:r>
            <a:r>
              <a:rPr>
                <a:solidFill>
                  <a:srgbClr val="272AD8"/>
                </a:solidFill>
              </a:rPr>
              <a:t>1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for</a:t>
            </a:r>
            <a:r>
              <a:t> (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lastIndex = n - </a:t>
            </a:r>
            <a:r>
              <a:rPr>
                <a:solidFill>
                  <a:srgbClr val="272AD8"/>
                </a:solidFill>
              </a:rPr>
              <a:t>2</a:t>
            </a:r>
            <a:r>
              <a:t>; lastIndex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; lastIndex--)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reheap(array, </a:t>
            </a:r>
            <a:r>
              <a:rPr>
                <a:solidFill>
                  <a:srgbClr val="272AD8"/>
                </a:solidFill>
              </a:rPr>
              <a:t>0</a:t>
            </a:r>
            <a:r>
              <a:t>, lastIndex);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swap(array, </a:t>
            </a:r>
            <a:r>
              <a:rPr>
                <a:solidFill>
                  <a:srgbClr val="272AD8"/>
                </a:solidFill>
              </a:rPr>
              <a:t>0</a:t>
            </a:r>
            <a:r>
              <a:t>, lastIndex);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for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heapSort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End</a:t>
            </a:r>
          </a:p>
        </p:txBody>
      </p:sp>
      <p:sp>
        <p:nvSpPr>
          <p:cNvPr id="174" name="Subtitle 2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27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 and Maxheap</a:t>
            </a:r>
          </a:p>
        </p:txBody>
      </p:sp>
      <p:sp>
        <p:nvSpPr>
          <p:cNvPr id="53" name="Content Placeholder 4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Interface for the ADT Maxheap</a:t>
            </a:r>
          </a:p>
        </p:txBody>
      </p:sp>
      <p:sp>
        <p:nvSpPr>
          <p:cNvPr id="54" name="/** An interface for the ADT maxheap. */…"/>
          <p:cNvSpPr txBox="1"/>
          <p:nvPr/>
        </p:nvSpPr>
        <p:spPr>
          <a:xfrm>
            <a:off x="443971" y="1945949"/>
            <a:ext cx="8234820" cy="2746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An interface for the ADT maxheap.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MaxHeapInterface&lt;T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{  </a:t>
            </a:r>
            <a:r>
              <a:t>// See Segment 24.33 for a commented version.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add(T newEntry);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removeMax();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getMax();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isEmpty();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getSize();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clear();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MaxHeapInterface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An Array to Represent a Heap</a:t>
            </a:r>
          </a:p>
        </p:txBody>
      </p:sp>
      <p:sp>
        <p:nvSpPr>
          <p:cNvPr id="57" name="Content Placeholder 4"/>
          <p:cNvSpPr txBox="1">
            <a:spLocks noGrp="1"/>
          </p:cNvSpPr>
          <p:nvPr>
            <p:ph type="body" sz="half" idx="1"/>
          </p:nvPr>
        </p:nvSpPr>
        <p:spPr>
          <a:xfrm>
            <a:off x="400049" y="913012"/>
            <a:ext cx="8229601" cy="23627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6511" indent="-191007" defTabSz="859536">
              <a:spcBef>
                <a:spcPts val="1400"/>
              </a:spcBef>
              <a:defRPr sz="2256"/>
            </a:pPr>
            <a:r>
              <a:t>Use an array to represent a complete binary tree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Number nodes in the order in which a level-order traversal would visit them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Can locate either the children or the parent of any node </a:t>
            </a:r>
          </a:p>
          <a:p>
            <a:pPr marL="740155" lvl="1" indent="-214884" defTabSz="859536">
              <a:spcBef>
                <a:spcPts val="1400"/>
              </a:spcBef>
              <a:defRPr sz="2256"/>
            </a:pPr>
            <a:r>
              <a:t>Perform a simple computation on the node’s number</a:t>
            </a:r>
          </a:p>
        </p:txBody>
      </p:sp>
      <p:pic>
        <p:nvPicPr>
          <p:cNvPr id="58" name="A tree diagram represents the nodes in a binary tree structure.&#10;&#10;Picture 1" descr="A tree diagram represents the nodes in a binary tree structure.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49" y="3372726"/>
            <a:ext cx="7615254" cy="2431442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FIGURE 27-1 A complete binary tree with its nodes numbered in level order and its representation as an array"/>
          <p:cNvSpPr txBox="1"/>
          <p:nvPr/>
        </p:nvSpPr>
        <p:spPr>
          <a:xfrm>
            <a:off x="443971" y="5710638"/>
            <a:ext cx="8229601" cy="71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384047">
              <a:defRPr sz="184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27-1 A complete binary tree with its nodes numbered in level order and its representation as an array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719904" cy="807816"/>
          </a:xfrm>
          <a:prstGeom prst="rect">
            <a:avLst/>
          </a:prstGeom>
        </p:spPr>
        <p:txBody>
          <a:bodyPr/>
          <a:lstStyle>
            <a:lvl1pPr defTabSz="822959">
              <a:defRPr sz="3959"/>
            </a:lvl1pPr>
          </a:lstStyle>
          <a:p>
            <a:r>
              <a:rPr dirty="0"/>
              <a:t>An Array to Represent a Heap (Part 1)</a:t>
            </a:r>
          </a:p>
        </p:txBody>
      </p:sp>
      <p:sp>
        <p:nvSpPr>
          <p:cNvPr id="62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676655">
              <a:defRPr sz="2664"/>
            </a:lvl1pPr>
          </a:lstStyle>
          <a:p>
            <a:r>
              <a:t>LISTING 27-1 The class MaxHeap, partially completed</a:t>
            </a:r>
          </a:p>
        </p:txBody>
      </p:sp>
      <p:sp>
        <p:nvSpPr>
          <p:cNvPr id="63" name="/** A class that implements the ADT maxheap by using an array. */…"/>
          <p:cNvSpPr txBox="1"/>
          <p:nvPr/>
        </p:nvSpPr>
        <p:spPr>
          <a:xfrm>
            <a:off x="342371" y="728458"/>
            <a:ext cx="7646664" cy="540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 class that implements the ADT maxheap by using an array.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final</a:t>
            </a:r>
            <a:r>
              <a:t> </a:t>
            </a:r>
            <a:r>
              <a:rPr>
                <a:solidFill>
                  <a:srgbClr val="BA2DA2"/>
                </a:solidFill>
              </a:rPr>
              <a:t>class</a:t>
            </a:r>
            <a:r>
              <a:t> MaxHeap&lt;T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 </a:t>
            </a:r>
            <a:r>
              <a:rPr>
                <a:solidFill>
                  <a:srgbClr val="BA2DA2"/>
                </a:solidFill>
              </a:rPr>
              <a:t>implements</a:t>
            </a:r>
            <a:r>
              <a:t> MaxHeapInterface&lt;T&gt;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rPr>
                <a:solidFill>
                  <a:srgbClr val="BA2DA2"/>
                </a:solidFill>
              </a:rPr>
              <a:t>private</a:t>
            </a:r>
            <a:r>
              <a:rPr>
                <a:solidFill>
                  <a:srgbClr val="000000"/>
                </a:solidFill>
              </a:rPr>
              <a:t> T[] heap;      </a:t>
            </a:r>
            <a:r>
              <a:t>// Array of heap entries; ignore heap[0]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rPr>
                <a:solidFill>
                  <a:srgbClr val="BA2DA2"/>
                </a:solidFill>
              </a:rPr>
              <a:t>private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rPr>
                <a:solidFill>
                  <a:srgbClr val="000000"/>
                </a:solidFill>
              </a:rPr>
              <a:t> lastIndex; </a:t>
            </a:r>
            <a:r>
              <a:t>// Index of last entry and number of entries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integrityOK = </a:t>
            </a:r>
            <a:r>
              <a:rPr>
                <a:solidFill>
                  <a:srgbClr val="BA2DA2"/>
                </a:solidFill>
              </a:rPr>
              <a:t>false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	</a:t>
            </a:r>
            <a:r>
              <a:rPr>
                <a:solidFill>
                  <a:srgbClr val="BA2DA2"/>
                </a:solidFill>
              </a:rPr>
              <a:t>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static</a:t>
            </a:r>
            <a:r>
              <a:t> </a:t>
            </a:r>
            <a:r>
              <a:rPr>
                <a:solidFill>
                  <a:srgbClr val="BA2DA2"/>
                </a:solidFill>
              </a:rPr>
              <a:t>final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DEFAULT_CAPACITY = </a:t>
            </a:r>
            <a:r>
              <a:rPr>
                <a:solidFill>
                  <a:srgbClr val="272AD8"/>
                </a:solidFill>
              </a:rPr>
              <a:t>25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	</a:t>
            </a:r>
            <a:r>
              <a:rPr>
                <a:solidFill>
                  <a:srgbClr val="BA2DA2"/>
                </a:solidFill>
              </a:rPr>
              <a:t>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static</a:t>
            </a:r>
            <a:r>
              <a:t> </a:t>
            </a:r>
            <a:r>
              <a:rPr>
                <a:solidFill>
                  <a:srgbClr val="BA2DA2"/>
                </a:solidFill>
              </a:rPr>
              <a:t>final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MAX_CAPACITY = </a:t>
            </a:r>
            <a:r>
              <a:rPr>
                <a:solidFill>
                  <a:srgbClr val="272AD8"/>
                </a:solidFill>
              </a:rPr>
              <a:t>10000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000000"/>
                </a:solidFill>
              </a:rPr>
              <a:t>MaxHeap</a:t>
            </a:r>
            <a:r>
              <a:t>(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</a:t>
            </a:r>
            <a:r>
              <a:rPr>
                <a:solidFill>
                  <a:srgbClr val="000000"/>
                </a:solidFill>
              </a:rPr>
              <a:t>initialCapacity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Is initialCapacity too small?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(initialCapacity &lt; DEFAULT_CAPACITY)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initialCapacity = DEFAULT_CAPACITY;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rPr>
                <a:solidFill>
                  <a:srgbClr val="000000"/>
                </a:solidFill>
              </a:rPr>
              <a:t> </a:t>
            </a:r>
            <a:r>
              <a:t>// Is initialCapacity too big?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checkCapacity(initialCapacity);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The cast is safe because the new array contains null entries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@SuppressWarnings(</a:t>
            </a:r>
            <a:r>
              <a:rPr>
                <a:solidFill>
                  <a:srgbClr val="D12F1B"/>
                </a:solidFill>
              </a:rPr>
              <a:t>"unchecked"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T[] tempHeap = (T[])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Comparable[initialCapacity + </a:t>
            </a:r>
            <a:r>
              <a:rPr>
                <a:solidFill>
                  <a:srgbClr val="272AD8"/>
                </a:solidFill>
              </a:rPr>
              <a:t>1</a:t>
            </a:r>
            <a:r>
              <a:t>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heap = tempHeap;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lastIndex = </a:t>
            </a:r>
            <a:r>
              <a:rPr>
                <a:solidFill>
                  <a:srgbClr val="272AD8"/>
                </a:solidFill>
              </a:rPr>
              <a:t>0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integrityOK = </a:t>
            </a:r>
            <a:r>
              <a:rPr>
                <a:solidFill>
                  <a:srgbClr val="BA2DA2"/>
                </a:solidFill>
              </a:rPr>
              <a:t>true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22959">
              <a:defRPr sz="3959"/>
            </a:lvl1pPr>
          </a:lstStyle>
          <a:p>
            <a:r>
              <a:rPr dirty="0"/>
              <a:t>An Array to Represent a Heap (Part 2)</a:t>
            </a:r>
          </a:p>
        </p:txBody>
      </p:sp>
      <p:sp>
        <p:nvSpPr>
          <p:cNvPr id="66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676655">
              <a:defRPr sz="2664"/>
            </a:lvl1pPr>
          </a:lstStyle>
          <a:p>
            <a:r>
              <a:t>LISTING 27-1 The class MaxHeap, partially completed</a:t>
            </a:r>
          </a:p>
        </p:txBody>
      </p:sp>
      <p:sp>
        <p:nvSpPr>
          <p:cNvPr id="67" name="public MaxHeap()…"/>
          <p:cNvSpPr txBox="1"/>
          <p:nvPr/>
        </p:nvSpPr>
        <p:spPr>
          <a:xfrm>
            <a:off x="249435" y="656289"/>
            <a:ext cx="6350364" cy="580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MaxHeap()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rPr>
                <a:solidFill>
                  <a:srgbClr val="BA2DA2"/>
                </a:solidFill>
              </a:rPr>
              <a:t>this</a:t>
            </a:r>
            <a:r>
              <a:rPr>
                <a:solidFill>
                  <a:srgbClr val="000000"/>
                </a:solidFill>
              </a:rPr>
              <a:t>(DEFAULT_CAPACITY); </a:t>
            </a:r>
            <a:r>
              <a:t>// Call next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default constructor </a:t>
            </a: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endParaRPr/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getMax()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	checkIntegrity();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T root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(!isEmpty())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   root = heap[</a:t>
            </a:r>
            <a:r>
              <a:rPr>
                <a:solidFill>
                  <a:srgbClr val="272AD8"/>
                </a:solidFill>
              </a:rPr>
              <a:t>1</a:t>
            </a:r>
            <a:r>
              <a:t>];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root;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getMax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isEmpty()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lastIndex &lt; </a:t>
            </a:r>
            <a:r>
              <a:rPr>
                <a:solidFill>
                  <a:srgbClr val="272AD8"/>
                </a:solidFill>
              </a:rPr>
              <a:t>1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isEmpty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getSize()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lastIndex;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getSize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22959">
              <a:defRPr sz="3959"/>
            </a:lvl1pPr>
          </a:lstStyle>
          <a:p>
            <a:r>
              <a:t>An Array to Represent a Heap (Part 3)</a:t>
            </a:r>
          </a:p>
        </p:txBody>
      </p:sp>
      <p:sp>
        <p:nvSpPr>
          <p:cNvPr id="70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676655">
              <a:defRPr sz="2664"/>
            </a:lvl1pPr>
          </a:lstStyle>
          <a:p>
            <a:r>
              <a:t>LISTING 27-1 The class MaxHeap, partially completed</a:t>
            </a:r>
          </a:p>
        </p:txBody>
      </p:sp>
      <p:sp>
        <p:nvSpPr>
          <p:cNvPr id="71" name="public void add(T newEntry)…"/>
          <p:cNvSpPr txBox="1"/>
          <p:nvPr/>
        </p:nvSpPr>
        <p:spPr>
          <a:xfrm>
            <a:off x="249435" y="763226"/>
            <a:ext cx="5077592" cy="52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</a:t>
            </a:r>
            <a:r>
              <a:rPr>
                <a:solidFill>
                  <a:srgbClr val="000000"/>
                </a:solidFill>
              </a:rPr>
              <a:t>add(T newEntry)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Will address later — See Segment 27.8.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add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removeMax()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Will address later — See Segment 27.12. 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removeMax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clear()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		checkIntegrity();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while</a:t>
            </a:r>
            <a:r>
              <a:t> (lastIndex &gt; </a:t>
            </a:r>
            <a:r>
              <a:rPr>
                <a:solidFill>
                  <a:srgbClr val="272AD8"/>
                </a:solidFill>
              </a:rPr>
              <a:t>-1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heap[lastIndex]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lastIndex--;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} </a:t>
            </a:r>
            <a:r>
              <a:t>// end while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lastIndex = </a:t>
            </a:r>
            <a:r>
              <a:rPr>
                <a:solidFill>
                  <a:srgbClr val="272AD8"/>
                </a:solidFill>
              </a:rPr>
              <a:t>0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clear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Private methods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. . 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MaxHeap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an Entry</a:t>
            </a:r>
          </a:p>
        </p:txBody>
      </p:sp>
      <p:sp>
        <p:nvSpPr>
          <p:cNvPr id="74" name="FIGURE 27-2 The steps in adding 85 to the maxheap in Figure 27-1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2156"/>
            </a:lvl1pPr>
          </a:lstStyle>
          <a:p>
            <a:r>
              <a:t>FIGURE 27-2 The steps in adding 85 to the maxheap in Figure 27-1a</a:t>
            </a:r>
          </a:p>
        </p:txBody>
      </p:sp>
      <p:pic>
        <p:nvPicPr>
          <p:cNvPr id="75" name="3 tree diagrams represent the nodes in a binary tree structure. There are 4 levels in each tree. Adding at a leaf." descr="3 tree diagrams represent the nodes in a binary tree structure. There are 4 levels in each tree. Adding at a leaf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971" y="2227488"/>
            <a:ext cx="2808600" cy="255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3 tree diagrams represent the nodes in a binary tree structure. There are 4 levels in each tree. Swap new value with parent." descr="3 tree diagrams represent the nodes in a binary tree structure. There are 4 levels in each tree. Swap new value with parent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8746" y="2227488"/>
            <a:ext cx="2739983" cy="255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3 tree diagrams represent the nodes in a binary tree structure. There are 4 levels in each tree. Result is maxheap." descr="3 tree diagrams represent the nodes in a binary tree structure. There are 4 levels in each tree. Result is maxheap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0845" y="2227488"/>
            <a:ext cx="2744716" cy="2555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an Entry without Swaps</a:t>
            </a:r>
          </a:p>
        </p:txBody>
      </p:sp>
      <p:sp>
        <p:nvSpPr>
          <p:cNvPr id="80" name="FIGURE 27-3 A revision of the steps to add 85, as shown in Figure 27-2, to avoid swaps"/>
          <p:cNvSpPr txBox="1">
            <a:spLocks noGrp="1"/>
          </p:cNvSpPr>
          <p:nvPr>
            <p:ph type="body" sz="quarter" idx="1"/>
          </p:nvPr>
        </p:nvSpPr>
        <p:spPr>
          <a:xfrm>
            <a:off x="443971" y="5848708"/>
            <a:ext cx="8513566" cy="581002"/>
          </a:xfrm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27-3 A revision of the steps to add 85, as shown in Figure 27-2, to avoid swaps</a:t>
            </a:r>
          </a:p>
        </p:txBody>
      </p:sp>
      <p:pic>
        <p:nvPicPr>
          <p:cNvPr id="81" name="4 tree diagrams represent the nodes in a binary tree structure. Add new leaf." descr="4 tree diagrams represent the nodes in a binary tree structure. Add new leaf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103" y="824735"/>
            <a:ext cx="3439085" cy="251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4 tree diagrams represent the nodes in a binary tree structure. Slide value larger than new value." descr="4 tree diagrams represent the nodes in a binary tree structure. Slide value larger than new value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1011" y="799335"/>
            <a:ext cx="3386087" cy="256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4 tree diagrams represent the nodes in a binary tree structure. Insert where new value is less than empty node’s parent." descr="4 tree diagrams represent the nodes in a binary tree structure. Insert where new value is less than empty node’s parent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8633" y="3632646"/>
            <a:ext cx="3469727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4 tree diagrams represent the nodes in a binary tree structure. Result is a max heap." descr="4 tree diagrams represent the nodes in a binary tree structure. Result is a max heap.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872" y="3636416"/>
            <a:ext cx="2693224" cy="234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1502</Words>
  <Application>Microsoft Macintosh PowerPoint</Application>
  <PresentationFormat>On-screen Show (4:3)</PresentationFormat>
  <Paragraphs>286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Courier New</vt:lpstr>
      <vt:lpstr>Helvetica</vt:lpstr>
      <vt:lpstr>Menlo</vt:lpstr>
      <vt:lpstr>Times</vt:lpstr>
      <vt:lpstr>Times New Roman</vt:lpstr>
      <vt:lpstr>Verdana</vt:lpstr>
      <vt:lpstr>508 Lecture</vt:lpstr>
      <vt:lpstr>Data Structures and Abstractions with Java™</vt:lpstr>
      <vt:lpstr>Heap and Maxheap</vt:lpstr>
      <vt:lpstr>Heap and Maxheap</vt:lpstr>
      <vt:lpstr>An Array to Represent a Heap</vt:lpstr>
      <vt:lpstr>An Array to Represent a Heap (Part 1)</vt:lpstr>
      <vt:lpstr>An Array to Represent a Heap (Part 2)</vt:lpstr>
      <vt:lpstr>An Array to Represent a Heap (Part 3)</vt:lpstr>
      <vt:lpstr>Adding an Entry</vt:lpstr>
      <vt:lpstr>Adding an Entry without Swaps</vt:lpstr>
      <vt:lpstr>Adding an Entry to Heap (Part 1)</vt:lpstr>
      <vt:lpstr>Adding an Entry to Heap (Part 2)</vt:lpstr>
      <vt:lpstr>Adding an Entry</vt:lpstr>
      <vt:lpstr>Adding an Entry</vt:lpstr>
      <vt:lpstr>Removing a Value from A Heap</vt:lpstr>
      <vt:lpstr>Removing a Value without Swaps</vt:lpstr>
      <vt:lpstr>Removing the Root</vt:lpstr>
      <vt:lpstr>Removing the Root</vt:lpstr>
      <vt:lpstr>Removing the Root</vt:lpstr>
      <vt:lpstr>Creating a Heap</vt:lpstr>
      <vt:lpstr>Creating a Heap</vt:lpstr>
      <vt:lpstr>Creating a Heap</vt:lpstr>
      <vt:lpstr>Heap Sort</vt:lpstr>
      <vt:lpstr>Heap Sort - Revised reheap Method</vt:lpstr>
      <vt:lpstr>Heap Sort</vt:lpstr>
      <vt:lpstr>End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Abstractions with Java™</dc:title>
  <cp:lastModifiedBy>Henry, Timothy</cp:lastModifiedBy>
  <cp:revision>1</cp:revision>
  <dcterms:modified xsi:type="dcterms:W3CDTF">2018-04-21T14:15:19Z</dcterms:modified>
</cp:coreProperties>
</file>