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AD7"/>
          </a:solidFill>
        </a:fill>
      </a:tcStyle>
    </a:wholeTbl>
    <a:band2H>
      <a:tcTxStyle/>
      <a:tcStyle>
        <a:tcBdr/>
        <a:fill>
          <a:solidFill>
            <a:srgbClr val="E7E7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D4CA"/>
          </a:solidFill>
        </a:fill>
      </a:tcStyle>
    </a:wholeTbl>
    <a:band2H>
      <a:tcTxStyle/>
      <a:tcStyle>
        <a:tcBdr/>
        <a:fill>
          <a:solidFill>
            <a:srgbClr val="F6EB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7D7"/>
          </a:solidFill>
        </a:fill>
      </a:tcStyle>
    </a:wholeTbl>
    <a:band2H>
      <a:tcTxStyle/>
      <a:tcStyle>
        <a:tcBdr/>
        <a:fill>
          <a:solidFill>
            <a:srgbClr val="ECEC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Arial"/>
      </a:defRPr>
    </a:lvl1pPr>
    <a:lvl2pPr indent="228600" defTabSz="457200" latinLnBrk="0">
      <a:defRPr sz="1200">
        <a:latin typeface="+mj-lt"/>
        <a:ea typeface="+mj-ea"/>
        <a:cs typeface="+mj-cs"/>
        <a:sym typeface="Arial"/>
      </a:defRPr>
    </a:lvl2pPr>
    <a:lvl3pPr indent="457200" defTabSz="457200" latinLnBrk="0">
      <a:defRPr sz="1200">
        <a:latin typeface="+mj-lt"/>
        <a:ea typeface="+mj-ea"/>
        <a:cs typeface="+mj-cs"/>
        <a:sym typeface="Arial"/>
      </a:defRPr>
    </a:lvl3pPr>
    <a:lvl4pPr indent="685800" defTabSz="457200" latinLnBrk="0">
      <a:defRPr sz="1200">
        <a:latin typeface="+mj-lt"/>
        <a:ea typeface="+mj-ea"/>
        <a:cs typeface="+mj-cs"/>
        <a:sym typeface="Arial"/>
      </a:defRPr>
    </a:lvl4pPr>
    <a:lvl5pPr indent="914400" defTabSz="457200" latinLnBrk="0">
      <a:defRPr sz="1200">
        <a:latin typeface="+mj-lt"/>
        <a:ea typeface="+mj-ea"/>
        <a:cs typeface="+mj-cs"/>
        <a:sym typeface="Arial"/>
      </a:defRPr>
    </a:lvl5pPr>
    <a:lvl6pPr indent="1143000" defTabSz="457200" latinLnBrk="0">
      <a:defRPr sz="1200">
        <a:latin typeface="+mj-lt"/>
        <a:ea typeface="+mj-ea"/>
        <a:cs typeface="+mj-cs"/>
        <a:sym typeface="Arial"/>
      </a:defRPr>
    </a:lvl6pPr>
    <a:lvl7pPr indent="1371600" defTabSz="457200" latinLnBrk="0">
      <a:defRPr sz="1200">
        <a:latin typeface="+mj-lt"/>
        <a:ea typeface="+mj-ea"/>
        <a:cs typeface="+mj-cs"/>
        <a:sym typeface="Arial"/>
      </a:defRPr>
    </a:lvl7pPr>
    <a:lvl8pPr indent="1600200" defTabSz="457200" latinLnBrk="0">
      <a:defRPr sz="1200">
        <a:latin typeface="+mj-lt"/>
        <a:ea typeface="+mj-ea"/>
        <a:cs typeface="+mj-cs"/>
        <a:sym typeface="Arial"/>
      </a:defRPr>
    </a:lvl8pPr>
    <a:lvl9pPr indent="1828800" defTabSz="4572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8"/>
          <p:cNvSpPr/>
          <p:nvPr/>
        </p:nvSpPr>
        <p:spPr>
          <a:xfrm>
            <a:off x="0" y="0"/>
            <a:ext cx="9144000" cy="3886200"/>
          </a:xfrm>
          <a:prstGeom prst="rect">
            <a:avLst/>
          </a:prstGeom>
          <a:solidFill>
            <a:srgbClr val="007FA3"/>
          </a:solidFill>
          <a:ln w="25400">
            <a:solidFill>
              <a:srgbClr val="007FA3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85800" y="762000"/>
            <a:ext cx="7772400" cy="28384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4687" y="3962400"/>
            <a:ext cx="7794626" cy="1752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4400"/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4400"/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4400"/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4400"/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9857" y="97180"/>
            <a:ext cx="231238" cy="2146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e 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249435" y="-1"/>
            <a:ext cx="8513565" cy="80781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5831015"/>
            <a:ext cx="8229600" cy="58100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9857" y="97180"/>
            <a:ext cx="231238" cy="2146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58233" y="0"/>
            <a:ext cx="8513234" cy="81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/>
          </a:bodyPr>
          <a:lstStyle/>
          <a:p>
            <a:r>
              <a:t>Title Text</a:t>
            </a:r>
          </a:p>
        </p:txBody>
      </p:sp>
      <p:pic>
        <p:nvPicPr>
          <p:cNvPr id="3" name="Shape 15" descr="Shape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3971" y="6429709"/>
            <a:ext cx="918000" cy="27991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16"/>
          <p:cNvSpPr txBox="1"/>
          <p:nvPr/>
        </p:nvSpPr>
        <p:spPr>
          <a:xfrm>
            <a:off x="1600199" y="6429343"/>
            <a:ext cx="7162801" cy="28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Copyright © 2019, 2015, 2012 Pearson Education, Inc. All Rights Reserved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00049" y="913012"/>
            <a:ext cx="8229601" cy="503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2pPr marL="787400" indent="-228600"/>
            <a:lvl3pPr marL="1193800" indent="-177800"/>
            <a:lvl4pPr marL="1701800" indent="-228600"/>
            <a:lvl5pPr marL="2108200" indent="-1778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304800" marR="0" indent="-2032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835025" marR="0" indent="-276225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065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▪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6637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209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5781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0353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4925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39497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19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defTabSz="713231">
              <a:defRPr sz="3432"/>
            </a:pPr>
            <a:r>
              <a:t>Data Structures and Abstractions with Java</a:t>
            </a:r>
            <a:r>
              <a:rPr baseline="30018"/>
              <a:t>™</a:t>
            </a:r>
          </a:p>
        </p:txBody>
      </p:sp>
      <p:sp>
        <p:nvSpPr>
          <p:cNvPr id="44" name="Shape 19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SzTx/>
              <a:buNone/>
              <a:defRPr sz="2000">
                <a:solidFill>
                  <a:srgbClr val="007FA3"/>
                </a:solidFill>
              </a:defRPr>
            </a:pPr>
            <a:r>
              <a:t>5</a:t>
            </a:r>
            <a:r>
              <a:rPr baseline="30000"/>
              <a:t>th</a:t>
            </a:r>
            <a:r>
              <a:t> Edition</a:t>
            </a:r>
          </a:p>
        </p:txBody>
      </p:sp>
      <p:sp>
        <p:nvSpPr>
          <p:cNvPr id="45" name="Shape 198"/>
          <p:cNvSpPr txBox="1"/>
          <p:nvPr/>
        </p:nvSpPr>
        <p:spPr>
          <a:xfrm>
            <a:off x="4826000" y="1421040"/>
            <a:ext cx="3657600" cy="105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4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Chapter 28</a:t>
            </a:r>
          </a:p>
        </p:txBody>
      </p:sp>
      <p:sp>
        <p:nvSpPr>
          <p:cNvPr id="46" name="Shape 199"/>
          <p:cNvSpPr txBox="1"/>
          <p:nvPr/>
        </p:nvSpPr>
        <p:spPr>
          <a:xfrm>
            <a:off x="4826000" y="3147927"/>
            <a:ext cx="3931196" cy="1519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4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Balanced Search Trees</a:t>
            </a:r>
          </a:p>
        </p:txBody>
      </p:sp>
      <p:pic>
        <p:nvPicPr>
          <p:cNvPr id="47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413" y="1421040"/>
            <a:ext cx="4124641" cy="477656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Left-right Double Rotations</a:t>
            </a:r>
          </a:p>
        </p:txBody>
      </p:sp>
      <p:sp>
        <p:nvSpPr>
          <p:cNvPr id="94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Four rotations cover the only four possibilities for the cause of the imbalance at node </a:t>
            </a:r>
            <a:r>
              <a:rPr i="1"/>
              <a:t>N</a:t>
            </a:r>
          </a:p>
          <a:p>
            <a:r>
              <a:t>The addition occurred in  …</a:t>
            </a:r>
          </a:p>
          <a:p>
            <a:pPr lvl="1"/>
            <a:r>
              <a:t>the left subtree of </a:t>
            </a:r>
            <a:r>
              <a:rPr i="1"/>
              <a:t>N’s</a:t>
            </a:r>
            <a:r>
              <a:t> left child (right rotation)</a:t>
            </a:r>
          </a:p>
          <a:p>
            <a:pPr lvl="1"/>
            <a:r>
              <a:t>the right subtree of </a:t>
            </a:r>
            <a:r>
              <a:rPr i="1"/>
              <a:t>N’s</a:t>
            </a:r>
            <a:r>
              <a:t> left child (left-right rotation)</a:t>
            </a:r>
          </a:p>
          <a:p>
            <a:pPr lvl="1"/>
            <a:r>
              <a:t>the left subtree of </a:t>
            </a:r>
            <a:r>
              <a:rPr i="1"/>
              <a:t>N’s</a:t>
            </a:r>
            <a:r>
              <a:t> right child (right-left rotation)</a:t>
            </a:r>
          </a:p>
          <a:p>
            <a:pPr lvl="1"/>
            <a:r>
              <a:t>the right subtree of </a:t>
            </a:r>
            <a:r>
              <a:rPr i="1"/>
              <a:t>N’s</a:t>
            </a:r>
            <a:r>
              <a:t> right child (left rotation)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1"/>
          <p:cNvSpPr txBox="1">
            <a:spLocks noGrp="1"/>
          </p:cNvSpPr>
          <p:nvPr>
            <p:ph type="title"/>
          </p:nvPr>
        </p:nvSpPr>
        <p:spPr>
          <a:xfrm>
            <a:off x="249435" y="-1"/>
            <a:ext cx="2891235" cy="1541886"/>
          </a:xfrm>
          <a:prstGeom prst="rect">
            <a:avLst/>
          </a:prstGeom>
        </p:spPr>
        <p:txBody>
          <a:bodyPr/>
          <a:lstStyle/>
          <a:p>
            <a:r>
              <a:t>Double Rotations</a:t>
            </a:r>
          </a:p>
        </p:txBody>
      </p:sp>
      <p:sp>
        <p:nvSpPr>
          <p:cNvPr id="97" name="FIGURE 28-7 Before and after an addition to an AVL subtree that requires both a right rotation and a left rotation to maintain its balance"/>
          <p:cNvSpPr txBox="1">
            <a:spLocks noGrp="1"/>
          </p:cNvSpPr>
          <p:nvPr>
            <p:ph type="body" sz="quarter" idx="1"/>
          </p:nvPr>
        </p:nvSpPr>
        <p:spPr>
          <a:xfrm>
            <a:off x="457200" y="5821793"/>
            <a:ext cx="8229600" cy="7172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384047">
              <a:defRPr sz="1848"/>
            </a:lvl1pPr>
          </a:lstStyle>
          <a:p>
            <a:r>
              <a:t>FIGURE 28-7 Before and after an addition to an AVL subtree that requires both a right rotation and a left rotation to maintain its balance</a:t>
            </a:r>
          </a:p>
        </p:txBody>
      </p:sp>
      <p:pic>
        <p:nvPicPr>
          <p:cNvPr id="98" name="Four diagram a, b, c, and d illustrates before and after an addition to an a v l tree.&#10;&#10;Picture 2" descr="Four diagram a, b, c, and d illustrates before and after an addition to an a v l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3771" y="198214"/>
            <a:ext cx="2028670" cy="2437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Four diagram a, b, c, and d illustrates before and after an addition to an a v l tree.&#10;&#10;Picture 2" descr="Four diagram a, b, c, and d illustrates before and after an addition to an a v l tre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75384" y="195778"/>
            <a:ext cx="2141306" cy="2692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Four diagram a, b, c, and d illustrates before and after an addition to an a v l tree.&#10;&#10;Picture 2" descr="Four diagram a, b, c, and d illustrates before and after an addition to an a v l tree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5079" y="3142025"/>
            <a:ext cx="2027869" cy="2582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Four diagram a, b, c, and d illustrates before and after an addition to an a v l tree.&#10;&#10;Picture 2" descr="Four diagram a, b, c, and d illustrates before and after an addition to an a v l tree.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96216" y="3143003"/>
            <a:ext cx="1806495" cy="25807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Double Rotations</a:t>
            </a:r>
          </a:p>
        </p:txBody>
      </p:sp>
      <p:sp>
        <p:nvSpPr>
          <p:cNvPr id="10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200" y="5779620"/>
            <a:ext cx="8229600" cy="632396"/>
          </a:xfrm>
          <a:prstGeom prst="rect">
            <a:avLst/>
          </a:prstGeom>
        </p:spPr>
        <p:txBody>
          <a:bodyPr/>
          <a:lstStyle>
            <a:lvl1pPr defTabSz="466344">
              <a:defRPr sz="1836"/>
            </a:lvl1pPr>
          </a:lstStyle>
          <a:p>
            <a:r>
              <a:t>This algorithm performs the right-left double rotation illustrated in Figure 28-7</a:t>
            </a:r>
          </a:p>
        </p:txBody>
      </p:sp>
      <p:sp>
        <p:nvSpPr>
          <p:cNvPr id="105" name="Algorithm rotateRightLeft(nodeN)…"/>
          <p:cNvSpPr txBox="1"/>
          <p:nvPr/>
        </p:nvSpPr>
        <p:spPr>
          <a:xfrm>
            <a:off x="902971" y="1830640"/>
            <a:ext cx="6512308" cy="2451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1435100" indent="-1435100" defTabSz="457200">
              <a:spcBef>
                <a:spcPts val="600"/>
              </a:spcBef>
              <a:defRPr sz="18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rotateRightLeft(nodeN)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434464" indent="-1434464"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Corrects an imbalance at a given node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 </a:t>
            </a:r>
            <a:r>
              <a:t>due to an addition</a:t>
            </a:r>
          </a:p>
          <a:p>
            <a:pPr marL="1435100" indent="-1435100"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</a:t>
            </a:r>
            <a:r>
              <a:rPr i="0" spc="-427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in the left subtree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r>
              <a:t>’s right child.</a:t>
            </a:r>
          </a:p>
          <a:p>
            <a:pPr marL="1435100" indent="-14351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nodeC = </a:t>
            </a:r>
            <a:r>
              <a:t>right child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endParaRPr i="0"/>
          </a:p>
          <a:p>
            <a:pPr marL="1435100" indent="-14351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Set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r>
              <a:t>’s right child to the node returned by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rotateRight(nodeC)</a:t>
            </a:r>
          </a:p>
          <a:p>
            <a:pPr marL="1434464" indent="-1434464" defTabSz="457200">
              <a:spcBef>
                <a:spcPts val="600"/>
              </a:spcBef>
              <a:defRPr sz="1800"/>
            </a:pPr>
            <a:r>
              <a:rPr b="1"/>
              <a:t>return </a:t>
            </a:r>
            <a:r>
              <a:t>rotateLeft(nodeN)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1"/>
          <p:cNvSpPr txBox="1">
            <a:spLocks noGrp="1"/>
          </p:cNvSpPr>
          <p:nvPr>
            <p:ph type="title"/>
          </p:nvPr>
        </p:nvSpPr>
        <p:spPr>
          <a:xfrm>
            <a:off x="249435" y="0"/>
            <a:ext cx="3312518" cy="143775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905255">
              <a:defRPr sz="4356"/>
            </a:lvl1pPr>
          </a:lstStyle>
          <a:p>
            <a:r>
              <a:t>Double Rotations</a:t>
            </a:r>
          </a:p>
        </p:txBody>
      </p:sp>
      <p:sp>
        <p:nvSpPr>
          <p:cNvPr id="108" name="FIGURE 28-8 Adding 55, 10, 40, and 35 to the AVL tree in Figure 28-6c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29768">
              <a:defRPr sz="2068"/>
            </a:lvl1pPr>
          </a:lstStyle>
          <a:p>
            <a:r>
              <a:t>FIGURE 28-8 Adding 55, 10, 40, and 35 to the AVL tree in Figure 28-6c</a:t>
            </a:r>
          </a:p>
        </p:txBody>
      </p:sp>
      <p:pic>
        <p:nvPicPr>
          <p:cNvPr id="109" name="Four diagrams a, b, c, and d illustrates adding numbers to the A V L tree.&#10;&#10;Picture 2" descr="Four diagrams a, b, c, and d illustrates adding numbers to the A V L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7741" y="244400"/>
            <a:ext cx="2425701" cy="2227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Four diagrams a, b, c, and d illustrates adding numbers to the A V L tree.&#10;&#10;Picture 2" descr="Four diagrams a, b, c, and d illustrates adding numbers to the A V L tre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4609" y="233073"/>
            <a:ext cx="2733282" cy="2787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Four diagrams a, b, c, and d illustrates adding numbers to the A V L tree.&#10;&#10;Picture 2" descr="Four diagrams a, b, c, and d illustrates adding numbers to the A V L tree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983" y="3179042"/>
            <a:ext cx="2750654" cy="268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Four diagrams a, b, c, and d illustrates adding numbers to the A V L tree.&#10;&#10;Picture 2" descr="Four diagrams a, b, c, and d illustrates adding numbers to the A V L tree.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19474" y="3171513"/>
            <a:ext cx="2428880" cy="219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 txBox="1">
            <a:spLocks noGrp="1"/>
          </p:cNvSpPr>
          <p:nvPr>
            <p:ph type="title"/>
          </p:nvPr>
        </p:nvSpPr>
        <p:spPr>
          <a:xfrm>
            <a:off x="249435" y="-1"/>
            <a:ext cx="2569816" cy="145358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905255">
              <a:defRPr sz="4356"/>
            </a:lvl1pPr>
          </a:lstStyle>
          <a:p>
            <a:r>
              <a:t>Double Rotations</a:t>
            </a:r>
          </a:p>
        </p:txBody>
      </p:sp>
      <p:sp>
        <p:nvSpPr>
          <p:cNvPr id="115" name="FIGURE 28-9 Before and after an addition to an AVL subtree that requires both a left rotation and a right rotation to maintain its balance"/>
          <p:cNvSpPr txBox="1">
            <a:spLocks noGrp="1"/>
          </p:cNvSpPr>
          <p:nvPr>
            <p:ph type="body" sz="quarter" idx="1"/>
          </p:nvPr>
        </p:nvSpPr>
        <p:spPr>
          <a:xfrm>
            <a:off x="457200" y="5702031"/>
            <a:ext cx="8229600" cy="70998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384047">
              <a:defRPr sz="1848"/>
            </a:lvl1pPr>
          </a:lstStyle>
          <a:p>
            <a:r>
              <a:t>FIGURE 28-9 Before and after an addition to an AVL subtree that requires both a left rotation and a right rotation to maintain its balance</a:t>
            </a:r>
          </a:p>
        </p:txBody>
      </p:sp>
      <p:pic>
        <p:nvPicPr>
          <p:cNvPr id="116" name="Four diagram a, b, c, and d illustrates an A V L tree.&#10;&#10;Picture 2" descr="Four diagram a, b, c, and d illustrates an A V L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7178" y="250781"/>
            <a:ext cx="1917629" cy="2544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Four diagram a, b, c, and d illustrates an A V L tree.&#10;&#10;Picture 2" descr="Four diagram a, b, c, and d illustrates an A V L tre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34688" y="3022407"/>
            <a:ext cx="1926853" cy="2537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Four diagram a, b, c, and d illustrates an A V L tree.&#10;&#10;Picture 2" descr="Four diagram a, b, c, and d illustrates an A V L tree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51626" y="3010335"/>
            <a:ext cx="1839834" cy="2299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Four diagram a, b, c, and d illustrates an A V L tree.&#10;&#10;Picture 2" descr="Four diagram a, b, c, and d illustrates an A V L tree.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34816" y="237559"/>
            <a:ext cx="1841501" cy="2234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Left-right Double Rotations</a:t>
            </a:r>
          </a:p>
        </p:txBody>
      </p:sp>
      <p:sp>
        <p:nvSpPr>
          <p:cNvPr id="122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66344">
              <a:defRPr sz="1836"/>
            </a:lvl1pPr>
          </a:lstStyle>
          <a:p>
            <a:r>
              <a:t>Algorithm that performs the left-right double rotation illustrated in Figure 28-9</a:t>
            </a:r>
          </a:p>
        </p:txBody>
      </p:sp>
      <p:sp>
        <p:nvSpPr>
          <p:cNvPr id="123" name="Algorithm rotateLeftRight(nodeN)…"/>
          <p:cNvSpPr txBox="1"/>
          <p:nvPr/>
        </p:nvSpPr>
        <p:spPr>
          <a:xfrm>
            <a:off x="1021318" y="1802383"/>
            <a:ext cx="6362959" cy="245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600"/>
              </a:spcBef>
              <a:defRPr sz="18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rotateLeftRight(nodeN)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Corrects an imbalance at a given node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 </a:t>
            </a:r>
            <a:r>
              <a:t>due to an addition</a:t>
            </a:r>
          </a:p>
          <a:p>
            <a:pPr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</a:t>
            </a:r>
            <a:r>
              <a:rPr i="0" spc="-427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in the right subtree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r>
              <a:t>’s left child.</a:t>
            </a:r>
          </a:p>
          <a:p>
            <a:pPr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nodeC = </a:t>
            </a:r>
            <a:r>
              <a:t>left child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endParaRPr i="0"/>
          </a:p>
          <a:p>
            <a:pPr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Set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r>
              <a:t>’s left child to the node returned by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rotateLeft(nodeC)</a:t>
            </a:r>
          </a:p>
          <a:p>
            <a:pPr defTabSz="457200">
              <a:spcBef>
                <a:spcPts val="600"/>
              </a:spcBef>
              <a:defRPr sz="1800"/>
            </a:pPr>
            <a:r>
              <a:rPr b="1"/>
              <a:t>return </a:t>
            </a:r>
            <a:r>
              <a:t>rotateRight(nodeN)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1"/>
          <p:cNvSpPr txBox="1">
            <a:spLocks noGrp="1"/>
          </p:cNvSpPr>
          <p:nvPr>
            <p:ph type="title"/>
          </p:nvPr>
        </p:nvSpPr>
        <p:spPr>
          <a:xfrm>
            <a:off x="249435" y="-1"/>
            <a:ext cx="8791823" cy="807816"/>
          </a:xfrm>
          <a:prstGeom prst="rect">
            <a:avLst/>
          </a:prstGeom>
        </p:spPr>
        <p:txBody>
          <a:bodyPr/>
          <a:lstStyle>
            <a:lvl1pPr defTabSz="758951">
              <a:defRPr sz="3652"/>
            </a:lvl1pPr>
          </a:lstStyle>
          <a:p>
            <a:r>
              <a:rPr dirty="0"/>
              <a:t>An AVL Tree Versus a Binary Search Tree</a:t>
            </a:r>
          </a:p>
        </p:txBody>
      </p:sp>
      <p:sp>
        <p:nvSpPr>
          <p:cNvPr id="126" name="FIGURE 28-10 The result of adding 60, 50, 20, 80, 90, 70, 55, 10, 40, and 35 to an initially empty AVL tree and a binary search tree"/>
          <p:cNvSpPr txBox="1">
            <a:spLocks noGrp="1"/>
          </p:cNvSpPr>
          <p:nvPr>
            <p:ph type="body" sz="quarter" idx="1"/>
          </p:nvPr>
        </p:nvSpPr>
        <p:spPr>
          <a:xfrm>
            <a:off x="457200" y="5676085"/>
            <a:ext cx="8229600" cy="7359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02336">
              <a:defRPr sz="1936"/>
            </a:lvl1pPr>
          </a:lstStyle>
          <a:p>
            <a:r>
              <a:t>FIGURE 28-10 The result of adding 60, 50, 20, 80, 90, 70, 55, 10, 40, and 35 to an initially empty AVL tree and a binary search tree</a:t>
            </a:r>
          </a:p>
        </p:txBody>
      </p:sp>
      <p:pic>
        <p:nvPicPr>
          <p:cNvPr id="127" name="Two diagrams a, and b illustrates A V L tree and a binary search tree.&#10;&#10;Picture 2" descr="Two diagrams a, and b illustrates A V L tree and a binary search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102198"/>
            <a:ext cx="3962309" cy="3364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Two diagrams a, and b illustrates A V L tree and a binary search tree.&#10;&#10;Picture 2" descr="Two diagrams a, and b illustrates A V L tree and a binary search tree.Picture 2"/>
          <p:cNvPicPr>
            <a:picLocks noChangeAspect="1"/>
          </p:cNvPicPr>
          <p:nvPr/>
        </p:nvPicPr>
        <p:blipFill>
          <a:blip r:embed="rId3">
            <a:extLst/>
          </a:blip>
          <a:srcRect l="54847"/>
          <a:stretch>
            <a:fillRect/>
          </a:stretch>
        </p:blipFill>
        <p:spPr>
          <a:xfrm>
            <a:off x="4909342" y="1102198"/>
            <a:ext cx="3853509" cy="4279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Implementation Details</a:t>
            </a:r>
          </a:p>
        </p:txBody>
      </p:sp>
      <p:sp>
        <p:nvSpPr>
          <p:cNvPr id="131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200" y="5958015"/>
            <a:ext cx="8229600" cy="5810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LISTING 28-1 An outline of the class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AVLTree</a:t>
            </a:r>
          </a:p>
        </p:txBody>
      </p:sp>
      <p:sp>
        <p:nvSpPr>
          <p:cNvPr id="132" name="/**  A class that implements the ADT AVL tree by extending BinarySearchTree.…"/>
          <p:cNvSpPr txBox="1"/>
          <p:nvPr/>
        </p:nvSpPr>
        <p:spPr>
          <a:xfrm>
            <a:off x="266700" y="658088"/>
            <a:ext cx="8750031" cy="5351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/**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 </a:t>
            </a:r>
            <a:r>
              <a:t>A class that implements the ADT AVL tree by extending BinarySearchTree.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The remove operation is not supported.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class</a:t>
            </a:r>
            <a:r>
              <a:t> AVLTree&lt;T </a:t>
            </a:r>
            <a:r>
              <a:rPr>
                <a:solidFill>
                  <a:srgbClr val="BA2DA2"/>
                </a:solidFill>
              </a:rPr>
              <a:t>extends</a:t>
            </a:r>
            <a:r>
              <a:t> Comparable&lt;? </a:t>
            </a:r>
            <a:r>
              <a:rPr>
                <a:solidFill>
                  <a:srgbClr val="BA2DA2"/>
                </a:solidFill>
              </a:rPr>
              <a:t>super</a:t>
            </a:r>
            <a:r>
              <a:t> T&gt;&gt;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          </a:t>
            </a:r>
            <a:r>
              <a:rPr>
                <a:solidFill>
                  <a:srgbClr val="BA2DA2"/>
                </a:solidFill>
              </a:rPr>
              <a:t>extends</a:t>
            </a:r>
            <a:r>
              <a:t> BinarySearchTree&lt;T&gt; </a:t>
            </a:r>
            <a:r>
              <a:rPr>
                <a:solidFill>
                  <a:srgbClr val="BA2DA2"/>
                </a:solidFill>
              </a:rPr>
              <a:t>implements</a:t>
            </a:r>
            <a:r>
              <a:t> SearchTreeInterface&lt;T&gt;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	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AVLTree()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	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		</a:t>
            </a:r>
            <a:r>
              <a:t>super</a:t>
            </a:r>
            <a:r>
              <a:rPr>
                <a:solidFill>
                  <a:srgbClr val="000000"/>
                </a:solidFill>
              </a:rPr>
              <a:t>();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	} </a:t>
            </a:r>
            <a:r>
              <a:t>// end default constructor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	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	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AVLTree(T rootEntry)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	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		</a:t>
            </a:r>
            <a:r>
              <a:rPr>
                <a:solidFill>
                  <a:srgbClr val="BA2DA2"/>
                </a:solidFill>
              </a:rPr>
              <a:t>super</a:t>
            </a:r>
            <a:r>
              <a:t>(rootEntry);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	} </a:t>
            </a:r>
            <a:r>
              <a:t>// end constructor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   Implementations of add and remove are here. </a:t>
            </a: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A definition of add appears in Segment 28.12 of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this chapter. Other methods in SearchTreeInterface are inherited.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. . .</a:t>
            </a: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Implementations of private methods to rebalance the tree </a:t>
            </a: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using rotations are here.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. . . */</a:t>
            </a: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AVLTree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Rotations</a:t>
            </a:r>
          </a:p>
        </p:txBody>
      </p:sp>
      <p:sp>
        <p:nvSpPr>
          <p:cNvPr id="135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21791">
              <a:defRPr sz="2448"/>
            </a:lvl1pPr>
          </a:lstStyle>
          <a:p>
            <a:r>
              <a:t>The implementation of the method for a single right rotation</a:t>
            </a:r>
          </a:p>
        </p:txBody>
      </p:sp>
      <p:sp>
        <p:nvSpPr>
          <p:cNvPr id="136" name="// Corrects an imbalance at the node closest to a structural…"/>
          <p:cNvSpPr txBox="1"/>
          <p:nvPr/>
        </p:nvSpPr>
        <p:spPr>
          <a:xfrm>
            <a:off x="593049" y="3058275"/>
            <a:ext cx="7153199" cy="306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Corrects an imbalance at the node closest to a structural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change in the left subtree of the node's left child.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nodeN is a node, closest to the newly added leaf, at which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an imbalance occurs and that has a left child.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private</a:t>
            </a:r>
            <a:r>
              <a:t> BinaryNode&lt;T&gt; rotateRight(BinaryNode&lt;T&gt; nodeN)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BinaryNode&lt;T&gt; nodeC = nodeN.getLeftChild();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nodeN.setLeftChild(nodeC.getRightChild());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nodeC.setRightChild(nodeN);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nodeC;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rotateRight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7" name="Algorithm rotateRight(nodeN)…"/>
          <p:cNvSpPr txBox="1"/>
          <p:nvPr/>
        </p:nvSpPr>
        <p:spPr>
          <a:xfrm>
            <a:off x="593049" y="807814"/>
            <a:ext cx="6362959" cy="2442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200"/>
              </a:spcBef>
              <a:defRPr sz="18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rotateRight(nodeN)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2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Corrects an imbalance at a given node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 </a:t>
            </a:r>
            <a:r>
              <a:t>due to an addition</a:t>
            </a:r>
          </a:p>
          <a:p>
            <a:pPr defTabSz="457200">
              <a:spcBef>
                <a:spcPts val="2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</a:t>
            </a:r>
            <a:r>
              <a:rPr i="0" spc="-442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in the left subtree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r>
              <a:t>’s left child.</a:t>
            </a:r>
          </a:p>
          <a:p>
            <a:pPr defTabSz="457200">
              <a:spcBef>
                <a:spcPts val="2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nodeC = </a:t>
            </a:r>
            <a:r>
              <a:t>left child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endParaRPr i="0"/>
          </a:p>
          <a:p>
            <a:pPr marR="3021964" defTabSz="457200">
              <a:spcBef>
                <a:spcPts val="2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Set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r>
              <a:t>’s left child to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nodeC</a:t>
            </a:r>
            <a:r>
              <a:t>’s right child </a:t>
            </a:r>
          </a:p>
          <a:p>
            <a:pPr marR="3021964" defTabSz="457200">
              <a:spcBef>
                <a:spcPts val="2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Set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nodeC</a:t>
            </a:r>
            <a:r>
              <a:t>’s right child to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</a:p>
          <a:p>
            <a:pPr defTabSz="457200">
              <a:spcBef>
                <a:spcPts val="200"/>
              </a:spcBef>
              <a:defRPr sz="1800" b="1"/>
            </a:pPr>
            <a:r>
              <a:t>return </a:t>
            </a:r>
            <a:r>
              <a:rPr b="0"/>
              <a:t>nodeC</a:t>
            </a:r>
            <a:endParaRPr b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Rotations</a:t>
            </a:r>
          </a:p>
        </p:txBody>
      </p:sp>
      <p:sp>
        <p:nvSpPr>
          <p:cNvPr id="140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Implementation for a right- left double rotation</a:t>
            </a:r>
          </a:p>
        </p:txBody>
      </p:sp>
      <p:sp>
        <p:nvSpPr>
          <p:cNvPr id="141" name="Algorithm rotateRightLeft(nodeN)…"/>
          <p:cNvSpPr txBox="1"/>
          <p:nvPr/>
        </p:nvSpPr>
        <p:spPr>
          <a:xfrm>
            <a:off x="443971" y="713040"/>
            <a:ext cx="6512308" cy="2047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1435100" indent="-1435100" defTabSz="457200">
              <a:spcBef>
                <a:spcPts val="500"/>
              </a:spcBef>
              <a:defRPr sz="18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rotateRightLeft(nodeN)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434464" indent="-1434464" defTabSz="457200">
              <a:spcBef>
                <a:spcPts val="5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Corrects an imbalance at a given node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 </a:t>
            </a:r>
            <a:r>
              <a:t>due to an addition</a:t>
            </a:r>
          </a:p>
          <a:p>
            <a:pPr marL="1435100" indent="-1435100" defTabSz="457200">
              <a:spcBef>
                <a:spcPts val="5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</a:t>
            </a:r>
            <a:r>
              <a:rPr i="0" spc="-427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in the left subtree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r>
              <a:t>’s right child.</a:t>
            </a:r>
          </a:p>
          <a:p>
            <a:pPr marL="1435100" indent="-1435100" defTabSz="457200">
              <a:spcBef>
                <a:spcPts val="5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nodeC = </a:t>
            </a:r>
            <a:r>
              <a:t>right child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endParaRPr i="0"/>
          </a:p>
          <a:p>
            <a:pPr marL="1435100" indent="-1435100" defTabSz="457200">
              <a:spcBef>
                <a:spcPts val="5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Set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r>
              <a:t>’s right child to the node returned by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rotateRight(nodeC)</a:t>
            </a:r>
          </a:p>
          <a:p>
            <a:pPr marL="1434464" indent="-1434464" defTabSz="457200">
              <a:spcBef>
                <a:spcPts val="500"/>
              </a:spcBef>
              <a:defRPr sz="1800"/>
            </a:pPr>
            <a:r>
              <a:rPr b="1"/>
              <a:t>return </a:t>
            </a:r>
            <a:r>
              <a:t>rotateLeft(nodeN)</a:t>
            </a:r>
          </a:p>
        </p:txBody>
      </p:sp>
      <p:sp>
        <p:nvSpPr>
          <p:cNvPr id="142" name="// Corrects an imbalance at the node closest to a structural…"/>
          <p:cNvSpPr txBox="1"/>
          <p:nvPr/>
        </p:nvSpPr>
        <p:spPr>
          <a:xfrm>
            <a:off x="443971" y="3154680"/>
            <a:ext cx="7623137" cy="250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Corrects an imbalance at the node closest to a structural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change in the left subtree of the node's right child.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nodeN is a node, closest to the newly added leaf, at which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an imbalance occurs and that has a right child.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private</a:t>
            </a:r>
            <a:r>
              <a:t> BinaryNode&lt;T&gt; rotateRightLeft(BinaryNode&lt;T&gt; nodeN)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BinaryNode&lt;T&gt; nodeC = nodeN.getRightChild();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nodeN.setRightChild(rotateRight(nodeC));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rotateLeft(nodeN);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rotateRightLeft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AVL Trees</a:t>
            </a:r>
          </a:p>
        </p:txBody>
      </p:sp>
      <p:sp>
        <p:nvSpPr>
          <p:cNvPr id="50" name="Content Placeholder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Possible to form several differently shaped binary search trees</a:t>
            </a:r>
          </a:p>
          <a:p>
            <a:pPr lvl="1"/>
            <a:r>
              <a:t>From the same collection of data</a:t>
            </a:r>
          </a:p>
          <a:p>
            <a:r>
              <a:t>AVL tree is a binary search tree that </a:t>
            </a:r>
          </a:p>
          <a:p>
            <a:pPr lvl="1"/>
            <a:r>
              <a:t>Rearranges its nodes whenever it becomes unbalanced.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Rotations</a:t>
            </a:r>
          </a:p>
        </p:txBody>
      </p:sp>
      <p:sp>
        <p:nvSpPr>
          <p:cNvPr id="145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Pseudocode to rebalance the tree</a:t>
            </a:r>
          </a:p>
        </p:txBody>
      </p:sp>
      <p:sp>
        <p:nvSpPr>
          <p:cNvPr id="146" name="Algorithm rebalance(nodeN)…"/>
          <p:cNvSpPr txBox="1"/>
          <p:nvPr/>
        </p:nvSpPr>
        <p:spPr>
          <a:xfrm>
            <a:off x="457200" y="650411"/>
            <a:ext cx="8513565" cy="521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600"/>
              </a:spcBef>
              <a:defRPr sz="18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rebalance(nodeN)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(nodeN</a:t>
            </a:r>
            <a:r>
              <a:t>’s left subtree is taller than its right subtree by more than 1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)</a:t>
            </a:r>
          </a:p>
          <a:p>
            <a:pPr defTabSz="457200">
              <a:spcBef>
                <a:spcPts val="600"/>
              </a:spcBef>
              <a:tabLst>
                <a:tab pos="546100" algn="l"/>
              </a:tabLst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{	//</a:t>
            </a:r>
            <a:r>
              <a:rPr i="0" spc="-300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Addition </a:t>
            </a:r>
            <a:r>
              <a:rPr spc="-22"/>
              <a:t>was </a:t>
            </a:r>
            <a:r>
              <a:t>in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r>
              <a:t>’s left subtree</a:t>
            </a:r>
          </a:p>
          <a:p>
            <a:pPr marR="125095" lvl="2" indent="457200" defTabSz="457200">
              <a:spcBef>
                <a:spcPts val="600"/>
              </a:spcBef>
              <a:tabLst>
                <a:tab pos="2095500" algn="l"/>
              </a:tabLst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if</a:t>
            </a:r>
            <a:r>
              <a:rPr b="1" i="0" spc="-330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</a:t>
            </a:r>
            <a:r>
              <a:t>the</a:t>
            </a:r>
            <a:r>
              <a:rPr spc="-292"/>
              <a:t> </a:t>
            </a:r>
            <a:r>
              <a:t>left</a:t>
            </a:r>
            <a:r>
              <a:rPr spc="-292"/>
              <a:t> </a:t>
            </a:r>
            <a:r>
              <a:t>child</a:t>
            </a:r>
            <a:r>
              <a:rPr spc="-292"/>
              <a:t> </a:t>
            </a:r>
            <a:r>
              <a:t>of</a:t>
            </a:r>
            <a:r>
              <a:rPr spc="-292"/>
              <a:t>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r>
              <a:rPr i="0" spc="-285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has</a:t>
            </a:r>
            <a:r>
              <a:rPr spc="-292"/>
              <a:t> </a:t>
            </a:r>
            <a:r>
              <a:t>a</a:t>
            </a:r>
            <a:r>
              <a:rPr spc="-292"/>
              <a:t> </a:t>
            </a:r>
            <a:r>
              <a:t>left</a:t>
            </a:r>
            <a:r>
              <a:rPr spc="-292"/>
              <a:t> </a:t>
            </a:r>
            <a:r>
              <a:t>subtree</a:t>
            </a:r>
            <a:r>
              <a:rPr spc="-292"/>
              <a:t> </a:t>
            </a:r>
            <a:r>
              <a:t>that</a:t>
            </a:r>
            <a:r>
              <a:rPr spc="-292"/>
              <a:t> </a:t>
            </a:r>
            <a:r>
              <a:t>is</a:t>
            </a:r>
            <a:r>
              <a:rPr spc="-292"/>
              <a:t> </a:t>
            </a:r>
            <a:r>
              <a:t>taller</a:t>
            </a:r>
            <a:r>
              <a:rPr spc="-292"/>
              <a:t> </a:t>
            </a:r>
            <a:r>
              <a:t>than</a:t>
            </a:r>
            <a:r>
              <a:rPr spc="-292"/>
              <a:t> </a:t>
            </a:r>
            <a:r>
              <a:t>its</a:t>
            </a:r>
            <a:r>
              <a:rPr spc="-292"/>
              <a:t> </a:t>
            </a:r>
            <a:r>
              <a:t>right</a:t>
            </a:r>
            <a:r>
              <a:rPr spc="-292"/>
              <a:t> </a:t>
            </a:r>
            <a:r>
              <a:t>subtree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) </a:t>
            </a:r>
          </a:p>
          <a:p>
            <a:pPr marR="125095" lvl="4" indent="914400" defTabSz="457200">
              <a:spcBef>
                <a:spcPts val="600"/>
              </a:spcBef>
              <a:tabLst>
                <a:tab pos="2095500" algn="l"/>
              </a:tabLst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rotateRight(nodeN)	//</a:t>
            </a:r>
            <a:r>
              <a:rPr i="0" spc="-457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Addition</a:t>
            </a:r>
            <a:r>
              <a:rPr spc="-195"/>
              <a:t> </a:t>
            </a:r>
            <a:r>
              <a:rPr spc="-22"/>
              <a:t>was</a:t>
            </a:r>
            <a:r>
              <a:rPr spc="-195"/>
              <a:t> </a:t>
            </a:r>
            <a:r>
              <a:t>in</a:t>
            </a:r>
            <a:r>
              <a:rPr spc="-195"/>
              <a:t> </a:t>
            </a:r>
            <a:r>
              <a:t>left</a:t>
            </a:r>
            <a:r>
              <a:rPr spc="-195"/>
              <a:t> </a:t>
            </a:r>
            <a:r>
              <a:t>subtree</a:t>
            </a:r>
            <a:r>
              <a:rPr spc="-195"/>
              <a:t> </a:t>
            </a:r>
            <a:r>
              <a:t>of</a:t>
            </a:r>
            <a:r>
              <a:rPr spc="-135"/>
              <a:t> </a:t>
            </a:r>
            <a:r>
              <a:t>left</a:t>
            </a:r>
            <a:r>
              <a:rPr spc="-195"/>
              <a:t> </a:t>
            </a:r>
            <a:r>
              <a:t>child</a:t>
            </a:r>
          </a:p>
          <a:p>
            <a:pPr lvl="2" indent="457200" defTabSz="457200">
              <a:spcBef>
                <a:spcPts val="600"/>
              </a:spcBef>
              <a:defRPr sz="1800" b="1"/>
            </a:pPr>
            <a:r>
              <a:t>else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4" indent="9144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rotateLeftRight(nodeN) //</a:t>
            </a:r>
            <a:r>
              <a:rPr i="0" spc="-404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Addition </a:t>
            </a:r>
            <a:r>
              <a:rPr spc="-22"/>
              <a:t>was </a:t>
            </a:r>
            <a:r>
              <a:t>in right subtree of left child</a:t>
            </a:r>
          </a:p>
          <a:p>
            <a:pPr defTabSz="4572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else 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(nodeN</a:t>
            </a:r>
            <a:r>
              <a:t>’s right subtree is taller than its left subtree by more than 1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)</a:t>
            </a:r>
          </a:p>
          <a:p>
            <a:pPr defTabSz="457200">
              <a:spcBef>
                <a:spcPts val="600"/>
              </a:spcBef>
              <a:tabLst>
                <a:tab pos="1905000" algn="l"/>
              </a:tabLst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{	//</a:t>
            </a:r>
            <a:r>
              <a:rPr i="0" spc="-315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Addition </a:t>
            </a:r>
            <a:r>
              <a:rPr spc="-22"/>
              <a:t>was </a:t>
            </a:r>
            <a:r>
              <a:t>in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r>
              <a:t>’s right subtree</a:t>
            </a:r>
          </a:p>
          <a:p>
            <a:pPr marR="56514" lvl="2" indent="457200" defTabSz="457200">
              <a:spcBef>
                <a:spcPts val="600"/>
              </a:spcBef>
              <a:tabLst>
                <a:tab pos="3454400" algn="l"/>
              </a:tabLst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if</a:t>
            </a:r>
            <a:r>
              <a:rPr b="1" i="0" spc="-165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</a:t>
            </a:r>
            <a:r>
              <a:t>the</a:t>
            </a:r>
            <a:r>
              <a:rPr spc="-165"/>
              <a:t> </a:t>
            </a:r>
            <a:r>
              <a:t>right</a:t>
            </a:r>
            <a:r>
              <a:rPr spc="-165"/>
              <a:t> </a:t>
            </a:r>
            <a:r>
              <a:t>child</a:t>
            </a:r>
            <a:r>
              <a:rPr spc="-165"/>
              <a:t> </a:t>
            </a:r>
            <a:r>
              <a:t>of</a:t>
            </a:r>
            <a:r>
              <a:rPr spc="-165"/>
              <a:t>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r>
              <a:rPr i="0" spc="-180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has</a:t>
            </a:r>
            <a:r>
              <a:rPr spc="-165"/>
              <a:t> </a:t>
            </a:r>
            <a:r>
              <a:t>a</a:t>
            </a:r>
            <a:r>
              <a:rPr spc="-165"/>
              <a:t> </a:t>
            </a:r>
            <a:r>
              <a:t>right</a:t>
            </a:r>
            <a:r>
              <a:rPr spc="-165"/>
              <a:t> </a:t>
            </a:r>
            <a:r>
              <a:t>subtree</a:t>
            </a:r>
            <a:r>
              <a:rPr spc="-165"/>
              <a:t> </a:t>
            </a:r>
            <a:r>
              <a:t>that</a:t>
            </a:r>
            <a:r>
              <a:rPr spc="-165"/>
              <a:t> </a:t>
            </a:r>
            <a:r>
              <a:t>is</a:t>
            </a:r>
            <a:r>
              <a:rPr spc="-165"/>
              <a:t> </a:t>
            </a:r>
            <a:r>
              <a:t>taller</a:t>
            </a:r>
            <a:r>
              <a:rPr spc="-165"/>
              <a:t> </a:t>
            </a:r>
            <a:r>
              <a:t>than</a:t>
            </a:r>
            <a:r>
              <a:rPr spc="-165"/>
              <a:t> </a:t>
            </a:r>
            <a:r>
              <a:t>its</a:t>
            </a:r>
            <a:r>
              <a:rPr spc="-165"/>
              <a:t> </a:t>
            </a:r>
            <a:r>
              <a:t>left</a:t>
            </a:r>
            <a:r>
              <a:rPr spc="-165"/>
              <a:t> </a:t>
            </a:r>
            <a:r>
              <a:t>subtree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) </a:t>
            </a:r>
          </a:p>
          <a:p>
            <a:pPr marR="56514" lvl="4" indent="914400" defTabSz="457200">
              <a:spcBef>
                <a:spcPts val="600"/>
              </a:spcBef>
              <a:tabLst>
                <a:tab pos="3454400" algn="l"/>
              </a:tabLst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rotateLeft(nodeN)	//</a:t>
            </a:r>
            <a:r>
              <a:rPr i="0" spc="-247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Addition</a:t>
            </a:r>
            <a:r>
              <a:rPr spc="-225"/>
              <a:t> </a:t>
            </a:r>
            <a:r>
              <a:rPr spc="-22"/>
              <a:t>was</a:t>
            </a:r>
            <a:r>
              <a:rPr spc="-225"/>
              <a:t> </a:t>
            </a:r>
            <a:r>
              <a:t>in</a:t>
            </a:r>
            <a:r>
              <a:rPr spc="-225"/>
              <a:t> </a:t>
            </a:r>
            <a:r>
              <a:t>right</a:t>
            </a:r>
            <a:r>
              <a:rPr spc="-225"/>
              <a:t> </a:t>
            </a:r>
            <a:r>
              <a:t>subtree</a:t>
            </a:r>
            <a:r>
              <a:rPr spc="-225"/>
              <a:t> </a:t>
            </a:r>
            <a:r>
              <a:t>of</a:t>
            </a:r>
            <a:r>
              <a:rPr spc="-172"/>
              <a:t> </a:t>
            </a:r>
            <a:r>
              <a:t>right</a:t>
            </a:r>
            <a:r>
              <a:rPr spc="-225"/>
              <a:t> </a:t>
            </a:r>
            <a:r>
              <a:t>child</a:t>
            </a:r>
          </a:p>
          <a:p>
            <a:pPr lvl="2" indent="457200" defTabSz="457200">
              <a:spcBef>
                <a:spcPts val="600"/>
              </a:spcBef>
              <a:defRPr sz="1800" b="1"/>
            </a:pPr>
            <a:r>
              <a:t>else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4" indent="9144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rotateRightLeft(nodeN) //</a:t>
            </a:r>
            <a:r>
              <a:rPr i="0" spc="-404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Addition </a:t>
            </a:r>
            <a:r>
              <a:rPr spc="-22"/>
              <a:t>was </a:t>
            </a:r>
            <a:r>
              <a:t>in left subtree of right child</a:t>
            </a:r>
          </a:p>
          <a:p>
            <a:pPr defTabSz="4572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"/>
          <p:cNvSpPr txBox="1">
            <a:spLocks noGrp="1"/>
          </p:cNvSpPr>
          <p:nvPr>
            <p:ph type="title"/>
          </p:nvPr>
        </p:nvSpPr>
        <p:spPr>
          <a:xfrm>
            <a:off x="249435" y="-127001"/>
            <a:ext cx="8513565" cy="80781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Rotations</a:t>
            </a:r>
          </a:p>
        </p:txBody>
      </p:sp>
      <p:sp>
        <p:nvSpPr>
          <p:cNvPr id="149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200" y="5958015"/>
            <a:ext cx="8229600" cy="581001"/>
          </a:xfrm>
          <a:prstGeom prst="rect">
            <a:avLst/>
          </a:prstGeom>
        </p:spPr>
        <p:txBody>
          <a:bodyPr/>
          <a:lstStyle/>
          <a:p>
            <a:pPr defTabSz="640079">
              <a:defRPr sz="2520"/>
            </a:pPr>
            <a:r>
              <a:t>Implementation for rebalancing within the class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AVLTree</a:t>
            </a:r>
          </a:p>
        </p:txBody>
      </p:sp>
      <p:sp>
        <p:nvSpPr>
          <p:cNvPr id="150" name="private BinaryNode&lt;T&gt; rebalance(BinaryNode&lt;T&gt; nodeN)…"/>
          <p:cNvSpPr txBox="1"/>
          <p:nvPr/>
        </p:nvSpPr>
        <p:spPr>
          <a:xfrm>
            <a:off x="443971" y="547583"/>
            <a:ext cx="5815731" cy="545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private</a:t>
            </a:r>
            <a:r>
              <a:t> BinaryNode&lt;T&gt; rebalance(BinaryNode&lt;T&gt; nodeN)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heightDifference = getHeightDifference(nodeN);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r>
              <a:t>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(heightDifference &gt; </a:t>
            </a:r>
            <a:r>
              <a:rPr>
                <a:solidFill>
                  <a:srgbClr val="272AD8"/>
                </a:solidFill>
              </a:rPr>
              <a:t>1</a:t>
            </a:r>
            <a:r>
              <a:t>)</a:t>
            </a: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t>// Left subtree is taller by more than 1,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t>// so addition was in left subtree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(getHeightDifference(nodeN.getLeftChild()) &gt; </a:t>
            </a:r>
            <a:r>
              <a:rPr>
                <a:solidFill>
                  <a:srgbClr val="272AD8"/>
                </a:solidFill>
              </a:rPr>
              <a:t>0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   </a:t>
            </a:r>
            <a:r>
              <a:t>// Addition was in left subtree of left child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nodeN = rotateRight(nodeN);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else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   </a:t>
            </a:r>
            <a:r>
              <a:t>// Addition was in right subtree of left child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nodeN = rotateLeftRight(nodeN);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}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else</a:t>
            </a:r>
            <a:r>
              <a:t>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(heightDifference &lt; </a:t>
            </a:r>
            <a:r>
              <a:rPr>
                <a:solidFill>
                  <a:srgbClr val="272AD8"/>
                </a:solidFill>
              </a:rPr>
              <a:t>-1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t>// Right subtree is taller by more than 1,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t>// so addition was in right subtree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(getHeightDifference(nodeN.getRightChild()) &lt; </a:t>
            </a:r>
            <a:r>
              <a:rPr>
                <a:solidFill>
                  <a:srgbClr val="272AD8"/>
                </a:solidFill>
              </a:rPr>
              <a:t>0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   </a:t>
            </a:r>
            <a:r>
              <a:t>// Addition was in right subtree of right child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nodeN = rotateLeft(nodeN);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else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   </a:t>
            </a:r>
            <a:r>
              <a:t>// Addition was in left subtree of right child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nodeN = rotateRightLeft(nodeN);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if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Else nodeN is balanced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r>
              <a:t>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nodeN;</a:t>
            </a: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rebalance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Methods to Add</a:t>
            </a:r>
          </a:p>
        </p:txBody>
      </p:sp>
      <p:sp>
        <p:nvSpPr>
          <p:cNvPr id="153" name="Content Placeholder 1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AVL Tree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add</a:t>
            </a:r>
          </a:p>
        </p:txBody>
      </p:sp>
      <p:sp>
        <p:nvSpPr>
          <p:cNvPr id="154" name="public T add(T newEntry)…"/>
          <p:cNvSpPr txBox="1"/>
          <p:nvPr/>
        </p:nvSpPr>
        <p:spPr>
          <a:xfrm>
            <a:off x="1361970" y="1452880"/>
            <a:ext cx="5788086" cy="395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T add(T newEntry)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T result =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(isEmpty())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setRootNode(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BinaryNode&lt;&gt;(newEntry));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else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BinaryNode&lt;T&gt; rootNode = getRootNode();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result = addEntry(rootNode, newEntry);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setRootNode(rebalance(rootNode));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if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result;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add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13816">
              <a:defRPr sz="3916"/>
            </a:pPr>
            <a:r>
              <a:t>Methods to Add —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addEntry</a:t>
            </a:r>
            <a:r>
              <a:t> (Part 1)</a:t>
            </a:r>
          </a:p>
        </p:txBody>
      </p:sp>
      <p:sp>
        <p:nvSpPr>
          <p:cNvPr id="157" name="Content Placeholder 1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AVL Tree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addEntry</a:t>
            </a:r>
          </a:p>
        </p:txBody>
      </p:sp>
      <p:sp>
        <p:nvSpPr>
          <p:cNvPr id="158" name="private T addEntry(BinaryNode&lt;T&gt; rootNode, T newEntry)…"/>
          <p:cNvSpPr txBox="1"/>
          <p:nvPr/>
        </p:nvSpPr>
        <p:spPr>
          <a:xfrm>
            <a:off x="443971" y="680814"/>
            <a:ext cx="9629259" cy="517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private</a:t>
            </a:r>
            <a:r>
              <a:t> T addEntry(BinaryNode&lt;T&gt; rootNode, T newEntry)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Assertion: rootNode != null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T result =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comparison = newEntry.compareTo(rootNode.getData());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(comparison == </a:t>
            </a:r>
            <a:r>
              <a:rPr>
                <a:solidFill>
                  <a:srgbClr val="272AD8"/>
                </a:solidFill>
              </a:rPr>
              <a:t>0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result = rootNode.getData();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rootNode.setData(newEntry);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}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else</a:t>
            </a:r>
            <a:r>
              <a:t>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(comparison &lt; </a:t>
            </a:r>
            <a:r>
              <a:rPr>
                <a:solidFill>
                  <a:srgbClr val="272AD8"/>
                </a:solidFill>
              </a:rPr>
              <a:t>0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(rootNode.hasLeftChild())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   BinaryNode&lt;T&gt; leftChild = rootNode.getLeftChild();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   result = addEntry(leftChild, newEntry);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   rootNode.setLeftChild(rebalance(leftChild));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}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else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13816">
              <a:defRPr sz="3916"/>
            </a:pPr>
            <a:r>
              <a:t>Methods to Add —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addEntry</a:t>
            </a:r>
            <a:r>
              <a:t> (Part 1)</a:t>
            </a:r>
          </a:p>
        </p:txBody>
      </p:sp>
      <p:sp>
        <p:nvSpPr>
          <p:cNvPr id="161" name="Content Placeholder 1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AVL Tree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addEntry</a:t>
            </a:r>
          </a:p>
        </p:txBody>
      </p:sp>
      <p:sp>
        <p:nvSpPr>
          <p:cNvPr id="162" name="else…"/>
          <p:cNvSpPr txBox="1"/>
          <p:nvPr/>
        </p:nvSpPr>
        <p:spPr>
          <a:xfrm>
            <a:off x="366970" y="807814"/>
            <a:ext cx="9629259" cy="517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</a:t>
            </a:r>
            <a:r>
              <a:rPr>
                <a:solidFill>
                  <a:srgbClr val="BA2DA2"/>
                </a:solidFill>
              </a:rPr>
              <a:t>else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   rootNode.setLeftChild(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BinaryNode&lt;&gt;(newEntry));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}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else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t>// Assertion: comparison &gt; 0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(rootNode.hasRightChild())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   BinaryNode&lt;T&gt; rightChild = rootNode.getRightChild();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   result = addEntry(rightChild, newEntry);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   rootNode.setRightChild(rebalance(rightChild));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}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else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   rootNode.setRightChild(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BinaryNode&lt;&gt;(newEntry));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if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result;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addEntry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2-3 Trees</a:t>
            </a:r>
          </a:p>
        </p:txBody>
      </p:sp>
      <p:sp>
        <p:nvSpPr>
          <p:cNvPr id="165" name="Content Placeholder 1"/>
          <p:cNvSpPr txBox="1">
            <a:spLocks noGrp="1"/>
          </p:cNvSpPr>
          <p:nvPr>
            <p:ph type="body" sz="half" idx="1"/>
          </p:nvPr>
        </p:nvSpPr>
        <p:spPr>
          <a:xfrm>
            <a:off x="95249" y="769647"/>
            <a:ext cx="8953501" cy="2407965"/>
          </a:xfrm>
          <a:prstGeom prst="rect">
            <a:avLst/>
          </a:prstGeom>
        </p:spPr>
        <p:txBody>
          <a:bodyPr/>
          <a:lstStyle/>
          <a:p>
            <a:r>
              <a:t>General search tree whose interior nodes must have either two or three children</a:t>
            </a:r>
          </a:p>
          <a:p>
            <a:pPr lvl="1"/>
            <a:r>
              <a:t>A 2-node contains one data item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t> and has two children</a:t>
            </a:r>
          </a:p>
          <a:p>
            <a:pPr lvl="1"/>
            <a:r>
              <a:t>A 3-node contains two data items,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t> and</a:t>
            </a:r>
            <a:r>
              <a:rPr i="1"/>
              <a:t>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t>, and has three children</a:t>
            </a:r>
          </a:p>
        </p:txBody>
      </p:sp>
      <p:pic>
        <p:nvPicPr>
          <p:cNvPr id="166" name="Two diagrams a, and b illustrates 2 dash 3 tree.&#10;&#10;Picture 2" descr="Two diagrams a, and b illustrates 2 dash 3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0348" y="2985917"/>
            <a:ext cx="1413705" cy="2930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Two diagrams a, and b illustrates 2 dash 3 tree.&#10;&#10;Picture 2" descr="Two diagrams a, and b illustrates 2 dash 3 tre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9896" y="2985917"/>
            <a:ext cx="2046473" cy="306970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FIGURE 28-11 Nodes in a 2-3 tree"/>
          <p:cNvSpPr txBox="1"/>
          <p:nvPr/>
        </p:nvSpPr>
        <p:spPr>
          <a:xfrm>
            <a:off x="1245265" y="5928622"/>
            <a:ext cx="6539170" cy="58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 fontScale="92500" lnSpcReduction="10000"/>
          </a:bodyPr>
          <a:lstStyle>
            <a:lvl1pPr defTabSz="612648">
              <a:defRPr sz="2948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28-11 Nodes in a 2-3 tree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2-3 Trees</a:t>
            </a:r>
          </a:p>
        </p:txBody>
      </p:sp>
      <p:sp>
        <p:nvSpPr>
          <p:cNvPr id="171" name="FIGURE 28-12 A 2-3 tre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612648">
              <a:defRPr sz="2948"/>
            </a:lvl1pPr>
          </a:lstStyle>
          <a:p>
            <a:r>
              <a:t>FIGURE 28-12 A 2-3 tree</a:t>
            </a:r>
          </a:p>
        </p:txBody>
      </p:sp>
      <p:pic>
        <p:nvPicPr>
          <p:cNvPr id="172" name="A diagram illustrates a 2 dash 3 tree.&#10;&#10;Picture 2" descr="A diagram illustrates a 2 dash 3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969407"/>
            <a:ext cx="8534400" cy="4700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Building 2-3 Trees</a:t>
            </a:r>
          </a:p>
        </p:txBody>
      </p:sp>
      <p:sp>
        <p:nvSpPr>
          <p:cNvPr id="175" name="FIGURE 28-13 An initially empty 2-3 tree after three addition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84631">
              <a:defRPr sz="2332"/>
            </a:lvl1pPr>
          </a:lstStyle>
          <a:p>
            <a:r>
              <a:t>FIGURE 28-13 An initially empty 2-3 tree after three additions</a:t>
            </a:r>
          </a:p>
        </p:txBody>
      </p:sp>
      <p:pic>
        <p:nvPicPr>
          <p:cNvPr id="176" name="Four diagrams a, b, c, and d illustrates 2 dash 3 trees after addition.&#10;&#10;Picture 2" descr="Four diagrams a, b, c, and d illustrates 2 dash 3 trees after addition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2032" y="908841"/>
            <a:ext cx="2550080" cy="2002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Four diagrams a, b, c, and d illustrates 2 dash 3 trees after addition.&#10;&#10;Picture 2" descr="Four diagrams a, b, c, and d illustrates 2 dash 3 trees after addition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2999" y="908841"/>
            <a:ext cx="3048001" cy="2002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Four diagrams a, b, c, and d illustrates 2 dash 3 trees after addition.&#10;&#10;Picture 2" descr="Four diagrams a, b, c, and d illustrates 2 dash 3 trees after addition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111" y="3429000"/>
            <a:ext cx="3048001" cy="2155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Four diagrams a, b, c, and d illustrates 2 dash 3 trees after addition.&#10;&#10;Picture 2" descr="Four diagrams a, b, c, and d illustrates 2 dash 3 trees after addition.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37886" y="3429000"/>
            <a:ext cx="2478227" cy="2275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Building 2-3 Trees</a:t>
            </a:r>
          </a:p>
        </p:txBody>
      </p:sp>
      <p:sp>
        <p:nvSpPr>
          <p:cNvPr id="182" name="FIGURE 28-14 The 2-3 tree after three addition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612648">
              <a:defRPr sz="2948"/>
            </a:lvl1pPr>
          </a:lstStyle>
          <a:p>
            <a:r>
              <a:t>FIGURE 28-14 The 2-3 tree after three additions</a:t>
            </a:r>
          </a:p>
        </p:txBody>
      </p:sp>
      <p:pic>
        <p:nvPicPr>
          <p:cNvPr id="183" name="A 4 image diagram illustrates 2 dash 3 tree after 3 additions.&#10;&#10;Picture 2" descr="A 4 image diagram illustrates 2 dash 3 tree after 3 additions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321" y="807814"/>
            <a:ext cx="2487758" cy="2086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 a, after adding 20 displays a root node 50 with 2 leaves, 20 in the left and 60, 80 in the right. Image b, splitting the leaf and adding 90 displays a root node 50 with 2 leaves, 20 in the left and 60, 80, and 90 in the right leaf. When the right node splits, the third image displays a root node with data items 50 and 80 with 3 leaves, 20, 60, and 90. Image c, after adding 70 displays a root node with data items 50 and 80 with 3 leaves, 20 in the left, 60 and 70 in the middle, and 90 in the right.&#10;&#10;Picture 2" descr="Image a, after adding 20 displays a root node 50 with 2 leaves, 20 in the left and 60, 80 in the right. Image b, splitting the leaf and adding 90 displays a root node 50 with 2 leaves, 20 in the left and 60, 80, and 90 in the right leaf. When the right node splits, the third image displays a root node with data items 50 and 80 with 3 leaves, 20, 60, and 90. Image c, after adding 70 displays a root node with data items 50 and 80 with 3 leaves, 20 in the left, 60 and 70 in the middle, and 90 in the right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9227" y="911084"/>
            <a:ext cx="5217734" cy="1982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 a, after adding 20 displays a root node 50 with 2 leaves, 20 in the left and 60, 80 in the right. Image b, splitting the leaf and adding 90 displays a root node 50 with 2 leaves, 20 in the left and 60, 80, and 90 in the right leaf. When the right node splits, the third image displays a root node with data items 50 and 80 with 3 leaves, 20, 60, and 90. Image c, after adding 70 displays a root node with data items 50 and 80 with 3 leaves, 20 in the left, 60 and 70 in the middle, and 90 in the right.&#10;&#10;Picture 2" descr="Image a, after adding 20 displays a root node 50 with 2 leaves, 20 in the left and 60, 80 in the right. Image b, splitting the leaf and adding 90 displays a root node 50 with 2 leaves, 20 in the left and 60, 80, and 90 in the right leaf. When the right node splits, the third image displays a root node with data items 50 and 80 with 3 leaves, 20, 60, and 90. Image c, after adding 70 displays a root node with data items 50 and 80 with 3 leaves, 20 in the left, 60 and 70 in the middle, and 90 in the right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17638" y="3371049"/>
            <a:ext cx="3060456" cy="1982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1"/>
          <p:cNvSpPr txBox="1">
            <a:spLocks noGrp="1"/>
          </p:cNvSpPr>
          <p:nvPr>
            <p:ph type="title"/>
          </p:nvPr>
        </p:nvSpPr>
        <p:spPr>
          <a:xfrm>
            <a:off x="249435" y="-1"/>
            <a:ext cx="8513565" cy="6245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58368">
              <a:defRPr sz="3168"/>
            </a:lvl1pPr>
          </a:lstStyle>
          <a:p>
            <a:r>
              <a:t>Building 2-3 Trees</a:t>
            </a:r>
          </a:p>
        </p:txBody>
      </p:sp>
      <p:sp>
        <p:nvSpPr>
          <p:cNvPr id="188" name="FIGURE 28-15 Adding 55 to the 2-3 tree in Figure 28-14c causes a leaf and then the root to split"/>
          <p:cNvSpPr txBox="1">
            <a:spLocks noGrp="1"/>
          </p:cNvSpPr>
          <p:nvPr>
            <p:ph type="body" sz="quarter" idx="1"/>
          </p:nvPr>
        </p:nvSpPr>
        <p:spPr>
          <a:xfrm>
            <a:off x="457200" y="5731201"/>
            <a:ext cx="8382001" cy="8078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48055">
              <a:defRPr sz="2156"/>
            </a:lvl1pPr>
          </a:lstStyle>
          <a:p>
            <a:r>
              <a:t>FIGURE 28-15 Adding 55 to the 2-3 tree in Figure 28-14c causes a leaf and then the root to split</a:t>
            </a:r>
          </a:p>
        </p:txBody>
      </p:sp>
      <p:pic>
        <p:nvPicPr>
          <p:cNvPr id="189" name="A 3 image diagram illustrates adding 55 to a 2 dash 3 tree.&#10;&#10;Picture 2" descr="A 3 image diagram illustrates adding 55 to a 2 dash 3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435" y="680814"/>
            <a:ext cx="3139059" cy="2472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A 3 image diagram illustrates adding 55 to a 2 dash 3 tree.&#10;&#10;Picture 2" descr="A 3 image diagram illustrates adding 55 to a 2 dash 3 tre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8493" y="2188249"/>
            <a:ext cx="3554307" cy="2472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A 3 image diagram illustrates adding 55 to a 2 dash 3 tree.&#10;&#10;Picture 2" descr="A 3 image diagram illustrates adding 55 to a 2 dash 3 tree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36845" y="3590860"/>
            <a:ext cx="2128451" cy="2140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Single AVL Tree Rotations</a:t>
            </a:r>
          </a:p>
        </p:txBody>
      </p:sp>
      <p:sp>
        <p:nvSpPr>
          <p:cNvPr id="53" name="FIGURE 28-1 Additions to an initially empty AVL tre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>
            <a:lvl1pPr defTabSz="566927">
              <a:defRPr sz="2728"/>
            </a:lvl1pPr>
          </a:lstStyle>
          <a:p>
            <a:r>
              <a:t>FIGURE 28-1 Additions to an initially empty AVL tree</a:t>
            </a:r>
          </a:p>
        </p:txBody>
      </p:sp>
      <p:pic>
        <p:nvPicPr>
          <p:cNvPr id="54" name="A 4 image diagram illustrates A V L tree. After adding 60." descr="A 4 image diagram illustrates A V L tree. After adding 60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971" y="1039899"/>
            <a:ext cx="1819498" cy="1026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A 4 image diagram illustrates A V L tree. After adding 50." descr="A 4 image diagram illustrates A V L tree. After adding 50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30144" y="1039899"/>
            <a:ext cx="1751456" cy="1558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A 4 image diagram illustrates A V L tree. Adding 20 makes the tree unbalanced." descr="A 4 image diagram illustrates A V L tree. Adding 20 makes the tree unbalanced.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6360" y="1039899"/>
            <a:ext cx="2217562" cy="266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A 4 image diagram illustrates A V L tree. A rotation restores balance." descr="A 4 image diagram illustrates A V L tree. A rotation restores balance."/>
          <p:cNvPicPr>
            <a:picLocks noChangeAspect="1"/>
          </p:cNvPicPr>
          <p:nvPr/>
        </p:nvPicPr>
        <p:blipFill>
          <a:blip r:embed="rId5">
            <a:extLst/>
          </a:blip>
          <a:srcRect b="35373"/>
          <a:stretch>
            <a:fillRect/>
          </a:stretch>
        </p:blipFill>
        <p:spPr>
          <a:xfrm>
            <a:off x="3175529" y="3902666"/>
            <a:ext cx="2792942" cy="1723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Building 2-3 Trees</a:t>
            </a:r>
          </a:p>
        </p:txBody>
      </p:sp>
      <p:sp>
        <p:nvSpPr>
          <p:cNvPr id="194" name="FIGURE 28-16 Adding 10 and 40 to the 2-3 tree in Figure 28-15c"/>
          <p:cNvSpPr txBox="1">
            <a:spLocks noGrp="1"/>
          </p:cNvSpPr>
          <p:nvPr>
            <p:ph type="body" sz="quarter" idx="1"/>
          </p:nvPr>
        </p:nvSpPr>
        <p:spPr>
          <a:xfrm>
            <a:off x="457200" y="5958015"/>
            <a:ext cx="8229600" cy="581001"/>
          </a:xfrm>
          <a:prstGeom prst="rect">
            <a:avLst/>
          </a:prstGeom>
        </p:spPr>
        <p:txBody>
          <a:bodyPr/>
          <a:lstStyle>
            <a:lvl1pPr defTabSz="475487">
              <a:defRPr sz="2288"/>
            </a:lvl1pPr>
          </a:lstStyle>
          <a:p>
            <a:r>
              <a:t>FIGURE 28-16 Adding 10 and 40 to the 2-3 tree in Figure 28-15c</a:t>
            </a:r>
          </a:p>
        </p:txBody>
      </p:sp>
      <p:pic>
        <p:nvPicPr>
          <p:cNvPr id="195" name="A 3 image diagram illustrates adding 10 and 40 to a 2 dash 3 tree.&#10;&#10;Picture 2" descr="A 3 image diagram illustrates adding 10 and 40 to a 2 dash 3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706" y="807814"/>
            <a:ext cx="2777538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A 3 image diagram illustrates adding 10 and 40 to a 2 dash 3 tree.&#10;&#10;Picture 2" descr="A 3 image diagram illustrates adding 10 and 40 to a 2 dash 3 tre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1472" y="2077814"/>
            <a:ext cx="2801056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A 3 image diagram illustrates adding 10 and 40 to a 2 dash 3 tree.&#10;&#10;Picture 2" descr="A 3 image diagram illustrates adding 10 and 40 to a 2 dash 3 tree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17296" y="3347814"/>
            <a:ext cx="2549408" cy="254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Building 2-3 Trees</a:t>
            </a:r>
          </a:p>
        </p:txBody>
      </p:sp>
      <p:sp>
        <p:nvSpPr>
          <p:cNvPr id="200" name="FIGURE 28-17 The 2-3 tree in Figure 28-16c after adding 35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defTabSz="621791">
              <a:defRPr sz="2448"/>
            </a:lvl1pPr>
          </a:lstStyle>
          <a:p>
            <a:r>
              <a:t>FIGURE 28-17 The 2-3 tree in Figure 28-16c after adding 35	</a:t>
            </a:r>
          </a:p>
        </p:txBody>
      </p:sp>
      <p:pic>
        <p:nvPicPr>
          <p:cNvPr id="201" name="A 2 dash 3 tree diagram.&#10;&#10;Picture 2" descr="A 2 dash 3 tree diagram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2845" y="2139417"/>
            <a:ext cx="4683310" cy="2579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Splitting Nodes During Addition</a:t>
            </a:r>
          </a:p>
        </p:txBody>
      </p:sp>
      <p:sp>
        <p:nvSpPr>
          <p:cNvPr id="204" name="FIGURE 28-18 Splitting a leaf to accommodate a new entr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12063">
              <a:defRPr sz="2464"/>
            </a:lvl1pPr>
          </a:lstStyle>
          <a:p>
            <a:r>
              <a:t>FIGURE 28-18 Splitting a leaf to accommodate a new entry</a:t>
            </a:r>
          </a:p>
        </p:txBody>
      </p:sp>
      <p:pic>
        <p:nvPicPr>
          <p:cNvPr id="205" name="A 2 dash 3 tree diagram illustrates a process of adding new entries in 4 images.&#10;&#10;Picture 2" descr="A 2 dash 3 tree diagram illustrates a process of adding new entries in 4 images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068376"/>
            <a:ext cx="5627078" cy="182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A 2 dash 3 tree diagram illustrates a process of adding new entries in 4 images.&#10;&#10;Picture 2" descr="A 2 dash 3 tree diagram illustrates a process of adding new entries in 4 images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3565787"/>
            <a:ext cx="8534400" cy="1828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Splitting Nodes During Addition</a:t>
            </a:r>
          </a:p>
        </p:txBody>
      </p:sp>
      <p:sp>
        <p:nvSpPr>
          <p:cNvPr id="209" name="FIGURE 28-19 Splitting an internal node to accommodate a new entr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29768">
              <a:defRPr sz="2068"/>
            </a:lvl1pPr>
          </a:lstStyle>
          <a:p>
            <a:r>
              <a:t>FIGURE 28-19 Splitting an internal node to accommodate a new entry</a:t>
            </a:r>
          </a:p>
        </p:txBody>
      </p:sp>
      <p:pic>
        <p:nvPicPr>
          <p:cNvPr id="210" name="A 2 dash 3 tree diagram illustrates a process of splitting an internal node.&#10;&#10;Picture 2" descr="A 2 dash 3 tree diagram illustrates a process of splitting an internal nod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427" y="1206019"/>
            <a:ext cx="7755580" cy="4226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Splitting Nodes During Addition</a:t>
            </a:r>
          </a:p>
        </p:txBody>
      </p:sp>
      <p:sp>
        <p:nvSpPr>
          <p:cNvPr id="213" name="FIGURE 28-20 Splitting the root to accommodate a new entr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93776">
              <a:defRPr sz="2376"/>
            </a:lvl1pPr>
          </a:lstStyle>
          <a:p>
            <a:r>
              <a:t>FIGURE 28-20 Splitting the root to accommodate a new entry</a:t>
            </a:r>
          </a:p>
        </p:txBody>
      </p:sp>
      <p:pic>
        <p:nvPicPr>
          <p:cNvPr id="214" name="A 2 dash 3 tree diagram illustrates the process of splitting the root.&#10;&#10;Picture 2" descr="A 2 dash 3 tree diagram illustrates the process of splitting the root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670" y="1464312"/>
            <a:ext cx="7638660" cy="3710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2-4 Trees</a:t>
            </a:r>
          </a:p>
        </p:txBody>
      </p:sp>
      <p:sp>
        <p:nvSpPr>
          <p:cNvPr id="217" name="Content Placeholder 4"/>
          <p:cNvSpPr txBox="1">
            <a:spLocks noGrp="1"/>
          </p:cNvSpPr>
          <p:nvPr>
            <p:ph type="body" sz="half" idx="1"/>
          </p:nvPr>
        </p:nvSpPr>
        <p:spPr>
          <a:xfrm>
            <a:off x="400049" y="913012"/>
            <a:ext cx="4439792" cy="4706985"/>
          </a:xfrm>
          <a:prstGeom prst="rect">
            <a:avLst/>
          </a:prstGeom>
        </p:spPr>
        <p:txBody>
          <a:bodyPr/>
          <a:lstStyle/>
          <a:p>
            <a:pPr marL="277368" indent="-184912" defTabSz="832104">
              <a:spcBef>
                <a:spcPts val="1300"/>
              </a:spcBef>
              <a:defRPr sz="2184"/>
            </a:pPr>
            <a:r>
              <a:t>Sometimes called a 2-3-4 tree</a:t>
            </a:r>
          </a:p>
          <a:p>
            <a:pPr marL="716534" lvl="1" indent="-208026" defTabSz="832104">
              <a:spcBef>
                <a:spcPts val="1300"/>
              </a:spcBef>
              <a:defRPr sz="2184"/>
            </a:pPr>
            <a:r>
              <a:t>General search tree  </a:t>
            </a:r>
          </a:p>
          <a:p>
            <a:pPr marL="716534" lvl="1" indent="-208026" defTabSz="832104">
              <a:spcBef>
                <a:spcPts val="1300"/>
              </a:spcBef>
              <a:defRPr sz="2184"/>
            </a:pPr>
            <a:r>
              <a:t>Interior nodes must have either two, three, or four children</a:t>
            </a:r>
          </a:p>
          <a:p>
            <a:pPr marL="716534" lvl="1" indent="-208026" defTabSz="832104">
              <a:spcBef>
                <a:spcPts val="1300"/>
              </a:spcBef>
              <a:defRPr sz="2184"/>
            </a:pPr>
            <a:r>
              <a:t>Leaves occur on the same level</a:t>
            </a:r>
          </a:p>
          <a:p>
            <a:pPr marL="277368" indent="-184912" defTabSz="832104">
              <a:spcBef>
                <a:spcPts val="1300"/>
              </a:spcBef>
              <a:defRPr sz="2184"/>
            </a:pPr>
            <a:r>
              <a:t>This tree also contains 4-nodes. </a:t>
            </a:r>
          </a:p>
          <a:p>
            <a:pPr marL="716534" lvl="1" indent="-208026" defTabSz="832104">
              <a:spcBef>
                <a:spcPts val="1300"/>
              </a:spcBef>
              <a:defRPr sz="2184"/>
            </a:pPr>
            <a:r>
              <a:t>A 4-node contains three data items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t>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r>
              <a:t>, and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t> and has four children.</a:t>
            </a:r>
          </a:p>
        </p:txBody>
      </p:sp>
      <p:pic>
        <p:nvPicPr>
          <p:cNvPr id="218" name="A 4 node tree diagram.&#10;&#10;Picture 2" descr="A 4 node tree diagram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1599" y="1004920"/>
            <a:ext cx="3530958" cy="3410944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FIGURE 28-21 A 4-node"/>
          <p:cNvSpPr txBox="1"/>
          <p:nvPr/>
        </p:nvSpPr>
        <p:spPr>
          <a:xfrm>
            <a:off x="5229964" y="4611815"/>
            <a:ext cx="3414614" cy="5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 fontScale="92500"/>
          </a:bodyPr>
          <a:lstStyle>
            <a:lvl1pPr defTabSz="502920">
              <a:defRPr sz="242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28-21 A 4-node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Adding Entries to a 2-4 Tree</a:t>
            </a:r>
          </a:p>
        </p:txBody>
      </p:sp>
      <p:pic>
        <p:nvPicPr>
          <p:cNvPr id="222" name="A 3 image diagram illustrates addition of entries in an initially empty 2 dash 4 tree.&#10;&#10;Picture 2" descr="A 3 image diagram illustrates addition of entries in an initially empty 2 dash 4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077" y="1057288"/>
            <a:ext cx="2509102" cy="147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A 3 image diagram illustrates addition of entries in an initially empty 2 dash 4 tree.&#10;&#10;Picture 2" descr="A 3 image diagram illustrates addition of entries in an initially empty 2 dash 4 tre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5171" y="1050534"/>
            <a:ext cx="2524456" cy="147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A 3 image diagram illustrates addition of entries in an initially empty 2 dash 4 tree. &#10;&#10;Picture 2" descr="A 3 image diagram illustrates addition of entries in an initially empty 2 dash 4 tree. 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72935" y="1049020"/>
            <a:ext cx="2500483" cy="146992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FIGURE 28-22 Adding 60, 50, and 20 to an initially empty 2-4 tree"/>
          <p:cNvSpPr txBox="1">
            <a:spLocks noGrp="1"/>
          </p:cNvSpPr>
          <p:nvPr>
            <p:ph type="body" sz="quarter" idx="1"/>
          </p:nvPr>
        </p:nvSpPr>
        <p:spPr>
          <a:xfrm>
            <a:off x="253999" y="2570480"/>
            <a:ext cx="8229601" cy="4546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02336">
              <a:defRPr sz="1936"/>
            </a:lvl1pPr>
          </a:lstStyle>
          <a:p>
            <a:r>
              <a:t>FIGURE 28-22 Adding 60, 50, and 20 to an initially empty 2-4 tree</a:t>
            </a:r>
          </a:p>
        </p:txBody>
      </p:sp>
      <p:sp>
        <p:nvSpPr>
          <p:cNvPr id="226" name="FIGURE 28-23 Adding 80 and 90 to the tree in Figure 28-22c"/>
          <p:cNvSpPr txBox="1"/>
          <p:nvPr/>
        </p:nvSpPr>
        <p:spPr>
          <a:xfrm>
            <a:off x="253999" y="5882045"/>
            <a:ext cx="8229601" cy="453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defTabSz="402336">
              <a:defRPr sz="1936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28-23 Adding 80 and 90 to the tree in Figure 28-22c</a:t>
            </a:r>
          </a:p>
        </p:txBody>
      </p:sp>
      <p:pic>
        <p:nvPicPr>
          <p:cNvPr id="227" name="A 3 image diagram illustrates addition of entries in a 2 dash 4 tree.&#10;&#10;Picture 2" descr="A 3 image diagram illustrates addition of entries in a 2 dash 4 tree.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5527" y="3703425"/>
            <a:ext cx="2495934" cy="2222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A 3 image diagram illustrates addition of entries in a 2 dash 4 tree.&#10;&#10;Picture 2" descr="A 3 image diagram illustrates addition of entries in a 2 dash 4 tree.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64685" y="3714748"/>
            <a:ext cx="2331724" cy="2210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A 3 image diagram illustrates addition of entries in a 2 dash 4 tree.&#10;&#10;Picture 2" descr="A 3 image diagram illustrates addition of entries in a 2 dash 4 tree.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4287">
            <a:off x="6492967" y="3692134"/>
            <a:ext cx="2262328" cy="2262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Adding Entries to a 2-4 Tree</a:t>
            </a:r>
          </a:p>
        </p:txBody>
      </p:sp>
      <p:sp>
        <p:nvSpPr>
          <p:cNvPr id="232" name="FIGURE 28-24a Adding 70 to the 2-4 tree in Figure 28-23"/>
          <p:cNvSpPr txBox="1">
            <a:spLocks noGrp="1"/>
          </p:cNvSpPr>
          <p:nvPr>
            <p:ph type="body" sz="quarter" idx="1"/>
          </p:nvPr>
        </p:nvSpPr>
        <p:spPr>
          <a:xfrm>
            <a:off x="317500" y="2943177"/>
            <a:ext cx="8229600" cy="4572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02336">
              <a:defRPr sz="1936"/>
            </a:lvl1pPr>
          </a:lstStyle>
          <a:p>
            <a:r>
              <a:t>FIGURE 28-24a Adding 70 to the 2-4 tree in Figure 28-23</a:t>
            </a:r>
          </a:p>
        </p:txBody>
      </p:sp>
      <p:pic>
        <p:nvPicPr>
          <p:cNvPr id="233" name="A 2 image diagram illustrates addition of entries in a 2 dash 4 tree.&#10;&#10;Picture 2" descr="A 2 image diagram illustrates addition of entries in a 2 dash 4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2339" y="841227"/>
            <a:ext cx="2223396" cy="2022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A 2 image diagram illustrates addition of entries in a 2 dash 4 tree.&#10;&#10;Picture 2" descr="A 2 image diagram illustrates addition of entries in a 2 dash 4 tre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57885" y="850969"/>
            <a:ext cx="2498225" cy="1994149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FIGURE 28-25 Adding 55, 10, and 40 to the 2-4 tree in Figure 28-24b"/>
          <p:cNvSpPr txBox="1"/>
          <p:nvPr/>
        </p:nvSpPr>
        <p:spPr>
          <a:xfrm>
            <a:off x="304800" y="5780215"/>
            <a:ext cx="82296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defTabSz="402336">
              <a:defRPr sz="1936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28-25 Adding 55, 10, and 40 to the 2-4 tree in Figure 28-24b</a:t>
            </a:r>
          </a:p>
        </p:txBody>
      </p:sp>
      <p:pic>
        <p:nvPicPr>
          <p:cNvPr id="236" name="A 3 image diagram illustrates addition of entries in a 2 dash 4 tree.&#10;&#10;Picture 2" descr="A 3 image diagram illustrates addition of entries in a 2 dash 4 tree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6075" y="4086949"/>
            <a:ext cx="2073767" cy="154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A 3 image diagram illustrates addition of entries in a 2 dash 4 tree.&#10;&#10;Picture 2" descr="A 3 image diagram illustrates addition of entries in a 2 dash 4 tree.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04175" y="4100839"/>
            <a:ext cx="2708068" cy="154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A 3 image diagram illustrates addition of entries in a 2 dash 4 tree.&#10;&#10;Picture 2" descr="A 3 image diagram illustrates addition of entries in a 2 dash 4 tree.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94130" y="4095467"/>
            <a:ext cx="2697501" cy="1545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A 3 image diagram illustrates addition of entries in a 2 dash 4 tree.&#10;&#10;Picture 2" descr="A 3 image diagram illustrates addition of entries in a 2 dash 4 tree.Picture 2"/>
          <p:cNvPicPr>
            <a:picLocks noChangeAspect="1"/>
          </p:cNvPicPr>
          <p:nvPr/>
        </p:nvPicPr>
        <p:blipFill>
          <a:blip r:embed="rId7">
            <a:extLst/>
          </a:blip>
          <a:srcRect t="36674"/>
          <a:stretch>
            <a:fillRect/>
          </a:stretch>
        </p:blipFill>
        <p:spPr>
          <a:xfrm rot="4286">
            <a:off x="669421" y="1518884"/>
            <a:ext cx="1161276" cy="737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Adding Entries to a 2-4 Tree</a:t>
            </a:r>
          </a:p>
        </p:txBody>
      </p:sp>
      <p:sp>
        <p:nvSpPr>
          <p:cNvPr id="242" name="FIGURE 28-26 Adding 35 to the 2-4 tree in Figure 28-25c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>
            <a:lvl1pPr defTabSz="539495">
              <a:defRPr sz="2596"/>
            </a:lvl1pPr>
          </a:lstStyle>
          <a:p>
            <a:r>
              <a:t>FIGURE 28-26 Adding 35 to the 2-4 tree in Figure 28-25c</a:t>
            </a:r>
          </a:p>
        </p:txBody>
      </p:sp>
      <p:pic>
        <p:nvPicPr>
          <p:cNvPr id="243" name="A 3 image diagram illustrates addition of entries in a 2 dash 4 tree.&#10;&#10;Picture 2" descr="A 3 image diagram illustrates addition of entries in a 2 dash 4 tree.Picture 2"/>
          <p:cNvPicPr>
            <a:picLocks noChangeAspect="1"/>
          </p:cNvPicPr>
          <p:nvPr/>
        </p:nvPicPr>
        <p:blipFill>
          <a:blip r:embed="rId2">
            <a:extLst/>
          </a:blip>
          <a:srcRect t="26902"/>
          <a:stretch>
            <a:fillRect/>
          </a:stretch>
        </p:blipFill>
        <p:spPr>
          <a:xfrm>
            <a:off x="249435" y="1437491"/>
            <a:ext cx="2354767" cy="98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A 2 image diagram illustrates addition of entries in a 2 dash 4 tree.&#10;&#10;Picture 2" descr="A 2 image diagram illustrates addition of entries in a 2 dash 4 tre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98453" y="1021764"/>
            <a:ext cx="5188544" cy="2405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A 2 image diagram illustrates addition of entries in a 2 dash 4 tree.&#10;&#10;Picture 2" descr="A 2 image diagram illustrates addition of entries in a 2 dash 4 tree.Picture 2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3879117" y="3446193"/>
            <a:ext cx="4147283" cy="2384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Building 2-4 Trees - A Comparison</a:t>
            </a:r>
          </a:p>
        </p:txBody>
      </p:sp>
      <p:sp>
        <p:nvSpPr>
          <p:cNvPr id="248" name="FIGURE 28-28 Three balanced search trees obtained by adding 60, 50, 20, 80, 90, 70, 55, 10, 40, and 35"/>
          <p:cNvSpPr txBox="1">
            <a:spLocks noGrp="1"/>
          </p:cNvSpPr>
          <p:nvPr>
            <p:ph type="body" sz="quarter" idx="1"/>
          </p:nvPr>
        </p:nvSpPr>
        <p:spPr>
          <a:xfrm>
            <a:off x="457200" y="5604201"/>
            <a:ext cx="8229600" cy="8078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48055">
              <a:defRPr sz="2156"/>
            </a:lvl1pPr>
          </a:lstStyle>
          <a:p>
            <a:r>
              <a:t>FIGURE 28-28 Three balanced search trees obtained by adding 60, 50, 20, 80, 90, 70, 55, 10, 40, and 35</a:t>
            </a:r>
          </a:p>
        </p:txBody>
      </p:sp>
      <p:pic>
        <p:nvPicPr>
          <p:cNvPr id="249" name="A 3 image diagram illustrates a balanced search tree. &#10;&#10;Picture 2" descr="A 3 image diagram illustrates a balanced search tree. 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733" y="2159896"/>
            <a:ext cx="1983446" cy="2568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A 3 image diagram illustrates a balanced search tree. &#10;&#10;Picture 2" descr="A 3 image diagram illustrates a balanced search tree. 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8607" y="2151029"/>
            <a:ext cx="2918794" cy="2001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A 3 image diagram illustrates a balanced search tree.&#10;&#10;Picture 2" descr="A 3 image diagram illustrates a balanced search tree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66394" y="2162484"/>
            <a:ext cx="3107112" cy="13427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85215">
              <a:defRPr sz="2816"/>
            </a:lvl1pPr>
          </a:lstStyle>
          <a:p>
            <a:r>
              <a:t>FIGURE 28-2 Additions to the AVL tree in Figure 28-1</a:t>
            </a:r>
          </a:p>
        </p:txBody>
      </p:sp>
      <p:sp>
        <p:nvSpPr>
          <p:cNvPr id="60" name="FIGURE 28-2 Additions to the AVL tree in Figure 28-1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>
            <a:lvl1pPr defTabSz="557784">
              <a:defRPr sz="2684"/>
            </a:lvl1pPr>
          </a:lstStyle>
          <a:p>
            <a:r>
              <a:t>FIGURE 28-2 Additions to the AVL tree in Figure 28-1</a:t>
            </a:r>
          </a:p>
        </p:txBody>
      </p:sp>
      <p:pic>
        <p:nvPicPr>
          <p:cNvPr id="61" name="Three diagrams, a, b, and c represents addition of 80, 90 and rotation of tree to balance into a v l. After adding 80." descr="Three diagrams, a, b, and c represents addition of 80, 90 and rotation of tree to balance into a v l. After adding 80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82" y="1850799"/>
            <a:ext cx="2228036" cy="3112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Three diagrams, a, b, and c represents addition of 80, 90 and rotation of tree to balance into a v l. Adding 90 makes the tree unbalanced." descr="Three diagrams, a, b, and c represents addition of 80, 90 and rotation of tree to balance into a v l. Adding 90 makes the tree unbalanced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6899" y="1850799"/>
            <a:ext cx="2794001" cy="3189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Three diagrams, a, b, and c represents addition of 80, 90 and rotation of tree to balance into a v l.&#10; After a left rotation restores the tree’s balance." descr="Three diagrams, a, b, and c represents addition of 80, 90 and rotation of tree to balance into a v l. After a left rotation restores the tree’s balance.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5999" y="1850799"/>
            <a:ext cx="2794001" cy="3156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Red-Black Trees</a:t>
            </a:r>
          </a:p>
        </p:txBody>
      </p:sp>
      <p:sp>
        <p:nvSpPr>
          <p:cNvPr id="254" name="Content Placeholder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Binary tree that is equivalent to a 2-4 tree</a:t>
            </a:r>
          </a:p>
          <a:p>
            <a:pPr lvl="1"/>
            <a:r>
              <a:t>Conceptually more involved</a:t>
            </a:r>
          </a:p>
          <a:p>
            <a:pPr lvl="1"/>
            <a:r>
              <a:t>Uses only 2-nodes and so is more efficient.</a:t>
            </a:r>
          </a:p>
          <a:p>
            <a:r>
              <a:t>Adding an entry to a red-black tree is like adding an entry to a 2-4 tree</a:t>
            </a:r>
          </a:p>
          <a:p>
            <a:pPr lvl="1"/>
            <a:r>
              <a:t>Since it is a binary tree,  uses simpler operations to maintain its balance than a 2-4 tree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Red-Black Trees</a:t>
            </a:r>
          </a:p>
        </p:txBody>
      </p:sp>
      <p:sp>
        <p:nvSpPr>
          <p:cNvPr id="257" name="FIGURE 28-28 Using 2-nodes to represent (a) a 4-node; (b) a 3-nod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48055">
              <a:defRPr sz="2156"/>
            </a:lvl1pPr>
          </a:lstStyle>
          <a:p>
            <a:r>
              <a:t>FIGURE 28-28 Using 2-nodes to represent (a) a 4-node; (b) a 3-node</a:t>
            </a:r>
          </a:p>
        </p:txBody>
      </p:sp>
      <p:pic>
        <p:nvPicPr>
          <p:cNvPr id="258" name="Five diagrams illustrate the usage of 2 nodes to represent a 4 node and a 3 node.&#10;&#10;Picture 2" descr="Five diagrams illustrate the usage of 2 nodes to represent a 4 node and a 3 nod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5958" y="807814"/>
            <a:ext cx="4676484" cy="2438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Five diagrams illustrate the usage of 2 nodes to represent a 4 node and a 3 node.&#10;&#10;Picture 2" descr="Five diagrams illustrate the usage of 2 nodes to represent a 4 node and a 3 nod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5738" y="3429000"/>
            <a:ext cx="6436924" cy="24874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Red-Black Trees</a:t>
            </a:r>
          </a:p>
        </p:txBody>
      </p:sp>
      <p:sp>
        <p:nvSpPr>
          <p:cNvPr id="262" name="FIGURE 28-29 A 2-4 tree (Figure 28-28c) and its equivalent red-black tre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11479">
              <a:defRPr sz="1979"/>
            </a:lvl1pPr>
          </a:lstStyle>
          <a:p>
            <a:r>
              <a:t>FIGURE 28-29 A 2-4 tree (Figure 28-28c) and its equivalent red-black tree</a:t>
            </a:r>
          </a:p>
        </p:txBody>
      </p:sp>
      <p:pic>
        <p:nvPicPr>
          <p:cNvPr id="263" name="A 2 image diagram represents a 2 dash 4 tree and its equivalent red black tree.&#10;&#10;Picture 2" descr="A 2 image diagram represents a 2 dash 4 tree and its equivalent red black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842840"/>
            <a:ext cx="8534400" cy="3584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Properties of a Red-Black Tree</a:t>
            </a:r>
          </a:p>
        </p:txBody>
      </p:sp>
      <p:sp>
        <p:nvSpPr>
          <p:cNvPr id="266" name="Content Placeholder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root is black.</a:t>
            </a:r>
          </a:p>
          <a:p>
            <a:r>
              <a:t>Every red node has a black parent.</a:t>
            </a:r>
          </a:p>
          <a:p>
            <a:r>
              <a:t>Any children of a red node are black; that is, a red node cannot have red children.</a:t>
            </a:r>
          </a:p>
          <a:p>
            <a:r>
              <a:t>Every path from the root to a leaf contains the same number of black nodes.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86968">
              <a:defRPr sz="4268"/>
            </a:lvl1pPr>
          </a:lstStyle>
          <a:p>
            <a:r>
              <a:t>Adding Entries to a Red-Black Tree</a:t>
            </a:r>
          </a:p>
        </p:txBody>
      </p:sp>
      <p:sp>
        <p:nvSpPr>
          <p:cNvPr id="26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Adding an entry to a red-black tree results in a new red leaf. </a:t>
            </a:r>
          </a:p>
          <a:p>
            <a:r>
              <a:t>The color of this leaf can change later when other entries are added or removed.</a:t>
            </a:r>
          </a:p>
        </p:txBody>
      </p:sp>
      <p:pic>
        <p:nvPicPr>
          <p:cNvPr id="270" name="Two diagrams illustrate the ways to represent a 1 dash node red dash black tree. A black node x has a red left child e which can also be represented as a black node x with a right child e.&#10;&#10;Picture 2" descr="Two diagrams illustrate the ways to represent a 1 dash node red dash black tree. A black node x has a red left child e which can also be represented as a black node x with a right child 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2233" y="3429000"/>
            <a:ext cx="4123934" cy="1587715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FIGURE 28-30 The result of adding a new entry e to a one-node red-black tree"/>
          <p:cNvSpPr txBox="1"/>
          <p:nvPr/>
        </p:nvSpPr>
        <p:spPr>
          <a:xfrm>
            <a:off x="457200" y="5016714"/>
            <a:ext cx="8229600" cy="5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 fontScale="92500"/>
          </a:bodyPr>
          <a:lstStyle>
            <a:lvl1pPr defTabSz="393192">
              <a:defRPr sz="1892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28-30 The result of adding a new entry e to a one-node red-black tree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86968">
              <a:defRPr sz="4268"/>
            </a:lvl1pPr>
          </a:lstStyle>
          <a:p>
            <a:r>
              <a:t>Adding Entries to a Red-Black Tree</a:t>
            </a:r>
          </a:p>
        </p:txBody>
      </p:sp>
      <p:sp>
        <p:nvSpPr>
          <p:cNvPr id="274" name="FIGURE 28-31b The possible results of adding a new entry e to a two-node red-black tree"/>
          <p:cNvSpPr txBox="1">
            <a:spLocks noGrp="1"/>
          </p:cNvSpPr>
          <p:nvPr>
            <p:ph type="body" sz="quarter" idx="1"/>
          </p:nvPr>
        </p:nvSpPr>
        <p:spPr>
          <a:xfrm>
            <a:off x="175901" y="5831015"/>
            <a:ext cx="8792198" cy="581001"/>
          </a:xfrm>
          <a:prstGeom prst="rect">
            <a:avLst/>
          </a:prstGeom>
        </p:spPr>
        <p:txBody>
          <a:bodyPr/>
          <a:lstStyle/>
          <a:p>
            <a:pPr defTabSz="365760">
              <a:defRPr sz="1760"/>
            </a:pPr>
            <a:r>
              <a:t>FIGURE 28-31b The possible results of adding a new entry </a:t>
            </a:r>
            <a:r>
              <a:rPr i="1"/>
              <a:t>e</a:t>
            </a:r>
            <a:r>
              <a:t> to a two-node red-black tree</a:t>
            </a:r>
          </a:p>
        </p:txBody>
      </p:sp>
      <p:pic>
        <p:nvPicPr>
          <p:cNvPr id="275" name="A diagram illustrates a process of adding a new entry to a 2 node red black tree.&#10;&#10;Picture 2" descr="A diagram illustrates a process of adding a new entry to a 2 node red black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901" y="3429000"/>
            <a:ext cx="8792198" cy="1852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A diagram illustrates a process of adding a new entry to a 2 node red black tree.&#10;&#10;Picture 2" descr="A diagram illustrates a process of adding a new entry to a 2 node red black tre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2792" y="1157858"/>
            <a:ext cx="5958416" cy="1613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86968">
              <a:defRPr sz="4268"/>
            </a:lvl1pPr>
          </a:lstStyle>
          <a:p>
            <a:r>
              <a:t>Adding Entries to a Red-Black Tree</a:t>
            </a:r>
          </a:p>
        </p:txBody>
      </p:sp>
      <p:pic>
        <p:nvPicPr>
          <p:cNvPr id="279" name="A diagram illustrates a process of adding a new entry to a 2 node red black tree.&#10;&#10;Picture 2" descr="A diagram illustrates a process of adding a new entry to a 2 node red black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727" y="3303631"/>
            <a:ext cx="8645490" cy="1994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A diagram illustrates a process of adding a new entry to a 2 node red black tree.&#10;&#10;Picture 2" descr="A diagram illustrates a process of adding a new entry to a 2 node red black tre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2792" y="1157858"/>
            <a:ext cx="5958416" cy="1613027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FIGURE 28-31c The possible results of adding a new entry e to a two-node red-black tree"/>
          <p:cNvSpPr txBox="1">
            <a:spLocks noGrp="1"/>
          </p:cNvSpPr>
          <p:nvPr>
            <p:ph type="body" sz="quarter" idx="1"/>
          </p:nvPr>
        </p:nvSpPr>
        <p:spPr>
          <a:xfrm>
            <a:off x="175901" y="5831015"/>
            <a:ext cx="8792198" cy="581001"/>
          </a:xfrm>
          <a:prstGeom prst="rect">
            <a:avLst/>
          </a:prstGeom>
        </p:spPr>
        <p:txBody>
          <a:bodyPr/>
          <a:lstStyle/>
          <a:p>
            <a:pPr defTabSz="365760">
              <a:defRPr sz="1760"/>
            </a:pPr>
            <a:r>
              <a:t>FIGURE 28-31c The possible results of adding a new entry </a:t>
            </a:r>
            <a:r>
              <a:rPr i="1"/>
              <a:t>e</a:t>
            </a:r>
            <a:r>
              <a:t> to a two-node red-black tree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86968">
              <a:defRPr sz="4268"/>
            </a:lvl1pPr>
          </a:lstStyle>
          <a:p>
            <a:r>
              <a:t>Adding Entries to a Red-Black Tree</a:t>
            </a:r>
          </a:p>
        </p:txBody>
      </p:sp>
      <p:pic>
        <p:nvPicPr>
          <p:cNvPr id="284" name="A diagram illustrates a process of adding a new entry to a 2 node red black tree.&#10;&#10;Picture 2" descr="A diagram illustrates a process of adding a new entry to a 2 node red black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435" y="3550760"/>
            <a:ext cx="8718665" cy="2098708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FIGURE 28-31d The possible results of adding a new entry e to a two-node red-black tree"/>
          <p:cNvSpPr txBox="1">
            <a:spLocks noGrp="1"/>
          </p:cNvSpPr>
          <p:nvPr>
            <p:ph type="body" sz="quarter" idx="1"/>
          </p:nvPr>
        </p:nvSpPr>
        <p:spPr>
          <a:xfrm>
            <a:off x="175901" y="5831015"/>
            <a:ext cx="8792198" cy="581001"/>
          </a:xfrm>
          <a:prstGeom prst="rect">
            <a:avLst/>
          </a:prstGeom>
        </p:spPr>
        <p:txBody>
          <a:bodyPr/>
          <a:lstStyle/>
          <a:p>
            <a:pPr defTabSz="365760">
              <a:defRPr sz="1760"/>
            </a:pPr>
            <a:r>
              <a:t>FIGURE 28-31d The possible results of adding a new entry </a:t>
            </a:r>
            <a:r>
              <a:rPr i="1"/>
              <a:t>e</a:t>
            </a:r>
            <a:r>
              <a:t> to a two-node red-black tree</a:t>
            </a:r>
          </a:p>
        </p:txBody>
      </p:sp>
      <p:pic>
        <p:nvPicPr>
          <p:cNvPr id="286" name="A diagram illustrates a process of adding a new entry to a 2 node red black tree.&#10;&#10;Picture 2" descr="A diagram illustrates a process of adding a new entry to a 2 node red black tre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0199" y="1157493"/>
            <a:ext cx="5958416" cy="1613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86968">
              <a:defRPr sz="4268"/>
            </a:lvl1pPr>
          </a:lstStyle>
          <a:p>
            <a:r>
              <a:t>Adding Entries to a Red-Black Tree</a:t>
            </a:r>
          </a:p>
        </p:txBody>
      </p:sp>
      <p:sp>
        <p:nvSpPr>
          <p:cNvPr id="289" name="FIGURE 28-32 The possible results of adding a new entry e to a two-node red-black tree: mirror images of Figure 28-31"/>
          <p:cNvSpPr txBox="1">
            <a:spLocks noGrp="1"/>
          </p:cNvSpPr>
          <p:nvPr>
            <p:ph type="body" sz="quarter" idx="1"/>
          </p:nvPr>
        </p:nvSpPr>
        <p:spPr>
          <a:xfrm>
            <a:off x="457200" y="5703717"/>
            <a:ext cx="8229600" cy="7082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384047">
              <a:defRPr sz="1848"/>
            </a:lvl1pPr>
          </a:lstStyle>
          <a:p>
            <a:r>
              <a:t>FIGURE 28-32 The possible results of adding a new entry e to a two-node red-black tree: mirror images of Figure 28-31</a:t>
            </a:r>
          </a:p>
        </p:txBody>
      </p:sp>
      <p:pic>
        <p:nvPicPr>
          <p:cNvPr id="290" name="A diagram illustrates a process of adding a new entry to a 2 node red black tree. mirror images of Figure 28 hyphen 31.&#10;&#10;Picture 2" descr="A diagram illustrates a process of adding a new entry to a 2 node red black tree. mirror images of Figure 28 hyphen 31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652" y="735152"/>
            <a:ext cx="4032154" cy="1091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A diagram illustrates a process of adding a new entry to a 2 node red black tree. mirror images of Figure 28 hyphen 31.&#10;&#10;Picture 2" descr="A diagram illustrates a process of adding a new entry to a 2 node red black tree. mirror images of Figure 28 hyphen 31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6652" y="1834877"/>
            <a:ext cx="7799130" cy="1643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A diagram illustrates a process of adding a new entry to a 2 node red black tree. mirror images of Figure 28 hyphen 31.&#10;&#10;Picture 2" descr="A diagram illustrates a process of adding a new entry to a 2 node red black tree. mirror images of Figure 28 hyphen 31.Picture 2"/>
          <p:cNvPicPr>
            <a:picLocks noChangeAspect="1"/>
          </p:cNvPicPr>
          <p:nvPr/>
        </p:nvPicPr>
        <p:blipFill>
          <a:blip r:embed="rId4">
            <a:extLst/>
          </a:blip>
          <a:srcRect t="42521"/>
          <a:stretch>
            <a:fillRect/>
          </a:stretch>
        </p:blipFill>
        <p:spPr>
          <a:xfrm>
            <a:off x="606652" y="3386493"/>
            <a:ext cx="7799130" cy="1037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A diagram illustrates a process of adding a new entry to a 2 node red black tree. mirror images of Figure 28 hyphen 31.&#10;&#10;Picture 2" descr="A diagram illustrates a process of adding a new entry to a 2 node red black tree. mirror images of Figure 28 hyphen 31.Picture 2"/>
          <p:cNvPicPr>
            <a:picLocks noChangeAspect="1"/>
          </p:cNvPicPr>
          <p:nvPr/>
        </p:nvPicPr>
        <p:blipFill>
          <a:blip r:embed="rId5">
            <a:extLst/>
          </a:blip>
          <a:srcRect t="41422"/>
          <a:stretch>
            <a:fillRect/>
          </a:stretch>
        </p:blipFill>
        <p:spPr>
          <a:xfrm>
            <a:off x="606652" y="4603977"/>
            <a:ext cx="7799130" cy="1099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Splitting a 4-node</a:t>
            </a:r>
          </a:p>
        </p:txBody>
      </p:sp>
      <p:sp>
        <p:nvSpPr>
          <p:cNvPr id="296" name="FIGURE 28-33 Splitting a 4-node whose parent is a 2-nod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21208">
              <a:defRPr sz="2508"/>
            </a:lvl1pPr>
          </a:lstStyle>
          <a:p>
            <a:r>
              <a:t>FIGURE 28-33 Splitting a 4-node whose parent is a 2-node</a:t>
            </a:r>
          </a:p>
        </p:txBody>
      </p:sp>
      <p:pic>
        <p:nvPicPr>
          <p:cNvPr id="297" name="Two diagrams illustrate the process of splitting a 4 dash node in 8 images.&#10;&#10;Picture 2" descr="Two diagrams illustrate the process of splitting a 4 dash node in 8 images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435" y="929335"/>
            <a:ext cx="8645130" cy="1951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Two diagrams illustrate the process of splitting a 4 dash node in 8 images.&#10;&#10;Picture 2" descr="Two diagrams illustrate the process of splitting a 4 dash node in 8 images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435" y="3167837"/>
            <a:ext cx="8645130" cy="2303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Single Rotations</a:t>
            </a:r>
          </a:p>
        </p:txBody>
      </p:sp>
      <p:sp>
        <p:nvSpPr>
          <p:cNvPr id="66" name="Content Placeholder 4"/>
          <p:cNvSpPr txBox="1">
            <a:spLocks noGrp="1"/>
          </p:cNvSpPr>
          <p:nvPr>
            <p:ph type="body" sz="quarter" idx="1"/>
          </p:nvPr>
        </p:nvSpPr>
        <p:spPr>
          <a:xfrm>
            <a:off x="249435" y="517314"/>
            <a:ext cx="8229601" cy="581001"/>
          </a:xfrm>
          <a:prstGeom prst="rect">
            <a:avLst/>
          </a:prstGeom>
        </p:spPr>
        <p:txBody>
          <a:bodyPr/>
          <a:lstStyle>
            <a:lvl1pPr defTabSz="475487">
              <a:defRPr sz="1871"/>
            </a:lvl1pPr>
          </a:lstStyle>
          <a:p>
            <a:r>
              <a:t>This algorithm performs the right rotation illustrated in Figures 28-3 and 28-4</a:t>
            </a:r>
          </a:p>
        </p:txBody>
      </p:sp>
      <p:sp>
        <p:nvSpPr>
          <p:cNvPr id="67" name="Algorithm rotateRight(nodeN)…"/>
          <p:cNvSpPr txBox="1"/>
          <p:nvPr/>
        </p:nvSpPr>
        <p:spPr>
          <a:xfrm>
            <a:off x="624929" y="1098314"/>
            <a:ext cx="6362959" cy="2442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200"/>
              </a:spcBef>
              <a:defRPr sz="18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rotateRight(nodeN)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2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Corrects an imbalance at a given node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 </a:t>
            </a:r>
            <a:r>
              <a:t>due to an addition</a:t>
            </a:r>
          </a:p>
          <a:p>
            <a:pPr defTabSz="457200">
              <a:spcBef>
                <a:spcPts val="2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</a:t>
            </a:r>
            <a:r>
              <a:rPr i="0" spc="-442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in the left subtree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r>
              <a:t>’s left child.</a:t>
            </a:r>
          </a:p>
          <a:p>
            <a:pPr defTabSz="457200">
              <a:spcBef>
                <a:spcPts val="2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nodeC = </a:t>
            </a:r>
            <a:r>
              <a:t>left child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endParaRPr i="0"/>
          </a:p>
          <a:p>
            <a:pPr marR="3021964" defTabSz="457200">
              <a:spcBef>
                <a:spcPts val="2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Set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  <a:r>
              <a:t>’s left child to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nodeC</a:t>
            </a:r>
            <a:r>
              <a:t>’s right child </a:t>
            </a:r>
          </a:p>
          <a:p>
            <a:pPr marR="3021964" defTabSz="457200">
              <a:spcBef>
                <a:spcPts val="2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Set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nodeC</a:t>
            </a:r>
            <a:r>
              <a:t>’s right child to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nodeN</a:t>
            </a:r>
          </a:p>
          <a:p>
            <a:pPr defTabSz="457200">
              <a:spcBef>
                <a:spcPts val="200"/>
              </a:spcBef>
              <a:defRPr sz="1800" b="1"/>
            </a:pPr>
            <a:r>
              <a:t>return </a:t>
            </a:r>
            <a:r>
              <a:rPr b="0"/>
              <a:t>nodeC</a:t>
            </a:r>
            <a:endParaRPr b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FIGURE 28-3 Before and after an addition to an AVL subtree that requires a right rotation to maintain its balance"/>
          <p:cNvSpPr txBox="1"/>
          <p:nvPr/>
        </p:nvSpPr>
        <p:spPr>
          <a:xfrm>
            <a:off x="508000" y="5578801"/>
            <a:ext cx="8229600" cy="807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defTabSz="448055">
              <a:defRPr sz="2156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28-3 Before and after an addition to an AVL subtree that requires a right rotation to maintain its balance</a:t>
            </a:r>
          </a:p>
        </p:txBody>
      </p:sp>
      <p:pic>
        <p:nvPicPr>
          <p:cNvPr id="69" name="Three diagrams a, b, and c illustrates an a v l sub tree.&#10;&#10;Picture 2" descr="Three diagrams a, b, and c illustrates an a v l sub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8398" y="3360961"/>
            <a:ext cx="1479247" cy="2022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Three diagrams a, b, and c illustrates an a v l sub tree.&#10;&#10;Picture 2" descr="Three diagrams a, b, and c illustrates an a v l sub tre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68688" y="3360961"/>
            <a:ext cx="1544858" cy="2343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Three diagrams a, b, and c illustrates an a v l sub tree.&#10;&#10;Picture 2" descr="Three diagrams a, b, and c illustrates an a v l sub tree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51187" y="3359205"/>
            <a:ext cx="1684394" cy="2025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Splitting a 4-node</a:t>
            </a:r>
          </a:p>
        </p:txBody>
      </p:sp>
      <p:sp>
        <p:nvSpPr>
          <p:cNvPr id="301" name="FIGURE 28-34 Splitting a 4-node whose parent is a 3-nod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21208">
              <a:defRPr sz="2508"/>
            </a:lvl1pPr>
          </a:lstStyle>
          <a:p>
            <a:r>
              <a:t>FIGURE 28-34 Splitting a 4-node whose parent is a 3-node</a:t>
            </a:r>
          </a:p>
        </p:txBody>
      </p:sp>
      <p:pic>
        <p:nvPicPr>
          <p:cNvPr id="302" name="Two diagrams illustrate the process of splitting a 4 node in 4 images.&#10;&#10;Picture 2" descr="Two diagrams illustrate the process of splitting a 4 node in 4 images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6401" y="807814"/>
            <a:ext cx="5251198" cy="2141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Two diagrams illustrate the process of splitting a 4 node in 4 images.&#10;&#10;Picture 2" descr="Two diagrams illustrate the process of splitting a 4 node in 4 images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4641" y="3091393"/>
            <a:ext cx="4523152" cy="2755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Splitting a 4-node</a:t>
            </a:r>
          </a:p>
        </p:txBody>
      </p:sp>
      <p:sp>
        <p:nvSpPr>
          <p:cNvPr id="306" name="FIGURE 28-35 Splitting a 4-node that has a red parent within a red-black tree: Case 1"/>
          <p:cNvSpPr txBox="1">
            <a:spLocks noGrp="1"/>
          </p:cNvSpPr>
          <p:nvPr>
            <p:ph type="body" sz="quarter" idx="1"/>
          </p:nvPr>
        </p:nvSpPr>
        <p:spPr>
          <a:xfrm>
            <a:off x="457200" y="5831015"/>
            <a:ext cx="8534401" cy="581001"/>
          </a:xfrm>
          <a:prstGeom prst="rect">
            <a:avLst/>
          </a:prstGeom>
        </p:spPr>
        <p:txBody>
          <a:bodyPr/>
          <a:lstStyle>
            <a:lvl1pPr defTabSz="365760">
              <a:defRPr sz="1760"/>
            </a:lvl1pPr>
          </a:lstStyle>
          <a:p>
            <a:r>
              <a:t>FIGURE 28-35 Splitting a 4-node that has a red parent within a red-black tree: Case 1</a:t>
            </a:r>
          </a:p>
        </p:txBody>
      </p:sp>
      <p:sp>
        <p:nvSpPr>
          <p:cNvPr id="307" name="(a) A red-black 4-node containing s, m, and l"/>
          <p:cNvSpPr txBox="1"/>
          <p:nvPr/>
        </p:nvSpPr>
        <p:spPr>
          <a:xfrm>
            <a:off x="375784" y="1708438"/>
            <a:ext cx="2017032" cy="51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(a) A red-black 4-node containing </a:t>
            </a:r>
            <a:r>
              <a:rPr i="1"/>
              <a:t>s</a:t>
            </a:r>
            <a:r>
              <a:t>, </a:t>
            </a:r>
            <a:r>
              <a:rPr i="1"/>
              <a:t>m</a:t>
            </a:r>
            <a:r>
              <a:t>, and </a:t>
            </a:r>
            <a:r>
              <a:rPr i="1"/>
              <a:t>l</a:t>
            </a:r>
          </a:p>
        </p:txBody>
      </p:sp>
      <p:pic>
        <p:nvPicPr>
          <p:cNvPr id="308" name="A 4 image diagram illustrates Case 1 of splitting a 4 node.&#10;&#10;Picture 2" descr="A 4 image diagram illustrates Case 1 of splitting a 4 node.Picture 2"/>
          <p:cNvPicPr>
            <a:picLocks noChangeAspect="1"/>
          </p:cNvPicPr>
          <p:nvPr/>
        </p:nvPicPr>
        <p:blipFill>
          <a:blip r:embed="rId2">
            <a:extLst/>
          </a:blip>
          <a:srcRect t="17115"/>
          <a:stretch>
            <a:fillRect/>
          </a:stretch>
        </p:blipFill>
        <p:spPr>
          <a:xfrm>
            <a:off x="330200" y="2226787"/>
            <a:ext cx="3137740" cy="2225648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(b) After a color flip"/>
          <p:cNvSpPr txBox="1"/>
          <p:nvPr/>
        </p:nvSpPr>
        <p:spPr>
          <a:xfrm>
            <a:off x="2554969" y="1708438"/>
            <a:ext cx="2017032" cy="299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(b) After a color flip</a:t>
            </a:r>
          </a:p>
        </p:txBody>
      </p:sp>
      <p:pic>
        <p:nvPicPr>
          <p:cNvPr id="310" name="A 4 image diagram illustrates Case 1 of splitting a 4 node.&#10;&#10;Picture 2" descr="A 4 image diagram illustrates Case 1 of splitting a 4 node.Picture 2"/>
          <p:cNvPicPr>
            <a:picLocks noChangeAspect="1"/>
          </p:cNvPicPr>
          <p:nvPr/>
        </p:nvPicPr>
        <p:blipFill>
          <a:blip r:embed="rId3">
            <a:extLst/>
          </a:blip>
          <a:srcRect t="17478"/>
          <a:stretch>
            <a:fillRect/>
          </a:stretch>
        </p:blipFill>
        <p:spPr>
          <a:xfrm>
            <a:off x="2705256" y="2224793"/>
            <a:ext cx="2234567" cy="2227642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(c) After a left rotation"/>
          <p:cNvSpPr txBox="1"/>
          <p:nvPr/>
        </p:nvSpPr>
        <p:spPr>
          <a:xfrm>
            <a:off x="4775200" y="1708438"/>
            <a:ext cx="2017031" cy="299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(c) After a left rotation</a:t>
            </a:r>
          </a:p>
        </p:txBody>
      </p:sp>
      <p:pic>
        <p:nvPicPr>
          <p:cNvPr id="312" name="A 4 image diagram illustrates Case 1 of splitting a 4 node.&#10;&#10;Picture 2" descr="A 4 image diagram illustrates Case 1 of splitting a 4 node.Picture 2"/>
          <p:cNvPicPr>
            <a:picLocks noChangeAspect="1"/>
          </p:cNvPicPr>
          <p:nvPr/>
        </p:nvPicPr>
        <p:blipFill>
          <a:blip r:embed="rId4">
            <a:extLst/>
          </a:blip>
          <a:srcRect l="32114" t="15208"/>
          <a:stretch>
            <a:fillRect/>
          </a:stretch>
        </p:blipFill>
        <p:spPr>
          <a:xfrm>
            <a:off x="5081243" y="2093061"/>
            <a:ext cx="2090968" cy="1805789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(d) After a color flip"/>
          <p:cNvSpPr txBox="1"/>
          <p:nvPr/>
        </p:nvSpPr>
        <p:spPr>
          <a:xfrm>
            <a:off x="7203170" y="1708438"/>
            <a:ext cx="1788430" cy="299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(d) After a color flip</a:t>
            </a:r>
          </a:p>
        </p:txBody>
      </p:sp>
      <p:pic>
        <p:nvPicPr>
          <p:cNvPr id="314" name="A 4 image diagram illustrates Case 1 of splitting a 4 node.&#10;&#10;Picture 2" descr="A 4 image diagram illustrates Case 1 of splitting a 4 node.Picture 2"/>
          <p:cNvPicPr>
            <a:picLocks noChangeAspect="1"/>
          </p:cNvPicPr>
          <p:nvPr/>
        </p:nvPicPr>
        <p:blipFill>
          <a:blip r:embed="rId5">
            <a:extLst/>
          </a:blip>
          <a:srcRect l="32031" t="20922"/>
          <a:stretch>
            <a:fillRect/>
          </a:stretch>
        </p:blipFill>
        <p:spPr>
          <a:xfrm rot="25703">
            <a:off x="7181872" y="2222989"/>
            <a:ext cx="1630267" cy="1669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Splitting a 4-node</a:t>
            </a:r>
          </a:p>
        </p:txBody>
      </p:sp>
      <p:sp>
        <p:nvSpPr>
          <p:cNvPr id="317" name="FIGURE 28-36 Splitting a 4-node that has a red parent within a red-black tree: Case 2"/>
          <p:cNvSpPr txBox="1">
            <a:spLocks noGrp="1"/>
          </p:cNvSpPr>
          <p:nvPr>
            <p:ph type="body" sz="quarter" idx="1"/>
          </p:nvPr>
        </p:nvSpPr>
        <p:spPr>
          <a:xfrm>
            <a:off x="181272" y="5831015"/>
            <a:ext cx="8781456" cy="581001"/>
          </a:xfrm>
          <a:prstGeom prst="rect">
            <a:avLst/>
          </a:prstGeom>
        </p:spPr>
        <p:txBody>
          <a:bodyPr/>
          <a:lstStyle>
            <a:lvl1pPr defTabSz="374904">
              <a:defRPr sz="1803"/>
            </a:lvl1pPr>
          </a:lstStyle>
          <a:p>
            <a:r>
              <a:t>FIGURE 28-36 Splitting a 4-node that has a red parent within a red-black tree: Case 2</a:t>
            </a:r>
          </a:p>
        </p:txBody>
      </p:sp>
      <p:sp>
        <p:nvSpPr>
          <p:cNvPr id="318" name="(a) A red-black 4-node containing s, m, and l"/>
          <p:cNvSpPr txBox="1"/>
          <p:nvPr/>
        </p:nvSpPr>
        <p:spPr>
          <a:xfrm>
            <a:off x="375784" y="2089438"/>
            <a:ext cx="2017032" cy="515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(a) A red-black 4-node containing </a:t>
            </a:r>
            <a:r>
              <a:rPr i="1"/>
              <a:t>s</a:t>
            </a:r>
            <a:r>
              <a:t>, </a:t>
            </a:r>
            <a:r>
              <a:rPr i="1"/>
              <a:t>m</a:t>
            </a:r>
            <a:r>
              <a:t>, and </a:t>
            </a:r>
            <a:r>
              <a:rPr i="1"/>
              <a:t>l</a:t>
            </a:r>
          </a:p>
        </p:txBody>
      </p:sp>
      <p:pic>
        <p:nvPicPr>
          <p:cNvPr id="319" name="A 4 image diagram illustrates Case 2 of splitting a 4 dash node.&#10;&#10;Picture 2" descr="A 4 image diagram illustrates Case 2 of splitting a 4 dash node.Picture 2"/>
          <p:cNvPicPr>
            <a:picLocks noChangeAspect="1"/>
          </p:cNvPicPr>
          <p:nvPr/>
        </p:nvPicPr>
        <p:blipFill>
          <a:blip r:embed="rId2">
            <a:extLst/>
          </a:blip>
          <a:srcRect t="17822"/>
          <a:stretch>
            <a:fillRect/>
          </a:stretch>
        </p:blipFill>
        <p:spPr>
          <a:xfrm>
            <a:off x="337976" y="2640247"/>
            <a:ext cx="2540001" cy="2205767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(b) After a color flip"/>
          <p:cNvSpPr txBox="1"/>
          <p:nvPr/>
        </p:nvSpPr>
        <p:spPr>
          <a:xfrm>
            <a:off x="2554969" y="2089438"/>
            <a:ext cx="2017031" cy="29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(b) After a color flip</a:t>
            </a:r>
          </a:p>
        </p:txBody>
      </p:sp>
      <p:pic>
        <p:nvPicPr>
          <p:cNvPr id="321" name="A 4 image diagram illustrates Case 2 of splitting a 4 dash node.&#10;&#10;Picture 2" descr="A 4 image diagram illustrates Case 2 of splitting a 4 dash node.Picture 2"/>
          <p:cNvPicPr>
            <a:picLocks noChangeAspect="1"/>
          </p:cNvPicPr>
          <p:nvPr/>
        </p:nvPicPr>
        <p:blipFill>
          <a:blip r:embed="rId3">
            <a:extLst/>
          </a:blip>
          <a:srcRect l="25958" t="18126" r="30205"/>
          <a:stretch>
            <a:fillRect/>
          </a:stretch>
        </p:blipFill>
        <p:spPr>
          <a:xfrm>
            <a:off x="2818041" y="2613159"/>
            <a:ext cx="1345606" cy="2237660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(c) After a right rotation"/>
          <p:cNvSpPr txBox="1"/>
          <p:nvPr/>
        </p:nvSpPr>
        <p:spPr>
          <a:xfrm>
            <a:off x="4775200" y="2089438"/>
            <a:ext cx="2017031" cy="29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(c) After a right rotation</a:t>
            </a:r>
          </a:p>
        </p:txBody>
      </p:sp>
      <p:pic>
        <p:nvPicPr>
          <p:cNvPr id="323" name="A 4 image diagram illustrates Case 2 of splitting a 4 dash node.&#10;&#10;Picture 2" descr="A 4 image diagram illustrates Case 2 of splitting a 4 dash node.Picture 2"/>
          <p:cNvPicPr>
            <a:picLocks noChangeAspect="1"/>
          </p:cNvPicPr>
          <p:nvPr/>
        </p:nvPicPr>
        <p:blipFill>
          <a:blip r:embed="rId4">
            <a:extLst/>
          </a:blip>
          <a:srcRect t="13399"/>
          <a:stretch>
            <a:fillRect/>
          </a:stretch>
        </p:blipFill>
        <p:spPr>
          <a:xfrm>
            <a:off x="4194602" y="2459996"/>
            <a:ext cx="3015396" cy="183914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(d) After a color flip"/>
          <p:cNvSpPr txBox="1"/>
          <p:nvPr/>
        </p:nvSpPr>
        <p:spPr>
          <a:xfrm>
            <a:off x="7203170" y="2089438"/>
            <a:ext cx="1788430" cy="29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(d) After a color flip</a:t>
            </a:r>
          </a:p>
        </p:txBody>
      </p:sp>
      <p:pic>
        <p:nvPicPr>
          <p:cNvPr id="325" name="A 4 image diagram illustrates Case 2 of splitting a 4 dash node.&#10;&#10;Picture 2" descr="A 4 image diagram illustrates Case 2 of splitting a 4 dash node.Picture 2"/>
          <p:cNvPicPr>
            <a:picLocks noChangeAspect="1"/>
          </p:cNvPicPr>
          <p:nvPr/>
        </p:nvPicPr>
        <p:blipFill>
          <a:blip r:embed="rId5">
            <a:extLst/>
          </a:blip>
          <a:srcRect t="21765"/>
          <a:stretch>
            <a:fillRect/>
          </a:stretch>
        </p:blipFill>
        <p:spPr>
          <a:xfrm>
            <a:off x="6458116" y="2602294"/>
            <a:ext cx="2375418" cy="1716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Splitting a 4-node</a:t>
            </a:r>
          </a:p>
        </p:txBody>
      </p:sp>
      <p:sp>
        <p:nvSpPr>
          <p:cNvPr id="328" name="FIGURE 28-37 Splitting a 4-node that has a red parent within a red-black tree: Case 3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29768">
              <a:defRPr sz="1692"/>
            </a:lvl1pPr>
          </a:lstStyle>
          <a:p>
            <a:r>
              <a:t>FIGURE 28-37 Splitting a 4-node that has a red parent within a red-black tree: Case 3</a:t>
            </a:r>
          </a:p>
        </p:txBody>
      </p:sp>
      <p:sp>
        <p:nvSpPr>
          <p:cNvPr id="329" name="(a) A red-black  4-node containing s, m, and l"/>
          <p:cNvSpPr txBox="1"/>
          <p:nvPr/>
        </p:nvSpPr>
        <p:spPr>
          <a:xfrm>
            <a:off x="322592" y="1856976"/>
            <a:ext cx="1543708" cy="731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(a) A red-black </a:t>
            </a:r>
            <a:br/>
            <a:r>
              <a:t>4-node containing </a:t>
            </a:r>
            <a:r>
              <a:rPr i="1"/>
              <a:t>s</a:t>
            </a:r>
            <a:r>
              <a:t>, </a:t>
            </a:r>
            <a:r>
              <a:rPr i="1"/>
              <a:t>m</a:t>
            </a:r>
            <a:r>
              <a:t>, and </a:t>
            </a:r>
            <a:r>
              <a:rPr i="1"/>
              <a:t>l</a:t>
            </a:r>
          </a:p>
        </p:txBody>
      </p:sp>
      <p:pic>
        <p:nvPicPr>
          <p:cNvPr id="330" name="A 5 image diagram illustrates Case 3 of splitting a 4 node.&#10;&#10;Picture 2" descr="A 5 image diagram illustrates Case 3 of splitting a 4 node.Picture 2"/>
          <p:cNvPicPr>
            <a:picLocks noChangeAspect="1"/>
          </p:cNvPicPr>
          <p:nvPr/>
        </p:nvPicPr>
        <p:blipFill>
          <a:blip r:embed="rId2">
            <a:extLst/>
          </a:blip>
          <a:srcRect t="18895"/>
          <a:stretch>
            <a:fillRect/>
          </a:stretch>
        </p:blipFill>
        <p:spPr>
          <a:xfrm>
            <a:off x="322592" y="2630807"/>
            <a:ext cx="1814050" cy="1926041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(b) After a color flip"/>
          <p:cNvSpPr txBox="1"/>
          <p:nvPr/>
        </p:nvSpPr>
        <p:spPr>
          <a:xfrm>
            <a:off x="2325308" y="1983976"/>
            <a:ext cx="1104504" cy="51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(b) After a color flip</a:t>
            </a:r>
          </a:p>
        </p:txBody>
      </p:sp>
      <p:pic>
        <p:nvPicPr>
          <p:cNvPr id="332" name="A 5 image diagram illustrates Case 3 of splitting a 4 node.&#10;&#10;Picture 2" descr="A 5 image diagram illustrates Case 3 of splitting a 4 node.Picture 2"/>
          <p:cNvPicPr>
            <a:picLocks noChangeAspect="1"/>
          </p:cNvPicPr>
          <p:nvPr/>
        </p:nvPicPr>
        <p:blipFill>
          <a:blip r:embed="rId3">
            <a:extLst/>
          </a:blip>
          <a:srcRect l="28031" t="19575" r="33661"/>
          <a:stretch>
            <a:fillRect/>
          </a:stretch>
        </p:blipFill>
        <p:spPr>
          <a:xfrm>
            <a:off x="2146546" y="2666361"/>
            <a:ext cx="921697" cy="1881066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(c) After a right rotation"/>
          <p:cNvSpPr txBox="1"/>
          <p:nvPr/>
        </p:nvSpPr>
        <p:spPr>
          <a:xfrm>
            <a:off x="3953965" y="1983976"/>
            <a:ext cx="1104504" cy="51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(c) After a right rotation</a:t>
            </a:r>
          </a:p>
        </p:txBody>
      </p:sp>
      <p:pic>
        <p:nvPicPr>
          <p:cNvPr id="334" name="A 5 image diagram illustrates Case 3 of splitting a 4 node.&#10;&#10;Picture 2" descr="A 5 image diagram illustrates Case 3 of splitting a 4 node.Picture 2"/>
          <p:cNvPicPr>
            <a:picLocks noChangeAspect="1"/>
          </p:cNvPicPr>
          <p:nvPr/>
        </p:nvPicPr>
        <p:blipFill>
          <a:blip r:embed="rId4">
            <a:extLst/>
          </a:blip>
          <a:srcRect t="18898"/>
          <a:stretch>
            <a:fillRect/>
          </a:stretch>
        </p:blipFill>
        <p:spPr>
          <a:xfrm>
            <a:off x="3057236" y="2668383"/>
            <a:ext cx="2597728" cy="1861979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(d) After a left rotation"/>
          <p:cNvSpPr txBox="1"/>
          <p:nvPr/>
        </p:nvSpPr>
        <p:spPr>
          <a:xfrm>
            <a:off x="5879113" y="1983976"/>
            <a:ext cx="1129352" cy="51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(d) After a left rotation</a:t>
            </a:r>
          </a:p>
        </p:txBody>
      </p:sp>
      <p:pic>
        <p:nvPicPr>
          <p:cNvPr id="336" name="A 5 image diagram illustrates Case 3 of splitting a 4 node.&#10;&#10;Picture 2" descr="A 5 image diagram illustrates Case 3 of splitting a 4 node.Picture 2"/>
          <p:cNvPicPr>
            <a:picLocks noChangeAspect="1"/>
          </p:cNvPicPr>
          <p:nvPr/>
        </p:nvPicPr>
        <p:blipFill>
          <a:blip r:embed="rId5">
            <a:extLst/>
          </a:blip>
          <a:srcRect l="31721" t="13915"/>
          <a:stretch>
            <a:fillRect/>
          </a:stretch>
        </p:blipFill>
        <p:spPr>
          <a:xfrm>
            <a:off x="5826933" y="2515723"/>
            <a:ext cx="1811557" cy="1540062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(e) After a color flip"/>
          <p:cNvSpPr txBox="1"/>
          <p:nvPr/>
        </p:nvSpPr>
        <p:spPr>
          <a:xfrm>
            <a:off x="7700777" y="1983976"/>
            <a:ext cx="1052253" cy="51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(e) After a color flip</a:t>
            </a:r>
          </a:p>
        </p:txBody>
      </p:sp>
      <p:pic>
        <p:nvPicPr>
          <p:cNvPr id="338" name="A 5 image diagram illustrates Case 3 of splitting a 4 node.&#10;&#10;Picture 2" descr="A 5 image diagram illustrates Case 3 of splitting a 4 node.Picture 2"/>
          <p:cNvPicPr>
            <a:picLocks noChangeAspect="1"/>
          </p:cNvPicPr>
          <p:nvPr/>
        </p:nvPicPr>
        <p:blipFill>
          <a:blip r:embed="rId6">
            <a:extLst/>
          </a:blip>
          <a:srcRect l="40084" t="24298"/>
          <a:stretch>
            <a:fillRect/>
          </a:stretch>
        </p:blipFill>
        <p:spPr>
          <a:xfrm>
            <a:off x="7700777" y="2677040"/>
            <a:ext cx="1104416" cy="1378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Splitting a 4-node</a:t>
            </a:r>
          </a:p>
        </p:txBody>
      </p:sp>
      <p:sp>
        <p:nvSpPr>
          <p:cNvPr id="341" name="FIGURE 28-38 Splitting a 4-node that has a red parent within a red-black tree: Case 4"/>
          <p:cNvSpPr txBox="1">
            <a:spLocks noGrp="1"/>
          </p:cNvSpPr>
          <p:nvPr>
            <p:ph type="body" sz="quarter" idx="1"/>
          </p:nvPr>
        </p:nvSpPr>
        <p:spPr>
          <a:xfrm>
            <a:off x="457200" y="5831015"/>
            <a:ext cx="8534401" cy="581001"/>
          </a:xfrm>
          <a:prstGeom prst="rect">
            <a:avLst/>
          </a:prstGeom>
        </p:spPr>
        <p:txBody>
          <a:bodyPr/>
          <a:lstStyle>
            <a:lvl1pPr defTabSz="365760">
              <a:defRPr sz="1760"/>
            </a:lvl1pPr>
          </a:lstStyle>
          <a:p>
            <a:r>
              <a:t>FIGURE 28-38 Splitting a 4-node that has a red parent within a red-black tree: Case 4</a:t>
            </a:r>
          </a:p>
        </p:txBody>
      </p:sp>
      <p:sp>
        <p:nvSpPr>
          <p:cNvPr id="342" name="(a) A red-black  4-node containing s, m, and l"/>
          <p:cNvSpPr txBox="1"/>
          <p:nvPr/>
        </p:nvSpPr>
        <p:spPr>
          <a:xfrm>
            <a:off x="344081" y="1755376"/>
            <a:ext cx="1543708" cy="731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(a) A red-black </a:t>
            </a:r>
            <a:br/>
            <a:r>
              <a:t>4-node containing </a:t>
            </a:r>
            <a:r>
              <a:rPr i="1"/>
              <a:t>s</a:t>
            </a:r>
            <a:r>
              <a:t>, </a:t>
            </a:r>
            <a:r>
              <a:rPr i="1"/>
              <a:t>m</a:t>
            </a:r>
            <a:r>
              <a:t>, and </a:t>
            </a:r>
            <a:r>
              <a:rPr i="1"/>
              <a:t>l</a:t>
            </a:r>
          </a:p>
        </p:txBody>
      </p:sp>
      <p:pic>
        <p:nvPicPr>
          <p:cNvPr id="343" name="A 5 image diagram illustrates Case 4 of splitting a 4 node.&#10;&#10;Picture 2" descr="A 5 image diagram illustrates Case 4 of splitting a 4 node.Picture 2"/>
          <p:cNvPicPr>
            <a:picLocks noChangeAspect="1"/>
          </p:cNvPicPr>
          <p:nvPr/>
        </p:nvPicPr>
        <p:blipFill>
          <a:blip r:embed="rId2">
            <a:extLst/>
          </a:blip>
          <a:srcRect t="18390"/>
          <a:stretch>
            <a:fillRect/>
          </a:stretch>
        </p:blipFill>
        <p:spPr>
          <a:xfrm>
            <a:off x="336480" y="2655730"/>
            <a:ext cx="1803540" cy="1881204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(b) After a color flip"/>
          <p:cNvSpPr txBox="1"/>
          <p:nvPr/>
        </p:nvSpPr>
        <p:spPr>
          <a:xfrm>
            <a:off x="2346797" y="1882376"/>
            <a:ext cx="1104505" cy="51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(b) After a color flip</a:t>
            </a:r>
          </a:p>
        </p:txBody>
      </p:sp>
      <p:pic>
        <p:nvPicPr>
          <p:cNvPr id="345" name="A 5 image diagram illustrates Case 4 of splitting a 4 node.&#10;&#10;Picture 2" descr="A 5 image diagram illustrates Case 4 of splitting a 4 node.Picture 2"/>
          <p:cNvPicPr>
            <a:picLocks noChangeAspect="1"/>
          </p:cNvPicPr>
          <p:nvPr/>
        </p:nvPicPr>
        <p:blipFill>
          <a:blip r:embed="rId3">
            <a:extLst/>
          </a:blip>
          <a:srcRect l="30983" t="16454"/>
          <a:stretch>
            <a:fillRect/>
          </a:stretch>
        </p:blipFill>
        <p:spPr>
          <a:xfrm>
            <a:off x="2147084" y="2627014"/>
            <a:ext cx="1391414" cy="1924937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(c) After a left rotation"/>
          <p:cNvSpPr txBox="1"/>
          <p:nvPr/>
        </p:nvSpPr>
        <p:spPr>
          <a:xfrm>
            <a:off x="3975454" y="1882376"/>
            <a:ext cx="1104504" cy="51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(c) After a left rotation</a:t>
            </a:r>
          </a:p>
        </p:txBody>
      </p:sp>
      <p:pic>
        <p:nvPicPr>
          <p:cNvPr id="347" name="A 5 image diagram illustrates Case 4 of splitting a 4 node.&#10;&#10;Picture 2" descr="A 5 image diagram illustrates Case 4 of splitting a 4 node.Picture 2"/>
          <p:cNvPicPr>
            <a:picLocks noChangeAspect="1"/>
          </p:cNvPicPr>
          <p:nvPr/>
        </p:nvPicPr>
        <p:blipFill>
          <a:blip r:embed="rId4">
            <a:extLst/>
          </a:blip>
          <a:srcRect l="27561" t="17953"/>
          <a:stretch>
            <a:fillRect/>
          </a:stretch>
        </p:blipFill>
        <p:spPr>
          <a:xfrm>
            <a:off x="3527600" y="2639986"/>
            <a:ext cx="1818839" cy="1855632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(d) After a right rotation"/>
          <p:cNvSpPr txBox="1"/>
          <p:nvPr/>
        </p:nvSpPr>
        <p:spPr>
          <a:xfrm>
            <a:off x="5900602" y="1882376"/>
            <a:ext cx="1129352" cy="51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(d) After a right rotation</a:t>
            </a:r>
          </a:p>
        </p:txBody>
      </p:sp>
      <p:pic>
        <p:nvPicPr>
          <p:cNvPr id="349" name="A 5 image diagram illustrates Case 4 of splitting a 4 node.&#10;&#10;Picture 2" descr="A 5 image diagram illustrates Case 4 of splitting a 4 node.Picture 2"/>
          <p:cNvPicPr>
            <a:picLocks noChangeAspect="1"/>
          </p:cNvPicPr>
          <p:nvPr/>
        </p:nvPicPr>
        <p:blipFill>
          <a:blip r:embed="rId5">
            <a:extLst/>
          </a:blip>
          <a:srcRect l="31799" t="10713"/>
          <a:stretch>
            <a:fillRect/>
          </a:stretch>
        </p:blipFill>
        <p:spPr>
          <a:xfrm>
            <a:off x="5512062" y="2439958"/>
            <a:ext cx="2027182" cy="1635961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(e) After a color flip"/>
          <p:cNvSpPr txBox="1"/>
          <p:nvPr/>
        </p:nvSpPr>
        <p:spPr>
          <a:xfrm>
            <a:off x="7722267" y="1882376"/>
            <a:ext cx="1052252" cy="51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(e) After a color flip</a:t>
            </a:r>
          </a:p>
        </p:txBody>
      </p:sp>
      <p:pic>
        <p:nvPicPr>
          <p:cNvPr id="351" name="A 5 image diagram illustrates Case 4 of splitting a 4 node.&#10;&#10;Picture 2" descr="A 5 image diagram illustrates Case 4 of splitting a 4 node.Picture 2"/>
          <p:cNvPicPr>
            <a:picLocks noChangeAspect="1"/>
          </p:cNvPicPr>
          <p:nvPr/>
        </p:nvPicPr>
        <p:blipFill>
          <a:blip r:embed="rId6">
            <a:extLst/>
          </a:blip>
          <a:srcRect l="34071" t="22280" r="15760"/>
          <a:stretch>
            <a:fillRect/>
          </a:stretch>
        </p:blipFill>
        <p:spPr>
          <a:xfrm>
            <a:off x="7506701" y="2673617"/>
            <a:ext cx="979841" cy="13822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End</a:t>
            </a:r>
          </a:p>
        </p:txBody>
      </p:sp>
      <p:sp>
        <p:nvSpPr>
          <p:cNvPr id="354" name="Subtitle 2"/>
          <p:cNvSpPr txBox="1">
            <a:spLocks noGrp="1"/>
          </p:cNvSpPr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Chapter 28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Single Rotation</a:t>
            </a:r>
          </a:p>
        </p:txBody>
      </p:sp>
      <p:sp>
        <p:nvSpPr>
          <p:cNvPr id="74" name="FIGURE 28-4 Before and after a right rotation restores balance to an AVL tre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384047">
              <a:defRPr sz="1848"/>
            </a:lvl1pPr>
          </a:lstStyle>
          <a:p>
            <a:r>
              <a:t>FIGURE 28-4 Before and after a right rotation restores balance to an AVL tree</a:t>
            </a:r>
          </a:p>
        </p:txBody>
      </p:sp>
      <p:pic>
        <p:nvPicPr>
          <p:cNvPr id="75" name="Two diagrams a, and b illustrates an a v l tree.&#10;&#10;Picture 2" descr="Two diagrams a, and b illustrates an a v l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598" y="1024793"/>
            <a:ext cx="4089402" cy="4525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Two diagrams a, and b illustrates an a v l tree.&#10;&#10;Picture 2" descr="Two diagrams a, and b illustrates an a v l tre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4100" y="1115658"/>
            <a:ext cx="4089402" cy="44342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Single Rotation</a:t>
            </a:r>
          </a:p>
        </p:txBody>
      </p:sp>
      <p:sp>
        <p:nvSpPr>
          <p:cNvPr id="79" name="FIGURE 28-5 Before and after an addition to an AVL subtree that requires a left rotation to maintain its balance"/>
          <p:cNvSpPr txBox="1">
            <a:spLocks noGrp="1"/>
          </p:cNvSpPr>
          <p:nvPr>
            <p:ph type="body" sz="quarter" idx="1"/>
          </p:nvPr>
        </p:nvSpPr>
        <p:spPr>
          <a:xfrm>
            <a:off x="457200" y="5604201"/>
            <a:ext cx="8229600" cy="8078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48055">
              <a:defRPr sz="2156"/>
            </a:lvl1pPr>
          </a:lstStyle>
          <a:p>
            <a:r>
              <a:t>FIGURE 28-5 Before and after an addition to an AVL subtree that requires a left rotation to maintain its balance</a:t>
            </a:r>
          </a:p>
        </p:txBody>
      </p:sp>
      <p:pic>
        <p:nvPicPr>
          <p:cNvPr id="80" name="Three diagrams a, b, and c illustrates an a v l sub tree.&#10;&#10;Picture 2" descr="Three diagrams a, b, and c illustrates an a v l sub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971" y="1761178"/>
            <a:ext cx="2085404" cy="2944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Three diagrams a, b, and c illustrates an a v l sub tree.&#10;&#10;Picture 2" descr="Three diagrams a, b, and c illustrates an a v l sub tre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7486" y="1761178"/>
            <a:ext cx="2159001" cy="3138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Three diagrams a, b, and c illustrates an a v l sub tree.&#10;&#10;Picture 2" descr="Three diagrams a, b, and c illustrates an a v l sub tree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27800" y="1761178"/>
            <a:ext cx="2159000" cy="2573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Double Rotation</a:t>
            </a:r>
          </a:p>
        </p:txBody>
      </p:sp>
      <p:sp>
        <p:nvSpPr>
          <p:cNvPr id="85" name="FIGURE 28-6 Adding 70 to the AVL tree in Figure 28-2c requires both a right rotation and a left rotation to maintain its balance"/>
          <p:cNvSpPr txBox="1">
            <a:spLocks noGrp="1"/>
          </p:cNvSpPr>
          <p:nvPr>
            <p:ph type="body" sz="quarter" idx="1"/>
          </p:nvPr>
        </p:nvSpPr>
        <p:spPr>
          <a:xfrm>
            <a:off x="457200" y="5604201"/>
            <a:ext cx="8229600" cy="807815"/>
          </a:xfrm>
          <a:prstGeom prst="rect">
            <a:avLst/>
          </a:prstGeom>
        </p:spPr>
        <p:txBody>
          <a:bodyPr/>
          <a:lstStyle/>
          <a:p>
            <a:pPr defTabSz="393192">
              <a:defRPr sz="1892"/>
            </a:pPr>
            <a:r>
              <a:t>FIGURE 28-6 Adding 70 to the AVL tree in Figure</a:t>
            </a:r>
            <a:br/>
            <a:r>
              <a:t>28-2c requires both a right rotation and a left rotation to maintain its balance</a:t>
            </a:r>
          </a:p>
        </p:txBody>
      </p:sp>
      <p:pic>
        <p:nvPicPr>
          <p:cNvPr id="86" name="Three diagrams, a, b, and c illustrates addition of 70 in an a v l tree.&#10;&#10;Picture 2" descr="Three diagrams, a, b, and c illustrates addition of 70 in an a v l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803" y="1865956"/>
            <a:ext cx="2338494" cy="2844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Three diagrams, a, b, and c illustrates addition of 70 in an a v l tree.&#10;&#10;Picture 2" descr="Three diagrams, a, b, and c illustrates addition of 70 in an a v l tre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0843" y="1865956"/>
            <a:ext cx="2828314" cy="2844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Three diagrams, a, b, and c illustrates addition of 70 in an a v l tree.&#10;&#10;Picture 2" descr="Three diagrams, a, b, and c illustrates addition of 70 in an a v l tree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16739" y="1865956"/>
            <a:ext cx="2514422" cy="2184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Left-right Double Rotations</a:t>
            </a:r>
          </a:p>
        </p:txBody>
      </p:sp>
      <p:sp>
        <p:nvSpPr>
          <p:cNvPr id="91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double rotation is accomplished by performing two single rotations</a:t>
            </a:r>
          </a:p>
          <a:p>
            <a:r>
              <a:t>A rotation about node </a:t>
            </a:r>
            <a:r>
              <a:rPr i="1"/>
              <a:t>N</a:t>
            </a:r>
            <a:r>
              <a:t>’s grandchild </a:t>
            </a:r>
            <a:r>
              <a:rPr i="1"/>
              <a:t>G</a:t>
            </a:r>
            <a:r>
              <a:t> (its child’s child)</a:t>
            </a:r>
          </a:p>
          <a:p>
            <a:r>
              <a:t>A rotation about node </a:t>
            </a:r>
            <a:r>
              <a:rPr i="1"/>
              <a:t>N</a:t>
            </a:r>
            <a:r>
              <a:t>’s new child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508 Lecture">
  <a:themeElements>
    <a:clrScheme name="508 Lectur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0000FF"/>
      </a:hlink>
      <a:folHlink>
        <a:srgbClr val="FF00FF"/>
      </a:folHlink>
    </a:clrScheme>
    <a:fontScheme name="508 Lectur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508 Lectu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508 Lecture">
  <a:themeElements>
    <a:clrScheme name="508 Lectur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0000FF"/>
      </a:hlink>
      <a:folHlink>
        <a:srgbClr val="FF00FF"/>
      </a:folHlink>
    </a:clrScheme>
    <a:fontScheme name="508 Lectur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508 Lectu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2354</Words>
  <Application>Microsoft Macintosh PowerPoint</Application>
  <PresentationFormat>On-screen Show (4:3)</PresentationFormat>
  <Paragraphs>335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Courier New</vt:lpstr>
      <vt:lpstr>Helvetica</vt:lpstr>
      <vt:lpstr>Menlo</vt:lpstr>
      <vt:lpstr>Times</vt:lpstr>
      <vt:lpstr>Times New Roman</vt:lpstr>
      <vt:lpstr>Verdana</vt:lpstr>
      <vt:lpstr>508 Lecture</vt:lpstr>
      <vt:lpstr>Data Structures and Abstractions with Java™</vt:lpstr>
      <vt:lpstr>AVL Trees</vt:lpstr>
      <vt:lpstr>Single AVL Tree Rotations</vt:lpstr>
      <vt:lpstr>FIGURE 28-2 Additions to the AVL tree in Figure 28-1</vt:lpstr>
      <vt:lpstr>Single Rotations</vt:lpstr>
      <vt:lpstr>Single Rotation</vt:lpstr>
      <vt:lpstr>Single Rotation</vt:lpstr>
      <vt:lpstr>Double Rotation</vt:lpstr>
      <vt:lpstr>Left-right Double Rotations</vt:lpstr>
      <vt:lpstr>Left-right Double Rotations</vt:lpstr>
      <vt:lpstr>Double Rotations</vt:lpstr>
      <vt:lpstr>Double Rotations</vt:lpstr>
      <vt:lpstr>Double Rotations</vt:lpstr>
      <vt:lpstr>Double Rotations</vt:lpstr>
      <vt:lpstr>Left-right Double Rotations</vt:lpstr>
      <vt:lpstr>An AVL Tree Versus a Binary Search Tree</vt:lpstr>
      <vt:lpstr>Implementation Details</vt:lpstr>
      <vt:lpstr>Rotations</vt:lpstr>
      <vt:lpstr>Rotations</vt:lpstr>
      <vt:lpstr>Rotations</vt:lpstr>
      <vt:lpstr>Rotations</vt:lpstr>
      <vt:lpstr>Methods to Add</vt:lpstr>
      <vt:lpstr>Methods to Add — addEntry (Part 1)</vt:lpstr>
      <vt:lpstr>Methods to Add — addEntry (Part 1)</vt:lpstr>
      <vt:lpstr>2-3 Trees</vt:lpstr>
      <vt:lpstr>2-3 Trees</vt:lpstr>
      <vt:lpstr>Building 2-3 Trees</vt:lpstr>
      <vt:lpstr>Building 2-3 Trees</vt:lpstr>
      <vt:lpstr>Building 2-3 Trees</vt:lpstr>
      <vt:lpstr>Building 2-3 Trees</vt:lpstr>
      <vt:lpstr>Building 2-3 Trees</vt:lpstr>
      <vt:lpstr>Splitting Nodes During Addition</vt:lpstr>
      <vt:lpstr>Splitting Nodes During Addition</vt:lpstr>
      <vt:lpstr>Splitting Nodes During Addition</vt:lpstr>
      <vt:lpstr>2-4 Trees</vt:lpstr>
      <vt:lpstr>Adding Entries to a 2-4 Tree</vt:lpstr>
      <vt:lpstr>Adding Entries to a 2-4 Tree</vt:lpstr>
      <vt:lpstr>Adding Entries to a 2-4 Tree</vt:lpstr>
      <vt:lpstr>Building 2-4 Trees - A Comparison</vt:lpstr>
      <vt:lpstr>Red-Black Trees</vt:lpstr>
      <vt:lpstr>Red-Black Trees</vt:lpstr>
      <vt:lpstr>Red-Black Trees</vt:lpstr>
      <vt:lpstr>Properties of a Red-Black Tree</vt:lpstr>
      <vt:lpstr>Adding Entries to a Red-Black Tree</vt:lpstr>
      <vt:lpstr>Adding Entries to a Red-Black Tree</vt:lpstr>
      <vt:lpstr>Adding Entries to a Red-Black Tree</vt:lpstr>
      <vt:lpstr>Adding Entries to a Red-Black Tree</vt:lpstr>
      <vt:lpstr>Adding Entries to a Red-Black Tree</vt:lpstr>
      <vt:lpstr>Splitting a 4-node</vt:lpstr>
      <vt:lpstr>Splitting a 4-node</vt:lpstr>
      <vt:lpstr>Splitting a 4-node</vt:lpstr>
      <vt:lpstr>Splitting a 4-node</vt:lpstr>
      <vt:lpstr>Splitting a 4-node</vt:lpstr>
      <vt:lpstr>Splitting a 4-node</vt:lpstr>
      <vt:lpstr>End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Structures and Abstractions with Java™</dc:title>
  <cp:lastModifiedBy>Henry, Timothy</cp:lastModifiedBy>
  <cp:revision>1</cp:revision>
  <dcterms:modified xsi:type="dcterms:W3CDTF">2018-04-21T16:32:45Z</dcterms:modified>
</cp:coreProperties>
</file>