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CAD7"/>
          </a:solidFill>
        </a:fill>
      </a:tcStyle>
    </a:wholeTbl>
    <a:band2H>
      <a:tcTxStyle/>
      <a:tcStyle>
        <a:tcBdr/>
        <a:fill>
          <a:solidFill>
            <a:srgbClr val="E7E7EC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CD4CA"/>
          </a:solidFill>
        </a:fill>
      </a:tcStyle>
    </a:wholeTbl>
    <a:band2H>
      <a:tcTxStyle/>
      <a:tcStyle>
        <a:tcBdr/>
        <a:fill>
          <a:solidFill>
            <a:srgbClr val="F6EB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7D7D7"/>
          </a:solidFill>
        </a:fill>
      </a:tcStyle>
    </a:wholeTbl>
    <a:band2H>
      <a:tcTxStyle/>
      <a:tcStyle>
        <a:tcBdr/>
        <a:fill>
          <a:solidFill>
            <a:srgbClr val="ECECEC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182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1" name="Shape 4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200">
        <a:latin typeface="+mn-lt"/>
        <a:ea typeface="+mn-ea"/>
        <a:cs typeface="+mn-cs"/>
        <a:sym typeface="Arial"/>
      </a:defRPr>
    </a:lvl1pPr>
    <a:lvl2pPr indent="228600" defTabSz="457200" latinLnBrk="0">
      <a:defRPr sz="1200">
        <a:latin typeface="+mn-lt"/>
        <a:ea typeface="+mn-ea"/>
        <a:cs typeface="+mn-cs"/>
        <a:sym typeface="Arial"/>
      </a:defRPr>
    </a:lvl2pPr>
    <a:lvl3pPr indent="457200" defTabSz="457200" latinLnBrk="0">
      <a:defRPr sz="1200">
        <a:latin typeface="+mn-lt"/>
        <a:ea typeface="+mn-ea"/>
        <a:cs typeface="+mn-cs"/>
        <a:sym typeface="Arial"/>
      </a:defRPr>
    </a:lvl3pPr>
    <a:lvl4pPr indent="685800" defTabSz="457200" latinLnBrk="0">
      <a:defRPr sz="1200">
        <a:latin typeface="+mn-lt"/>
        <a:ea typeface="+mn-ea"/>
        <a:cs typeface="+mn-cs"/>
        <a:sym typeface="Arial"/>
      </a:defRPr>
    </a:lvl4pPr>
    <a:lvl5pPr indent="914400" defTabSz="457200" latinLnBrk="0">
      <a:defRPr sz="1200">
        <a:latin typeface="+mn-lt"/>
        <a:ea typeface="+mn-ea"/>
        <a:cs typeface="+mn-cs"/>
        <a:sym typeface="Arial"/>
      </a:defRPr>
    </a:lvl5pPr>
    <a:lvl6pPr indent="1143000" defTabSz="457200" latinLnBrk="0">
      <a:defRPr sz="1200">
        <a:latin typeface="+mn-lt"/>
        <a:ea typeface="+mn-ea"/>
        <a:cs typeface="+mn-cs"/>
        <a:sym typeface="Arial"/>
      </a:defRPr>
    </a:lvl6pPr>
    <a:lvl7pPr indent="1371600" defTabSz="457200" latinLnBrk="0">
      <a:defRPr sz="1200">
        <a:latin typeface="+mn-lt"/>
        <a:ea typeface="+mn-ea"/>
        <a:cs typeface="+mn-cs"/>
        <a:sym typeface="Arial"/>
      </a:defRPr>
    </a:lvl7pPr>
    <a:lvl8pPr indent="1600200" defTabSz="457200" latinLnBrk="0">
      <a:defRPr sz="1200">
        <a:latin typeface="+mn-lt"/>
        <a:ea typeface="+mn-ea"/>
        <a:cs typeface="+mn-cs"/>
        <a:sym typeface="Arial"/>
      </a:defRPr>
    </a:lvl8pPr>
    <a:lvl9pPr indent="1828800" defTabSz="457200" latinLnBrk="0">
      <a:defRPr sz="12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8"/>
          <p:cNvSpPr/>
          <p:nvPr/>
        </p:nvSpPr>
        <p:spPr>
          <a:xfrm>
            <a:off x="0" y="0"/>
            <a:ext cx="9144000" cy="3886200"/>
          </a:xfrm>
          <a:prstGeom prst="rect">
            <a:avLst/>
          </a:prstGeom>
          <a:solidFill>
            <a:srgbClr val="007FA3"/>
          </a:solidFill>
          <a:ln w="25400">
            <a:solidFill>
              <a:srgbClr val="007FA3"/>
            </a:solidFill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" name="Title Text"/>
          <p:cNvSpPr txBox="1">
            <a:spLocks noGrp="1"/>
          </p:cNvSpPr>
          <p:nvPr>
            <p:ph type="title"/>
          </p:nvPr>
        </p:nvSpPr>
        <p:spPr>
          <a:xfrm>
            <a:off x="685800" y="762000"/>
            <a:ext cx="7772400" cy="2838451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74687" y="3962400"/>
            <a:ext cx="7794626" cy="17526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4400"/>
            </a:lvl1pPr>
            <a:lvl2pPr marL="0" indent="457200">
              <a:spcBef>
                <a:spcPts val="0"/>
              </a:spcBef>
              <a:buClrTx/>
              <a:buSzTx/>
              <a:buFontTx/>
              <a:buNone/>
              <a:defRPr sz="4400"/>
            </a:lvl2pPr>
            <a:lvl3pPr marL="0" indent="914400">
              <a:spcBef>
                <a:spcPts val="0"/>
              </a:spcBef>
              <a:buClrTx/>
              <a:buSzTx/>
              <a:buFontTx/>
              <a:buNone/>
              <a:defRPr sz="4400"/>
            </a:lvl3pPr>
            <a:lvl4pPr marL="0" indent="1371600">
              <a:spcBef>
                <a:spcPts val="0"/>
              </a:spcBef>
              <a:buClrTx/>
              <a:buSzTx/>
              <a:buFontTx/>
              <a:buNone/>
              <a:defRPr sz="4400"/>
            </a:lvl4pPr>
            <a:lvl5pPr marL="0" indent="1828800">
              <a:spcBef>
                <a:spcPts val="0"/>
              </a:spcBef>
              <a:buClrTx/>
              <a:buSzTx/>
              <a:buFont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89857" y="97180"/>
            <a:ext cx="231238" cy="21466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e Figure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Text"/>
          <p:cNvSpPr txBox="1">
            <a:spLocks noGrp="1"/>
          </p:cNvSpPr>
          <p:nvPr>
            <p:ph type="title"/>
          </p:nvPr>
        </p:nvSpPr>
        <p:spPr>
          <a:xfrm>
            <a:off x="249435" y="-1"/>
            <a:ext cx="8513565" cy="80781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5831015"/>
            <a:ext cx="8229600" cy="581001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3600" b="1">
                <a:solidFill>
                  <a:srgbClr val="007FA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indent="228600">
              <a:spcBef>
                <a:spcPts val="0"/>
              </a:spcBef>
              <a:buClrTx/>
              <a:buSzTx/>
              <a:buFontTx/>
              <a:buNone/>
              <a:defRPr sz="3600" b="1">
                <a:solidFill>
                  <a:srgbClr val="007FA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indent="457200">
              <a:spcBef>
                <a:spcPts val="0"/>
              </a:spcBef>
              <a:buClrTx/>
              <a:buSzTx/>
              <a:buFontTx/>
              <a:buNone/>
              <a:defRPr sz="3600" b="1">
                <a:solidFill>
                  <a:srgbClr val="007FA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indent="685800">
              <a:spcBef>
                <a:spcPts val="0"/>
              </a:spcBef>
              <a:buClrTx/>
              <a:buSzTx/>
              <a:buFontTx/>
              <a:buNone/>
              <a:defRPr sz="3600" b="1">
                <a:solidFill>
                  <a:srgbClr val="007FA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indent="914400">
              <a:spcBef>
                <a:spcPts val="0"/>
              </a:spcBef>
              <a:buClrTx/>
              <a:buSzTx/>
              <a:buFontTx/>
              <a:buNone/>
              <a:defRPr sz="3600" b="1">
                <a:solidFill>
                  <a:srgbClr val="007FA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89857" y="97180"/>
            <a:ext cx="231238" cy="2146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e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3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258233" y="0"/>
            <a:ext cx="8513234" cy="8160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24" tIns="91424" rIns="91424" bIns="91424" anchor="b">
            <a:normAutofit/>
          </a:bodyPr>
          <a:lstStyle/>
          <a:p>
            <a:r>
              <a:t>Title Text</a:t>
            </a:r>
          </a:p>
        </p:txBody>
      </p:sp>
      <p:pic>
        <p:nvPicPr>
          <p:cNvPr id="3" name="Shape 15" descr="Shape 15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43971" y="6429709"/>
            <a:ext cx="918000" cy="279915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Shape 16"/>
          <p:cNvSpPr txBox="1"/>
          <p:nvPr/>
        </p:nvSpPr>
        <p:spPr>
          <a:xfrm>
            <a:off x="1600199" y="6429343"/>
            <a:ext cx="7162801" cy="281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699" tIns="45699" rIns="45699" bIns="45699">
            <a:spAutoFit/>
          </a:bodyPr>
          <a:lstStyle>
            <a:lvl1pPr algn="r">
              <a:defRPr sz="12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Copyright © 2019, 2015, 2012 Pearson Education, Inc. All Rights Reserved</a:t>
            </a:r>
          </a:p>
        </p:txBody>
      </p:sp>
      <p:sp>
        <p:nvSpPr>
          <p:cNvPr id="5" name="Body Level One…"/>
          <p:cNvSpPr txBox="1">
            <a:spLocks noGrp="1"/>
          </p:cNvSpPr>
          <p:nvPr>
            <p:ph type="body" idx="1"/>
          </p:nvPr>
        </p:nvSpPr>
        <p:spPr>
          <a:xfrm>
            <a:off x="400049" y="913012"/>
            <a:ext cx="8229601" cy="5031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24" tIns="91424" rIns="91424" bIns="91424">
            <a:normAutofit/>
          </a:bodyPr>
          <a:lstStyle>
            <a:lvl2pPr marL="787400" indent="-228600"/>
            <a:lvl3pPr marL="1193800" indent="-177800"/>
            <a:lvl4pPr marL="1701800" indent="-228600"/>
            <a:lvl5pPr marL="2108200" indent="-177800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19600" y="6172200"/>
            <a:ext cx="2133600" cy="368301"/>
          </a:xfrm>
          <a:prstGeom prst="rect">
            <a:avLst/>
          </a:prstGeom>
          <a:ln w="12700">
            <a:miter lim="400000"/>
          </a:ln>
        </p:spPr>
        <p:txBody>
          <a:bodyPr wrap="none" lIns="45699" tIns="45699" rIns="45699" bIns="45699" anchor="ctr">
            <a:spAutoFit/>
          </a:bodyPr>
          <a:lstStyle>
            <a:lvl1pPr algn="r">
              <a:defRPr sz="9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ransition spd="med"/>
  <p:txStyles>
    <p:titleStyle>
      <a:lvl1pPr marL="0" marR="0" indent="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7FA3"/>
          </a:solidFill>
          <a:uFillTx/>
          <a:latin typeface="Times New Roman"/>
          <a:ea typeface="Times New Roman"/>
          <a:cs typeface="Times New Roman"/>
          <a:sym typeface="Times New Roman"/>
        </a:defRPr>
      </a:lvl1pPr>
      <a:lvl2pPr marL="0" marR="0" indent="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7FA3"/>
          </a:solidFill>
          <a:uFillTx/>
          <a:latin typeface="Times New Roman"/>
          <a:ea typeface="Times New Roman"/>
          <a:cs typeface="Times New Roman"/>
          <a:sym typeface="Times New Roman"/>
        </a:defRPr>
      </a:lvl2pPr>
      <a:lvl3pPr marL="0" marR="0" indent="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7FA3"/>
          </a:solidFill>
          <a:uFillTx/>
          <a:latin typeface="Times New Roman"/>
          <a:ea typeface="Times New Roman"/>
          <a:cs typeface="Times New Roman"/>
          <a:sym typeface="Times New Roman"/>
        </a:defRPr>
      </a:lvl3pPr>
      <a:lvl4pPr marL="0" marR="0" indent="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7FA3"/>
          </a:solidFill>
          <a:uFillTx/>
          <a:latin typeface="Times New Roman"/>
          <a:ea typeface="Times New Roman"/>
          <a:cs typeface="Times New Roman"/>
          <a:sym typeface="Times New Roman"/>
        </a:defRPr>
      </a:lvl4pPr>
      <a:lvl5pPr marL="0" marR="0" indent="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7FA3"/>
          </a:solidFill>
          <a:uFillTx/>
          <a:latin typeface="Times New Roman"/>
          <a:ea typeface="Times New Roman"/>
          <a:cs typeface="Times New Roman"/>
          <a:sym typeface="Times New Roman"/>
        </a:defRPr>
      </a:lvl5pPr>
      <a:lvl6pPr marL="0" marR="0" indent="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7FA3"/>
          </a:solidFill>
          <a:uFillTx/>
          <a:latin typeface="Times New Roman"/>
          <a:ea typeface="Times New Roman"/>
          <a:cs typeface="Times New Roman"/>
          <a:sym typeface="Times New Roman"/>
        </a:defRPr>
      </a:lvl6pPr>
      <a:lvl7pPr marL="0" marR="0" indent="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7FA3"/>
          </a:solidFill>
          <a:uFillTx/>
          <a:latin typeface="Times New Roman"/>
          <a:ea typeface="Times New Roman"/>
          <a:cs typeface="Times New Roman"/>
          <a:sym typeface="Times New Roman"/>
        </a:defRPr>
      </a:lvl7pPr>
      <a:lvl8pPr marL="0" marR="0" indent="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7FA3"/>
          </a:solidFill>
          <a:uFillTx/>
          <a:latin typeface="Times New Roman"/>
          <a:ea typeface="Times New Roman"/>
          <a:cs typeface="Times New Roman"/>
          <a:sym typeface="Times New Roman"/>
        </a:defRPr>
      </a:lvl8pPr>
      <a:lvl9pPr marL="0" marR="0" indent="0" algn="l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7FA3"/>
          </a:solidFill>
          <a:uFillTx/>
          <a:latin typeface="Times New Roman"/>
          <a:ea typeface="Times New Roman"/>
          <a:cs typeface="Times New Roman"/>
          <a:sym typeface="Times New Roman"/>
        </a:defRPr>
      </a:lvl9pPr>
    </p:titleStyle>
    <p:bodyStyle>
      <a:lvl1pPr marL="304800" marR="0" indent="-203200" algn="l" defTabSz="914400" latinLnBrk="0">
        <a:lnSpc>
          <a:spcPct val="100000"/>
        </a:lnSpc>
        <a:spcBef>
          <a:spcPts val="1500"/>
        </a:spcBef>
        <a:spcAft>
          <a:spcPts val="0"/>
        </a:spcAft>
        <a:buClr>
          <a:srgbClr val="007FA3"/>
        </a:buClr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835025" marR="0" indent="-276225" algn="l" defTabSz="914400" latinLnBrk="0">
        <a:lnSpc>
          <a:spcPct val="100000"/>
        </a:lnSpc>
        <a:spcBef>
          <a:spcPts val="1500"/>
        </a:spcBef>
        <a:spcAft>
          <a:spcPts val="0"/>
        </a:spcAft>
        <a:buClr>
          <a:srgbClr val="007FA3"/>
        </a:buClr>
        <a:buSzPct val="100000"/>
        <a:buFont typeface="Arial"/>
        <a:buChar char="–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1206500" marR="0" indent="-190500" algn="l" defTabSz="914400" latinLnBrk="0">
        <a:lnSpc>
          <a:spcPct val="100000"/>
        </a:lnSpc>
        <a:spcBef>
          <a:spcPts val="1500"/>
        </a:spcBef>
        <a:spcAft>
          <a:spcPts val="0"/>
        </a:spcAft>
        <a:buClr>
          <a:srgbClr val="007FA3"/>
        </a:buClr>
        <a:buSzPct val="100000"/>
        <a:buFont typeface="Arial"/>
        <a:buChar char="▪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1663700" marR="0" indent="-190500" algn="l" defTabSz="914400" latinLnBrk="0">
        <a:lnSpc>
          <a:spcPct val="100000"/>
        </a:lnSpc>
        <a:spcBef>
          <a:spcPts val="1500"/>
        </a:spcBef>
        <a:spcAft>
          <a:spcPts val="0"/>
        </a:spcAft>
        <a:buClr>
          <a:srgbClr val="007FA3"/>
        </a:buClr>
        <a:buSzPct val="100000"/>
        <a:buFont typeface="Arial"/>
        <a:buChar char="–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2120900" marR="0" indent="-190500" algn="l" defTabSz="914400" latinLnBrk="0">
        <a:lnSpc>
          <a:spcPct val="100000"/>
        </a:lnSpc>
        <a:spcBef>
          <a:spcPts val="1500"/>
        </a:spcBef>
        <a:spcAft>
          <a:spcPts val="0"/>
        </a:spcAft>
        <a:buClr>
          <a:srgbClr val="007FA3"/>
        </a:buClr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2578100" marR="0" indent="-190500" algn="l" defTabSz="914400" latinLnBrk="0">
        <a:lnSpc>
          <a:spcPct val="100000"/>
        </a:lnSpc>
        <a:spcBef>
          <a:spcPts val="1500"/>
        </a:spcBef>
        <a:spcAft>
          <a:spcPts val="0"/>
        </a:spcAft>
        <a:buClr>
          <a:srgbClr val="007FA3"/>
        </a:buClr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3035300" marR="0" indent="-190500" algn="l" defTabSz="914400" latinLnBrk="0">
        <a:lnSpc>
          <a:spcPct val="100000"/>
        </a:lnSpc>
        <a:spcBef>
          <a:spcPts val="1500"/>
        </a:spcBef>
        <a:spcAft>
          <a:spcPts val="0"/>
        </a:spcAft>
        <a:buClr>
          <a:srgbClr val="007FA3"/>
        </a:buClr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3492500" marR="0" indent="-190500" algn="l" defTabSz="914400" latinLnBrk="0">
        <a:lnSpc>
          <a:spcPct val="100000"/>
        </a:lnSpc>
        <a:spcBef>
          <a:spcPts val="1500"/>
        </a:spcBef>
        <a:spcAft>
          <a:spcPts val="0"/>
        </a:spcAft>
        <a:buClr>
          <a:srgbClr val="007FA3"/>
        </a:buClr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3949700" marR="0" indent="-190500" algn="l" defTabSz="914400" latinLnBrk="0">
        <a:lnSpc>
          <a:spcPct val="100000"/>
        </a:lnSpc>
        <a:spcBef>
          <a:spcPts val="1500"/>
        </a:spcBef>
        <a:spcAft>
          <a:spcPts val="0"/>
        </a:spcAft>
        <a:buClr>
          <a:srgbClr val="007FA3"/>
        </a:buClr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19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0" tIns="0" rIns="0" bIns="0"/>
          <a:lstStyle/>
          <a:p>
            <a:pPr defTabSz="713231">
              <a:defRPr sz="3432"/>
            </a:pPr>
            <a:r>
              <a:t>Data Structures and Abstractions with Java</a:t>
            </a:r>
            <a:r>
              <a:rPr baseline="30018"/>
              <a:t>™</a:t>
            </a:r>
          </a:p>
        </p:txBody>
      </p:sp>
      <p:sp>
        <p:nvSpPr>
          <p:cNvPr id="44" name="Shape 196"/>
          <p:cNvSpPr txBox="1">
            <a:spLocks noGrp="1"/>
          </p:cNvSpPr>
          <p:nvPr>
            <p:ph type="body" sz="quarter" idx="1"/>
          </p:nvPr>
        </p:nvSpPr>
        <p:spPr>
          <a:xfrm>
            <a:off x="400049" y="913012"/>
            <a:ext cx="8229601" cy="626664"/>
          </a:xfrm>
          <a:prstGeom prst="rect">
            <a:avLst/>
          </a:prstGeom>
        </p:spPr>
        <p:txBody>
          <a:bodyPr lIns="0" tIns="0" rIns="0" bIns="0"/>
          <a:lstStyle/>
          <a:p>
            <a:pPr marL="0" indent="0">
              <a:spcBef>
                <a:spcPts val="0"/>
              </a:spcBef>
              <a:buSzTx/>
              <a:buNone/>
              <a:defRPr sz="2000">
                <a:solidFill>
                  <a:srgbClr val="007FA3"/>
                </a:solidFill>
              </a:defRPr>
            </a:pPr>
            <a:r>
              <a:t>5</a:t>
            </a:r>
            <a:r>
              <a:rPr baseline="30000"/>
              <a:t>th</a:t>
            </a:r>
            <a:r>
              <a:t> Edition</a:t>
            </a:r>
          </a:p>
        </p:txBody>
      </p:sp>
      <p:sp>
        <p:nvSpPr>
          <p:cNvPr id="45" name="Shape 198"/>
          <p:cNvSpPr txBox="1"/>
          <p:nvPr/>
        </p:nvSpPr>
        <p:spPr>
          <a:xfrm>
            <a:off x="4826000" y="1421040"/>
            <a:ext cx="3657600" cy="1060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>
            <a:lvl1pPr>
              <a:defRPr sz="4400" b="1">
                <a:solidFill>
                  <a:srgbClr val="007FA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Chapter 29</a:t>
            </a:r>
          </a:p>
        </p:txBody>
      </p:sp>
      <p:sp>
        <p:nvSpPr>
          <p:cNvPr id="46" name="Shape 199"/>
          <p:cNvSpPr txBox="1"/>
          <p:nvPr/>
        </p:nvSpPr>
        <p:spPr>
          <a:xfrm>
            <a:off x="4826000" y="2954052"/>
            <a:ext cx="3657600" cy="15541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>
            <a:lvl1pPr>
              <a:defRPr sz="4400" b="1">
                <a:solidFill>
                  <a:srgbClr val="007FA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Graphs</a:t>
            </a:r>
          </a:p>
        </p:txBody>
      </p:sp>
      <p:pic>
        <p:nvPicPr>
          <p:cNvPr id="47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9413" y="1421040"/>
            <a:ext cx="4124641" cy="4776560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itle 1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513565" cy="80781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Breadth-First Traversal</a:t>
            </a:r>
          </a:p>
        </p:txBody>
      </p:sp>
      <p:sp>
        <p:nvSpPr>
          <p:cNvPr id="91" name="Content Placeholder 2"/>
          <p:cNvSpPr txBox="1">
            <a:spLocks noGrp="1"/>
          </p:cNvSpPr>
          <p:nvPr>
            <p:ph type="body" sz="quarter" idx="1"/>
          </p:nvPr>
        </p:nvSpPr>
        <p:spPr>
          <a:xfrm>
            <a:off x="457200" y="5604201"/>
            <a:ext cx="8229600" cy="80781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defTabSz="548640">
              <a:defRPr sz="2160"/>
            </a:lvl1pPr>
          </a:lstStyle>
          <a:p>
            <a:r>
              <a:t>Algorithm  that performs a breadth-first traversal of a nonempty graph beginning at a given vertex</a:t>
            </a:r>
          </a:p>
        </p:txBody>
      </p:sp>
      <p:sp>
        <p:nvSpPr>
          <p:cNvPr id="92" name="Algorithm getBreadthFirstTraversal(originVertex)…"/>
          <p:cNvSpPr txBox="1"/>
          <p:nvPr/>
        </p:nvSpPr>
        <p:spPr>
          <a:xfrm>
            <a:off x="596900" y="693278"/>
            <a:ext cx="4843070" cy="4910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marR="1296035" defTabSz="457200">
              <a:spcBef>
                <a:spcPts val="100"/>
              </a:spcBef>
              <a:defRPr sz="15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>
                <a:latin typeface="Times"/>
                <a:ea typeface="Times"/>
                <a:cs typeface="Times"/>
                <a:sym typeface="Times"/>
              </a:rPr>
              <a:t>Algorithm </a:t>
            </a:r>
            <a:r>
              <a:rPr b="1" i="0">
                <a:latin typeface="+mn-lt"/>
                <a:ea typeface="+mn-ea"/>
                <a:cs typeface="+mn-cs"/>
                <a:sym typeface="Arial"/>
              </a:rPr>
              <a:t>getBreadthFirstTraversal(originVertex) </a:t>
            </a:r>
          </a:p>
          <a:p>
            <a:pPr marR="1296035" defTabSz="457200">
              <a:spcBef>
                <a:spcPts val="100"/>
              </a:spcBef>
              <a:defRPr sz="15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i="0">
                <a:latin typeface="+mn-lt"/>
                <a:ea typeface="+mn-ea"/>
                <a:cs typeface="+mn-cs"/>
                <a:sym typeface="Arial"/>
              </a:rPr>
              <a:t>traversalOrder</a:t>
            </a:r>
            <a:r>
              <a:rPr i="0" spc="-87">
                <a:latin typeface="+mn-lt"/>
                <a:ea typeface="+mn-ea"/>
                <a:cs typeface="+mn-cs"/>
                <a:sym typeface="Arial"/>
              </a:rPr>
              <a:t> </a:t>
            </a:r>
            <a:r>
              <a:rPr i="0">
                <a:latin typeface="+mn-lt"/>
                <a:ea typeface="+mn-ea"/>
                <a:cs typeface="+mn-cs"/>
                <a:sym typeface="Arial"/>
              </a:rPr>
              <a:t>=</a:t>
            </a:r>
            <a:r>
              <a:rPr i="0" spc="-125">
                <a:latin typeface="+mn-lt"/>
                <a:ea typeface="+mn-ea"/>
                <a:cs typeface="+mn-cs"/>
                <a:sym typeface="Arial"/>
              </a:rPr>
              <a:t> </a:t>
            </a:r>
            <a:r>
              <a:t>a</a:t>
            </a:r>
            <a:r>
              <a:rPr spc="-225"/>
              <a:t> </a:t>
            </a:r>
            <a:r>
              <a:t>new</a:t>
            </a:r>
            <a:r>
              <a:rPr spc="-225"/>
              <a:t> </a:t>
            </a:r>
            <a:r>
              <a:t>queue</a:t>
            </a:r>
            <a:r>
              <a:rPr spc="-225"/>
              <a:t> </a:t>
            </a:r>
            <a:r>
              <a:t>for</a:t>
            </a:r>
            <a:r>
              <a:rPr spc="-225"/>
              <a:t> </a:t>
            </a:r>
            <a:r>
              <a:t>the</a:t>
            </a:r>
            <a:r>
              <a:rPr spc="-225"/>
              <a:t> </a:t>
            </a:r>
            <a:r>
              <a:t>resulting</a:t>
            </a:r>
            <a:r>
              <a:rPr spc="-225"/>
              <a:t> </a:t>
            </a:r>
            <a:r>
              <a:t>traversal</a:t>
            </a:r>
            <a:r>
              <a:rPr spc="-225"/>
              <a:t> </a:t>
            </a:r>
            <a:r>
              <a:t>order </a:t>
            </a:r>
          </a:p>
          <a:p>
            <a:pPr marR="1296035" defTabSz="457200">
              <a:spcBef>
                <a:spcPts val="100"/>
              </a:spcBef>
              <a:defRPr sz="15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i="0">
                <a:latin typeface="+mn-lt"/>
                <a:ea typeface="+mn-ea"/>
                <a:cs typeface="+mn-cs"/>
                <a:sym typeface="Arial"/>
              </a:rPr>
              <a:t>vertexQueue</a:t>
            </a:r>
            <a:r>
              <a:rPr i="0" spc="-118">
                <a:latin typeface="+mn-lt"/>
                <a:ea typeface="+mn-ea"/>
                <a:cs typeface="+mn-cs"/>
                <a:sym typeface="Arial"/>
              </a:rPr>
              <a:t> </a:t>
            </a:r>
            <a:r>
              <a:rPr i="0">
                <a:latin typeface="+mn-lt"/>
                <a:ea typeface="+mn-ea"/>
                <a:cs typeface="+mn-cs"/>
                <a:sym typeface="Arial"/>
              </a:rPr>
              <a:t>=</a:t>
            </a:r>
            <a:r>
              <a:rPr i="0" spc="-150">
                <a:latin typeface="+mn-lt"/>
                <a:ea typeface="+mn-ea"/>
                <a:cs typeface="+mn-cs"/>
                <a:sym typeface="Arial"/>
              </a:rPr>
              <a:t> </a:t>
            </a:r>
            <a:r>
              <a:t>a</a:t>
            </a:r>
            <a:r>
              <a:rPr spc="-243"/>
              <a:t> </a:t>
            </a:r>
            <a:r>
              <a:t>new</a:t>
            </a:r>
            <a:r>
              <a:rPr spc="-243"/>
              <a:t> </a:t>
            </a:r>
            <a:r>
              <a:t>queue</a:t>
            </a:r>
            <a:r>
              <a:rPr spc="-243"/>
              <a:t> </a:t>
            </a:r>
            <a:r>
              <a:t>to</a:t>
            </a:r>
            <a:r>
              <a:rPr spc="-243"/>
              <a:t> </a:t>
            </a:r>
            <a:r>
              <a:t>hold</a:t>
            </a:r>
            <a:r>
              <a:rPr spc="-243"/>
              <a:t> </a:t>
            </a:r>
            <a:r>
              <a:t>vertices</a:t>
            </a:r>
            <a:r>
              <a:rPr spc="-243"/>
              <a:t> </a:t>
            </a:r>
            <a:r>
              <a:t>as</a:t>
            </a:r>
            <a:r>
              <a:rPr spc="-243"/>
              <a:t> </a:t>
            </a:r>
            <a:r>
              <a:t>they</a:t>
            </a:r>
            <a:r>
              <a:rPr spc="-243"/>
              <a:t> </a:t>
            </a:r>
            <a:r>
              <a:t>are</a:t>
            </a:r>
            <a:r>
              <a:rPr spc="-243"/>
              <a:t> </a:t>
            </a:r>
            <a:r>
              <a:t>visited </a:t>
            </a:r>
          </a:p>
          <a:p>
            <a:pPr marR="1296035" defTabSz="457200">
              <a:spcBef>
                <a:spcPts val="100"/>
              </a:spcBef>
              <a:defRPr sz="15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Mark </a:t>
            </a:r>
            <a:r>
              <a:rPr i="0">
                <a:latin typeface="+mn-lt"/>
                <a:ea typeface="+mn-ea"/>
                <a:cs typeface="+mn-cs"/>
                <a:sym typeface="Arial"/>
              </a:rPr>
              <a:t>originVertex </a:t>
            </a:r>
            <a:r>
              <a:t>as</a:t>
            </a:r>
            <a:r>
              <a:rPr spc="-150"/>
              <a:t> </a:t>
            </a:r>
            <a:r>
              <a:t>visited</a:t>
            </a:r>
          </a:p>
          <a:p>
            <a:pPr marR="1296035" defTabSz="457200">
              <a:spcBef>
                <a:spcPts val="100"/>
              </a:spcBef>
              <a:defRPr sz="1500"/>
            </a:pPr>
            <a:r>
              <a:t>traversalOrder.enqueue(originVertex) </a:t>
            </a:r>
          </a:p>
          <a:p>
            <a:pPr marR="1296035" defTabSz="457200">
              <a:spcBef>
                <a:spcPts val="100"/>
              </a:spcBef>
              <a:defRPr sz="1500"/>
            </a:pPr>
            <a:r>
              <a:t>vertexQueue.enqueue(originVertex)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defTabSz="457200">
              <a:spcBef>
                <a:spcPts val="100"/>
              </a:spcBef>
              <a:defRPr sz="1500"/>
            </a:pPr>
            <a:r>
              <a:rPr b="1"/>
              <a:t>while </a:t>
            </a:r>
            <a:r>
              <a:t>(!vertexQueue.isEmpty())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defTabSz="457200">
              <a:spcBef>
                <a:spcPts val="100"/>
              </a:spcBef>
              <a:defRPr sz="15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{</a:t>
            </a:r>
          </a:p>
          <a:p>
            <a:pPr defTabSz="457200">
              <a:spcBef>
                <a:spcPts val="100"/>
              </a:spcBef>
              <a:defRPr sz="1500"/>
            </a:pPr>
            <a:r>
              <a:t>frontVertex = vertexQueue.dequeue()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2" indent="457200" defTabSz="457200">
              <a:spcBef>
                <a:spcPts val="100"/>
              </a:spcBef>
              <a:defRPr sz="15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 i="0">
                <a:latin typeface="+mn-lt"/>
                <a:ea typeface="+mn-ea"/>
                <a:cs typeface="+mn-cs"/>
                <a:sym typeface="Arial"/>
              </a:rPr>
              <a:t>while </a:t>
            </a:r>
            <a:r>
              <a:rPr i="0">
                <a:latin typeface="+mn-lt"/>
                <a:ea typeface="+mn-ea"/>
                <a:cs typeface="+mn-cs"/>
                <a:sym typeface="Arial"/>
              </a:rPr>
              <a:t>(frontVertex </a:t>
            </a:r>
            <a:r>
              <a:t>has a neighbor</a:t>
            </a:r>
            <a:r>
              <a:rPr i="0">
                <a:latin typeface="+mn-lt"/>
                <a:ea typeface="+mn-ea"/>
                <a:cs typeface="+mn-cs"/>
                <a:sym typeface="Arial"/>
              </a:rPr>
              <a:t>)</a:t>
            </a:r>
            <a:endParaRPr i="0"/>
          </a:p>
          <a:p>
            <a:pPr lvl="2" indent="457200" defTabSz="457200">
              <a:spcBef>
                <a:spcPts val="100"/>
              </a:spcBef>
              <a:defRPr sz="15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{</a:t>
            </a:r>
          </a:p>
          <a:p>
            <a:pPr lvl="4" indent="914400" defTabSz="457200">
              <a:spcBef>
                <a:spcPts val="100"/>
              </a:spcBef>
              <a:defRPr sz="15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i="0">
                <a:latin typeface="+mn-lt"/>
                <a:ea typeface="+mn-ea"/>
                <a:cs typeface="+mn-cs"/>
                <a:sym typeface="Arial"/>
              </a:rPr>
              <a:t>nextNeighbor = </a:t>
            </a:r>
            <a:r>
              <a:t>next neighbor of </a:t>
            </a:r>
            <a:r>
              <a:rPr i="0">
                <a:latin typeface="+mn-lt"/>
                <a:ea typeface="+mn-ea"/>
                <a:cs typeface="+mn-cs"/>
                <a:sym typeface="Arial"/>
              </a:rPr>
              <a:t>frontVertex</a:t>
            </a:r>
            <a:endParaRPr i="0"/>
          </a:p>
          <a:p>
            <a:pPr lvl="4" indent="914400" defTabSz="457200">
              <a:spcBef>
                <a:spcPts val="100"/>
              </a:spcBef>
              <a:defRPr sz="1500"/>
            </a:pPr>
            <a:r>
              <a:rPr b="1"/>
              <a:t>if </a:t>
            </a:r>
            <a:r>
              <a:t>(nextNeighbor </a:t>
            </a:r>
            <a:r>
              <a:rPr i="1">
                <a:latin typeface="Times New Roman"/>
                <a:ea typeface="Times New Roman"/>
                <a:cs typeface="Times New Roman"/>
                <a:sym typeface="Times New Roman"/>
              </a:rPr>
              <a:t>is not visited</a:t>
            </a:r>
            <a:r>
              <a:t>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4" indent="914400" defTabSz="457200">
              <a:spcBef>
                <a:spcPts val="100"/>
              </a:spcBef>
              <a:defRPr sz="15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{</a:t>
            </a:r>
          </a:p>
          <a:p>
            <a:pPr marR="1089025" lvl="6" indent="1371600" defTabSz="457200">
              <a:spcBef>
                <a:spcPts val="100"/>
              </a:spcBef>
              <a:defRPr sz="1500"/>
            </a:pPr>
            <a:r>
              <a:rPr i="1">
                <a:latin typeface="Times New Roman"/>
                <a:ea typeface="Times New Roman"/>
                <a:cs typeface="Times New Roman"/>
                <a:sym typeface="Times New Roman"/>
              </a:rPr>
              <a:t>Mark </a:t>
            </a:r>
            <a:r>
              <a:t>nextNeighbor </a:t>
            </a:r>
            <a:r>
              <a:rPr i="1">
                <a:latin typeface="Times New Roman"/>
                <a:ea typeface="Times New Roman"/>
                <a:cs typeface="Times New Roman"/>
                <a:sym typeface="Times New Roman"/>
              </a:rPr>
              <a:t>as visited </a:t>
            </a:r>
          </a:p>
          <a:p>
            <a:pPr marR="1089025" lvl="6" indent="1371600" defTabSz="457200">
              <a:spcBef>
                <a:spcPts val="100"/>
              </a:spcBef>
              <a:defRPr sz="1500"/>
            </a:pPr>
            <a:r>
              <a:t>traversalOrder.enqueue(nextNeighbor) </a:t>
            </a:r>
          </a:p>
          <a:p>
            <a:pPr marR="1089025" lvl="6" indent="1371600" defTabSz="457200">
              <a:spcBef>
                <a:spcPts val="100"/>
              </a:spcBef>
              <a:defRPr sz="1500"/>
            </a:pPr>
            <a:r>
              <a:t>vertexQueue.enqueue(nextNeighbor)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4" indent="914400" defTabSz="457200">
              <a:spcBef>
                <a:spcPts val="100"/>
              </a:spcBef>
              <a:defRPr sz="15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}</a:t>
            </a:r>
          </a:p>
          <a:p>
            <a:pPr lvl="2" indent="457200" defTabSz="457200">
              <a:spcBef>
                <a:spcPts val="100"/>
              </a:spcBef>
              <a:defRPr sz="15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}</a:t>
            </a:r>
          </a:p>
          <a:p>
            <a:pPr defTabSz="457200">
              <a:spcBef>
                <a:spcPts val="100"/>
              </a:spcBef>
              <a:defRPr sz="15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}</a:t>
            </a:r>
          </a:p>
          <a:p>
            <a:pPr defTabSz="457200">
              <a:spcBef>
                <a:spcPts val="100"/>
              </a:spcBef>
              <a:defRPr sz="1500"/>
            </a:pPr>
            <a:r>
              <a:rPr b="1"/>
              <a:t>return </a:t>
            </a:r>
            <a:r>
              <a:t>traversalOrder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Breadth-First Traversal</a:t>
            </a:r>
          </a:p>
        </p:txBody>
      </p:sp>
      <p:sp>
        <p:nvSpPr>
          <p:cNvPr id="95" name="FIGURE 29-10 A trace of a breadth-first traversal beginning at vertex A of a directed graph"/>
          <p:cNvSpPr txBox="1">
            <a:spLocks noGrp="1"/>
          </p:cNvSpPr>
          <p:nvPr>
            <p:ph type="body" sz="quarter" idx="1"/>
          </p:nvPr>
        </p:nvSpPr>
        <p:spPr>
          <a:xfrm>
            <a:off x="311199" y="5604201"/>
            <a:ext cx="8674002" cy="80781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defTabSz="448055">
              <a:defRPr sz="2156"/>
            </a:lvl1pPr>
          </a:lstStyle>
          <a:p>
            <a:r>
              <a:t>FIGURE 29-10 A trace of a breadth-first traversal beginning at vertex A of a directed graph</a:t>
            </a:r>
          </a:p>
        </p:txBody>
      </p:sp>
      <p:pic>
        <p:nvPicPr>
          <p:cNvPr id="96" name="A figure illustrates the breadth first traversal.&#10;&#10;Picture 2" descr="A figure illustrates the breadth first traversal.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" y="1127272"/>
            <a:ext cx="8534400" cy="41574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Depth-First Traversal</a:t>
            </a:r>
          </a:p>
        </p:txBody>
      </p:sp>
      <p:sp>
        <p:nvSpPr>
          <p:cNvPr id="99" name="Content Placeholder 2"/>
          <p:cNvSpPr txBox="1">
            <a:spLocks noGrp="1"/>
          </p:cNvSpPr>
          <p:nvPr>
            <p:ph type="body" sz="quarter" idx="1"/>
          </p:nvPr>
        </p:nvSpPr>
        <p:spPr>
          <a:xfrm>
            <a:off x="457200" y="5604201"/>
            <a:ext cx="8229600" cy="80781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defTabSz="548640">
              <a:defRPr sz="2160"/>
            </a:lvl1pPr>
          </a:lstStyle>
          <a:p>
            <a:r>
              <a:t>Algorithm that  performs a depth-first traversal of a nonempty graph, beginning at a given vertex</a:t>
            </a:r>
          </a:p>
        </p:txBody>
      </p:sp>
      <p:sp>
        <p:nvSpPr>
          <p:cNvPr id="100" name="Algorithm getDepthFirstTraversal(originVertex)…"/>
          <p:cNvSpPr txBox="1"/>
          <p:nvPr/>
        </p:nvSpPr>
        <p:spPr>
          <a:xfrm>
            <a:off x="533399" y="807814"/>
            <a:ext cx="8229601" cy="46962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marR="1067435" defTabSz="457200">
              <a:defRPr sz="16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>
                <a:latin typeface="Times"/>
                <a:ea typeface="Times"/>
                <a:cs typeface="Times"/>
                <a:sym typeface="Times"/>
              </a:rPr>
              <a:t>Algorithm </a:t>
            </a:r>
            <a:r>
              <a:rPr b="1" i="0">
                <a:latin typeface="+mn-lt"/>
                <a:ea typeface="+mn-ea"/>
                <a:cs typeface="+mn-cs"/>
                <a:sym typeface="Arial"/>
              </a:rPr>
              <a:t>getDepthFirstTraversal(originVertex) </a:t>
            </a:r>
          </a:p>
          <a:p>
            <a:pPr marR="1067435" defTabSz="457200">
              <a:defRPr sz="16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i="0">
                <a:latin typeface="+mn-lt"/>
                <a:ea typeface="+mn-ea"/>
                <a:cs typeface="+mn-cs"/>
                <a:sym typeface="Arial"/>
              </a:rPr>
              <a:t>traversalOrder</a:t>
            </a:r>
            <a:r>
              <a:rPr i="0" spc="-93">
                <a:latin typeface="+mn-lt"/>
                <a:ea typeface="+mn-ea"/>
                <a:cs typeface="+mn-cs"/>
                <a:sym typeface="Arial"/>
              </a:rPr>
              <a:t> </a:t>
            </a:r>
            <a:r>
              <a:rPr i="0">
                <a:latin typeface="+mn-lt"/>
                <a:ea typeface="+mn-ea"/>
                <a:cs typeface="+mn-cs"/>
                <a:sym typeface="Arial"/>
              </a:rPr>
              <a:t>=</a:t>
            </a:r>
            <a:r>
              <a:rPr i="0" spc="-133">
                <a:latin typeface="+mn-lt"/>
                <a:ea typeface="+mn-ea"/>
                <a:cs typeface="+mn-cs"/>
                <a:sym typeface="Arial"/>
              </a:rPr>
              <a:t> </a:t>
            </a:r>
            <a:r>
              <a:t>a</a:t>
            </a:r>
            <a:r>
              <a:rPr spc="-240"/>
              <a:t> </a:t>
            </a:r>
            <a:r>
              <a:t>new</a:t>
            </a:r>
            <a:r>
              <a:rPr spc="-240"/>
              <a:t> </a:t>
            </a:r>
            <a:r>
              <a:t>queue</a:t>
            </a:r>
            <a:r>
              <a:rPr spc="-240"/>
              <a:t> </a:t>
            </a:r>
            <a:r>
              <a:t>for</a:t>
            </a:r>
            <a:r>
              <a:rPr spc="-240"/>
              <a:t> </a:t>
            </a:r>
            <a:r>
              <a:t>the</a:t>
            </a:r>
            <a:r>
              <a:rPr spc="-240"/>
              <a:t> </a:t>
            </a:r>
            <a:r>
              <a:t>resulting</a:t>
            </a:r>
            <a:r>
              <a:rPr spc="-240"/>
              <a:t> </a:t>
            </a:r>
            <a:r>
              <a:t>traversal</a:t>
            </a:r>
            <a:r>
              <a:rPr spc="-240"/>
              <a:t> </a:t>
            </a:r>
            <a:r>
              <a:t>order </a:t>
            </a:r>
          </a:p>
          <a:p>
            <a:pPr marR="1067435" defTabSz="457200">
              <a:defRPr sz="16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i="0">
                <a:latin typeface="+mn-lt"/>
                <a:ea typeface="+mn-ea"/>
                <a:cs typeface="+mn-cs"/>
                <a:sym typeface="Arial"/>
              </a:rPr>
              <a:t>vertexStack =</a:t>
            </a:r>
            <a:r>
              <a:rPr i="0" spc="-53">
                <a:latin typeface="+mn-lt"/>
                <a:ea typeface="+mn-ea"/>
                <a:cs typeface="+mn-cs"/>
                <a:sym typeface="Arial"/>
              </a:rPr>
              <a:t> </a:t>
            </a:r>
            <a:r>
              <a:t>a</a:t>
            </a:r>
            <a:r>
              <a:rPr spc="-193"/>
              <a:t> </a:t>
            </a:r>
            <a:r>
              <a:t>new</a:t>
            </a:r>
            <a:r>
              <a:rPr spc="-193"/>
              <a:t> </a:t>
            </a:r>
            <a:r>
              <a:t>stack</a:t>
            </a:r>
            <a:r>
              <a:rPr spc="-193"/>
              <a:t> </a:t>
            </a:r>
            <a:r>
              <a:t>to</a:t>
            </a:r>
            <a:r>
              <a:rPr spc="-193"/>
              <a:t> </a:t>
            </a:r>
            <a:r>
              <a:t>hold</a:t>
            </a:r>
            <a:r>
              <a:rPr spc="-193"/>
              <a:t> </a:t>
            </a:r>
            <a:r>
              <a:t>vertices</a:t>
            </a:r>
            <a:r>
              <a:rPr spc="-193"/>
              <a:t> </a:t>
            </a:r>
            <a:r>
              <a:t>as</a:t>
            </a:r>
            <a:r>
              <a:rPr spc="-193"/>
              <a:t> </a:t>
            </a:r>
            <a:r>
              <a:t>they</a:t>
            </a:r>
            <a:r>
              <a:rPr spc="-193"/>
              <a:t> </a:t>
            </a:r>
            <a:r>
              <a:t>are</a:t>
            </a:r>
            <a:r>
              <a:rPr spc="-193"/>
              <a:t> </a:t>
            </a:r>
            <a:r>
              <a:t>visited</a:t>
            </a:r>
          </a:p>
          <a:p>
            <a:pPr marR="1067435" defTabSz="457200">
              <a:defRPr sz="1600"/>
            </a:pPr>
            <a:r>
              <a:rPr i="1">
                <a:latin typeface="Times New Roman"/>
                <a:ea typeface="Times New Roman"/>
                <a:cs typeface="Times New Roman"/>
                <a:sym typeface="Times New Roman"/>
              </a:rPr>
              <a:t>Mark </a:t>
            </a:r>
            <a:r>
              <a:t>originVertex </a:t>
            </a:r>
            <a:r>
              <a:rPr i="1">
                <a:latin typeface="Times New Roman"/>
                <a:ea typeface="Times New Roman"/>
                <a:cs typeface="Times New Roman"/>
                <a:sym typeface="Times New Roman"/>
              </a:rPr>
              <a:t>as visited </a:t>
            </a:r>
          </a:p>
          <a:p>
            <a:pPr marR="1067435" defTabSz="457200">
              <a:defRPr sz="1600"/>
            </a:pPr>
            <a:r>
              <a:t>traversalOrder.enqueue(originVertex) </a:t>
            </a:r>
          </a:p>
          <a:p>
            <a:pPr marR="1067435" defTabSz="457200">
              <a:defRPr sz="1600"/>
            </a:pPr>
            <a:r>
              <a:t>vertexStack.push(originVertex)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defTabSz="457200">
              <a:defRPr sz="1600"/>
            </a:pPr>
            <a:r>
              <a:rPr b="1"/>
              <a:t>while  </a:t>
            </a:r>
            <a:r>
              <a:t>(!vertexStack.isEmpty())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defTabSz="457200">
              <a:defRPr sz="16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{</a:t>
            </a:r>
          </a:p>
          <a:p>
            <a:pPr lvl="2" indent="457200" defTabSz="457200">
              <a:defRPr sz="1600"/>
            </a:pPr>
            <a:r>
              <a:t>topVertex = vertexStack.peek()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2" indent="457200" defTabSz="457200">
              <a:defRPr sz="16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 i="0">
                <a:latin typeface="+mn-lt"/>
                <a:ea typeface="+mn-ea"/>
                <a:cs typeface="+mn-cs"/>
                <a:sym typeface="Arial"/>
              </a:rPr>
              <a:t>if </a:t>
            </a:r>
            <a:r>
              <a:rPr i="0">
                <a:latin typeface="+mn-lt"/>
                <a:ea typeface="+mn-ea"/>
                <a:cs typeface="+mn-cs"/>
                <a:sym typeface="Arial"/>
              </a:rPr>
              <a:t>(topVertex </a:t>
            </a:r>
            <a:r>
              <a:t>has an unvisited neighbor</a:t>
            </a:r>
            <a:r>
              <a:rPr i="0">
                <a:latin typeface="+mn-lt"/>
                <a:ea typeface="+mn-ea"/>
                <a:cs typeface="+mn-cs"/>
                <a:sym typeface="Arial"/>
              </a:rPr>
              <a:t>)</a:t>
            </a:r>
            <a:endParaRPr i="0"/>
          </a:p>
          <a:p>
            <a:pPr lvl="2" indent="457200" defTabSz="457200">
              <a:defRPr sz="16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{</a:t>
            </a:r>
          </a:p>
          <a:p>
            <a:pPr marR="1089025" lvl="4" indent="914400" defTabSz="457200">
              <a:defRPr sz="1600"/>
            </a:pPr>
            <a:r>
              <a:t>nextNeighbor = </a:t>
            </a:r>
            <a:r>
              <a:rPr i="1">
                <a:latin typeface="Times New Roman"/>
                <a:ea typeface="Times New Roman"/>
                <a:cs typeface="Times New Roman"/>
                <a:sym typeface="Times New Roman"/>
              </a:rPr>
              <a:t>next unvisited neighbor of </a:t>
            </a:r>
            <a:r>
              <a:t>topVertex </a:t>
            </a:r>
          </a:p>
          <a:p>
            <a:pPr marR="1089025" lvl="4" indent="914400" defTabSz="457200">
              <a:defRPr sz="1600"/>
            </a:pPr>
            <a:r>
              <a:rPr i="1">
                <a:latin typeface="Times New Roman"/>
                <a:ea typeface="Times New Roman"/>
                <a:cs typeface="Times New Roman"/>
                <a:sym typeface="Times New Roman"/>
              </a:rPr>
              <a:t>Mark </a:t>
            </a:r>
            <a:r>
              <a:t>nextNeighbor </a:t>
            </a:r>
            <a:r>
              <a:rPr i="1">
                <a:latin typeface="Times New Roman"/>
                <a:ea typeface="Times New Roman"/>
                <a:cs typeface="Times New Roman"/>
                <a:sym typeface="Times New Roman"/>
              </a:rPr>
              <a:t>as visited </a:t>
            </a:r>
          </a:p>
          <a:p>
            <a:pPr marR="1089025" lvl="4" indent="914400" defTabSz="457200">
              <a:defRPr sz="1600"/>
            </a:pPr>
            <a:r>
              <a:t>traversalOrder.enqueue(nextNeighbor)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4" indent="914400" defTabSz="457200">
              <a:defRPr sz="1600"/>
            </a:pPr>
            <a:r>
              <a:t>vertexStack.push(nextNeighbor)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2" indent="457200" defTabSz="457200">
              <a:defRPr sz="16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}</a:t>
            </a:r>
          </a:p>
          <a:p>
            <a:pPr lvl="2" indent="457200" defTabSz="457200">
              <a:defRPr sz="16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 i="0">
                <a:latin typeface="+mn-lt"/>
                <a:ea typeface="+mn-ea"/>
                <a:cs typeface="+mn-cs"/>
                <a:sym typeface="Arial"/>
              </a:rPr>
              <a:t>else </a:t>
            </a:r>
            <a:r>
              <a:rPr i="0">
                <a:latin typeface="+mn-lt"/>
                <a:ea typeface="+mn-ea"/>
                <a:cs typeface="+mn-cs"/>
                <a:sym typeface="Arial"/>
              </a:rPr>
              <a:t>// </a:t>
            </a:r>
            <a:r>
              <a:t>All neighbors are visited</a:t>
            </a:r>
          </a:p>
          <a:p>
            <a:pPr lvl="4" indent="914400" defTabSz="457200">
              <a:defRPr sz="1600"/>
            </a:pPr>
            <a:r>
              <a:t>vertexStack.pop()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defTabSz="457200">
              <a:defRPr sz="16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}</a:t>
            </a:r>
          </a:p>
          <a:p>
            <a:pPr defTabSz="457200">
              <a:defRPr sz="1600"/>
            </a:pPr>
            <a:r>
              <a:rPr b="1"/>
              <a:t>return </a:t>
            </a:r>
            <a:r>
              <a:t>traversalOrder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Depth-First Traversal</a:t>
            </a:r>
          </a:p>
        </p:txBody>
      </p:sp>
      <p:sp>
        <p:nvSpPr>
          <p:cNvPr id="103" name="FIGURE 29-11 A trace of a depth-first traversal beginning at vertex A of a directed graph"/>
          <p:cNvSpPr txBox="1">
            <a:spLocks noGrp="1"/>
          </p:cNvSpPr>
          <p:nvPr>
            <p:ph type="body" sz="quarter" idx="1"/>
          </p:nvPr>
        </p:nvSpPr>
        <p:spPr>
          <a:xfrm>
            <a:off x="457200" y="5604201"/>
            <a:ext cx="8229600" cy="80781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defTabSz="448055">
              <a:defRPr sz="2156"/>
            </a:lvl1pPr>
          </a:lstStyle>
          <a:p>
            <a:r>
              <a:t>FIGURE 29-11 A trace of a depth-first traversal beginning at vertex A of a directed graph</a:t>
            </a:r>
          </a:p>
        </p:txBody>
      </p:sp>
      <p:pic>
        <p:nvPicPr>
          <p:cNvPr id="104" name="A figure traces the algorithm for a directed graph.&#10;&#10;Picture 2" descr="A figure traces the algorithm for a directed graph.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54971" y="790704"/>
            <a:ext cx="6834058" cy="474478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Topological Ordering</a:t>
            </a:r>
          </a:p>
        </p:txBody>
      </p:sp>
      <p:sp>
        <p:nvSpPr>
          <p:cNvPr id="107" name="FIGURE 29-12 Three topological orders for the graph in Figure 29-8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448055">
              <a:defRPr sz="2156"/>
            </a:lvl1pPr>
          </a:lstStyle>
          <a:p>
            <a:r>
              <a:t>FIGURE 29-12 Three topological orders for the graph in Figure 29-8</a:t>
            </a:r>
          </a:p>
        </p:txBody>
      </p:sp>
      <p:pic>
        <p:nvPicPr>
          <p:cNvPr id="108" name="3 topological orders for a graph.&#10;&#10;Picture 2" descr="3 topological orders for a graph.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200" y="930542"/>
            <a:ext cx="6420311" cy="16463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9" name="3 topological orders for a graph&#10;&#10;Picture 2" descr="3 topological orders for a graph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20479" y="2589592"/>
            <a:ext cx="6739447" cy="16463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0" name="3 topological orders for a graph.&#10;&#10;Picture 2" descr="3 topological orders for a graph.Pictur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20479" y="4375643"/>
            <a:ext cx="7532326" cy="16463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" name="A figure illustrates a directed graph to represent the courses and their prerequisites.&#10;&#10;Picture 2" descr="A figure illustrates a directed graph to represent the courses and their prerequisites.Picture 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540708" y="194401"/>
            <a:ext cx="2222292" cy="966698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Figure 29-8"/>
          <p:cNvSpPr txBox="1"/>
          <p:nvPr/>
        </p:nvSpPr>
        <p:spPr>
          <a:xfrm>
            <a:off x="7672779" y="1026599"/>
            <a:ext cx="1354639" cy="360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1900" b="1">
                <a:solidFill>
                  <a:srgbClr val="007FA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Figure 29-8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Topological Ordering</a:t>
            </a:r>
          </a:p>
        </p:txBody>
      </p:sp>
      <p:sp>
        <p:nvSpPr>
          <p:cNvPr id="115" name="FIGURE 29-13 An impossible prerequisite structure for three courses, as a directed graph with a cycle"/>
          <p:cNvSpPr txBox="1">
            <a:spLocks noGrp="1"/>
          </p:cNvSpPr>
          <p:nvPr>
            <p:ph type="body" sz="quarter" idx="1"/>
          </p:nvPr>
        </p:nvSpPr>
        <p:spPr>
          <a:xfrm>
            <a:off x="457200" y="5604201"/>
            <a:ext cx="8229600" cy="80781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defTabSz="448055">
              <a:defRPr sz="2156"/>
            </a:lvl1pPr>
          </a:lstStyle>
          <a:p>
            <a:r>
              <a:t>FIGURE 29-13 An impossible prerequisite structure for three courses, as a directed graph with a cycle</a:t>
            </a:r>
          </a:p>
        </p:txBody>
      </p:sp>
      <p:pic>
        <p:nvPicPr>
          <p:cNvPr id="116" name="A figure illustrates a directed graph with a cycle. C s 15 leads to c s 20, c s 20 leads to c s 30 and c s 30 leads to c s 20.&#10;&#10;Picture 2" descr="A figure illustrates a directed graph with a cycle. C s 15 leads to c s 20, c s 20 leads to c s 30 and c s 30 leads to c s 20.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46169" y="2783095"/>
            <a:ext cx="5651662" cy="1291810"/>
          </a:xfrm>
          <a:prstGeom prst="rect">
            <a:avLst/>
          </a:prstGeom>
          <a:ln w="12700">
            <a:miter lim="400000"/>
          </a:ln>
        </p:spPr>
      </p:pic>
      <p:sp>
        <p:nvSpPr>
          <p:cNvPr id="117" name="TextBox 5"/>
          <p:cNvSpPr txBox="1"/>
          <p:nvPr/>
        </p:nvSpPr>
        <p:spPr>
          <a:xfrm>
            <a:off x="568325" y="1635125"/>
            <a:ext cx="8007350" cy="6648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In a topological order of the vertices in a directed graph without cycles, vertex a precedes vertex b whenever a directed edge exists from a to b.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Topological Order</a:t>
            </a:r>
          </a:p>
        </p:txBody>
      </p:sp>
      <p:sp>
        <p:nvSpPr>
          <p:cNvPr id="120" name="Content Placeholder 2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defTabSz="749808">
              <a:defRPr sz="2952"/>
            </a:lvl1pPr>
          </a:lstStyle>
          <a:p>
            <a:r>
              <a:t>An algorithm that describes a topological sort</a:t>
            </a:r>
          </a:p>
        </p:txBody>
      </p:sp>
      <p:sp>
        <p:nvSpPr>
          <p:cNvPr id="121" name="Algorithm getTopologicalOrder()…"/>
          <p:cNvSpPr txBox="1"/>
          <p:nvPr/>
        </p:nvSpPr>
        <p:spPr>
          <a:xfrm>
            <a:off x="443971" y="1321577"/>
            <a:ext cx="7321896" cy="34858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defTabSz="457200">
              <a:spcBef>
                <a:spcPts val="600"/>
              </a:spcBef>
              <a:defRPr sz="1800" b="1"/>
            </a:pPr>
            <a:r>
              <a:rPr i="1">
                <a:latin typeface="Times"/>
                <a:ea typeface="Times"/>
                <a:cs typeface="Times"/>
                <a:sym typeface="Times"/>
              </a:rPr>
              <a:t>Algorithm </a:t>
            </a:r>
            <a:r>
              <a:t>getTopologicalOrder()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defTabSz="457200">
              <a:spcBef>
                <a:spcPts val="600"/>
              </a:spcBef>
              <a:defRPr sz="18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i="0">
                <a:latin typeface="+mn-lt"/>
                <a:ea typeface="+mn-ea"/>
                <a:cs typeface="+mn-cs"/>
                <a:sym typeface="Arial"/>
              </a:rPr>
              <a:t>vertexStack = </a:t>
            </a:r>
            <a:r>
              <a:t>a new stack to hold vertices as they are visited</a:t>
            </a:r>
          </a:p>
          <a:p>
            <a:pPr defTabSz="457200">
              <a:spcBef>
                <a:spcPts val="600"/>
              </a:spcBef>
              <a:defRPr sz="18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i="0">
                <a:latin typeface="+mn-lt"/>
                <a:ea typeface="+mn-ea"/>
                <a:cs typeface="+mn-cs"/>
                <a:sym typeface="Arial"/>
              </a:rPr>
              <a:t>numberOfVertices = </a:t>
            </a:r>
            <a:r>
              <a:t>number of vertices in the graph</a:t>
            </a:r>
          </a:p>
          <a:p>
            <a:pPr defTabSz="457200">
              <a:spcBef>
                <a:spcPts val="600"/>
              </a:spcBef>
              <a:defRPr sz="1800"/>
            </a:pPr>
            <a:r>
              <a:rPr b="1"/>
              <a:t>for </a:t>
            </a:r>
            <a:r>
              <a:t>(counter = 1 </a:t>
            </a:r>
            <a:r>
              <a:rPr i="1">
                <a:latin typeface="Times New Roman"/>
                <a:ea typeface="Times New Roman"/>
                <a:cs typeface="Times New Roman"/>
                <a:sym typeface="Times New Roman"/>
              </a:rPr>
              <a:t>to </a:t>
            </a:r>
            <a:r>
              <a:t>numberOfVertices)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defTabSz="457200">
              <a:spcBef>
                <a:spcPts val="600"/>
              </a:spcBef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{</a:t>
            </a:r>
          </a:p>
          <a:p>
            <a:pPr marR="513080" lvl="2" indent="457200" defTabSz="457200">
              <a:spcBef>
                <a:spcPts val="600"/>
              </a:spcBef>
              <a:defRPr sz="18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i="0">
                <a:latin typeface="+mn-lt"/>
                <a:ea typeface="+mn-ea"/>
                <a:cs typeface="+mn-cs"/>
                <a:sym typeface="Arial"/>
              </a:rPr>
              <a:t>nextVertex = </a:t>
            </a:r>
            <a:r>
              <a:t>an unvisited vertex whose neighbors, if any, are all visited </a:t>
            </a:r>
          </a:p>
          <a:p>
            <a:pPr marR="513080" lvl="2" indent="457200" defTabSz="457200">
              <a:spcBef>
                <a:spcPts val="600"/>
              </a:spcBef>
              <a:defRPr sz="18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Mark </a:t>
            </a:r>
            <a:r>
              <a:rPr i="0">
                <a:latin typeface="+mn-lt"/>
                <a:ea typeface="+mn-ea"/>
                <a:cs typeface="+mn-cs"/>
                <a:sym typeface="Arial"/>
              </a:rPr>
              <a:t>nextVertex </a:t>
            </a:r>
            <a:r>
              <a:t>as visited</a:t>
            </a:r>
          </a:p>
          <a:p>
            <a:pPr lvl="2" indent="457200" defTabSz="457200">
              <a:spcBef>
                <a:spcPts val="600"/>
              </a:spcBef>
              <a:defRPr sz="1800"/>
            </a:pPr>
            <a:r>
              <a:t>vertexStack.push(nextVertex)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defTabSz="457200">
              <a:spcBef>
                <a:spcPts val="600"/>
              </a:spcBef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}</a:t>
            </a:r>
          </a:p>
          <a:p>
            <a:pPr defTabSz="457200">
              <a:spcBef>
                <a:spcPts val="600"/>
              </a:spcBef>
              <a:defRPr sz="1800"/>
            </a:pPr>
            <a:r>
              <a:rPr b="1"/>
              <a:t>return </a:t>
            </a:r>
            <a:r>
              <a:t>vertexStack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Title 1"/>
          <p:cNvSpPr txBox="1">
            <a:spLocks noGrp="1"/>
          </p:cNvSpPr>
          <p:nvPr>
            <p:ph type="title"/>
          </p:nvPr>
        </p:nvSpPr>
        <p:spPr>
          <a:xfrm>
            <a:off x="249434" y="-1"/>
            <a:ext cx="6387671" cy="966698"/>
          </a:xfrm>
          <a:prstGeom prst="rect">
            <a:avLst/>
          </a:prstGeom>
        </p:spPr>
        <p:txBody>
          <a:bodyPr/>
          <a:lstStyle>
            <a:lvl1pPr defTabSz="768095">
              <a:defRPr sz="3696"/>
            </a:lvl1pPr>
          </a:lstStyle>
          <a:p>
            <a:r>
              <a:rPr dirty="0"/>
              <a:t>Topological Ordering (Part 1)</a:t>
            </a:r>
          </a:p>
        </p:txBody>
      </p:sp>
      <p:sp>
        <p:nvSpPr>
          <p:cNvPr id="124" name="FIGURE 29-14 Finding a topological order for the graph in Figure 29-8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429768">
              <a:defRPr sz="2068"/>
            </a:lvl1pPr>
          </a:lstStyle>
          <a:p>
            <a:r>
              <a:t>FIGURE 29-14 Finding a topological order for the graph in Figure 29-8</a:t>
            </a:r>
          </a:p>
        </p:txBody>
      </p:sp>
      <p:pic>
        <p:nvPicPr>
          <p:cNvPr id="125" name="A figure traces the algorithm for a graph.&#10;&#10;Picture 2" descr="A figure traces the algorithm for a graph.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9435" y="1387188"/>
            <a:ext cx="4064001" cy="17678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" name="A figure traces the algorithm for a graph.&#10;&#10;Picture 2" descr="A figure traces the algorithm for a graph.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72000" y="1605973"/>
            <a:ext cx="4064000" cy="19013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" name="A figure traces the algorithm for a graph.&#10;&#10;Picture 2" descr="A figure traces the algorithm for a graph.Pictur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49435" y="3734400"/>
            <a:ext cx="4064001" cy="17707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" name="A figure traces the algorithm for a graph.&#10;&#10;Picture 2" descr="A figure traces the algorithm for a graph.Picture 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760217" y="4054466"/>
            <a:ext cx="4064001" cy="17765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" name="A figure illustrates a directed graph to represent the courses and their prerequisites.&#10;&#10;Picture 2" descr="A figure illustrates a directed graph to represent the courses and their prerequisites.Picture 2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540708" y="194401"/>
            <a:ext cx="2222292" cy="966698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Figure 29-8"/>
          <p:cNvSpPr txBox="1"/>
          <p:nvPr/>
        </p:nvSpPr>
        <p:spPr>
          <a:xfrm>
            <a:off x="7672779" y="1026599"/>
            <a:ext cx="1354639" cy="360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1900" b="1">
                <a:solidFill>
                  <a:srgbClr val="007FA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Figure 29-8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Title 1"/>
          <p:cNvSpPr txBox="1">
            <a:spLocks noGrp="1"/>
          </p:cNvSpPr>
          <p:nvPr>
            <p:ph type="title"/>
          </p:nvPr>
        </p:nvSpPr>
        <p:spPr>
          <a:xfrm>
            <a:off x="249435" y="-1"/>
            <a:ext cx="6173242" cy="966698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768095">
              <a:defRPr sz="3696"/>
            </a:lvl1pPr>
          </a:lstStyle>
          <a:p>
            <a:r>
              <a:t>Topological Ordering (Part 2)</a:t>
            </a:r>
          </a:p>
        </p:txBody>
      </p:sp>
      <p:sp>
        <p:nvSpPr>
          <p:cNvPr id="133" name="FIGURE 29-14 Finding a topological order for the graph in Figure 29-8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429768">
              <a:defRPr sz="2068"/>
            </a:lvl1pPr>
          </a:lstStyle>
          <a:p>
            <a:r>
              <a:t>FIGURE 29-14 Finding a topological order for the graph in Figure 29-8</a:t>
            </a:r>
          </a:p>
        </p:txBody>
      </p:sp>
      <p:pic>
        <p:nvPicPr>
          <p:cNvPr id="134" name="A figure illustrates a directed graph to represent the courses and their prerequisites.&#10;&#10;Picture 2" descr="A figure illustrates a directed graph to represent the courses and their prerequisites.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40708" y="194401"/>
            <a:ext cx="2222292" cy="966698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Figure 29-8"/>
          <p:cNvSpPr txBox="1"/>
          <p:nvPr/>
        </p:nvSpPr>
        <p:spPr>
          <a:xfrm>
            <a:off x="7672779" y="1026599"/>
            <a:ext cx="1354639" cy="360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1900" b="1">
                <a:solidFill>
                  <a:srgbClr val="007FA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Figure 29-8</a:t>
            </a:r>
          </a:p>
        </p:txBody>
      </p:sp>
      <p:pic>
        <p:nvPicPr>
          <p:cNvPr id="136" name="A figure traces the algorithm for a graph.&#10;&#10;Picture 2" descr="A figure traces the algorithm for a graph.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8000" y="1453763"/>
            <a:ext cx="4064000" cy="17765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" name="A figure traces the algorithm for a graph.&#10;&#10;Picture 2" descr="A figure traces the algorithm for a graph.Pictur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963417" y="1835500"/>
            <a:ext cx="4064001" cy="17707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" name="A figure traces the algorithm for a graph.&#10;&#10;Picture 2" descr="A figure traces the algorithm for a graph.Picture 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49435" y="3954798"/>
            <a:ext cx="4064001" cy="17504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" name="A figure traces the algorithm for a graph.&#10;&#10;Picture 2" descr="A figure traces the algorithm for a graph.Picture 2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797799" y="4054555"/>
            <a:ext cx="4064001" cy="17591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Title 1"/>
          <p:cNvSpPr txBox="1">
            <a:spLocks noGrp="1"/>
          </p:cNvSpPr>
          <p:nvPr>
            <p:ph type="title"/>
          </p:nvPr>
        </p:nvSpPr>
        <p:spPr>
          <a:xfrm>
            <a:off x="249435" y="-1"/>
            <a:ext cx="6173242" cy="966698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768095">
              <a:defRPr sz="3696"/>
            </a:lvl1pPr>
          </a:lstStyle>
          <a:p>
            <a:r>
              <a:t>Topological Ordering (Part 3)</a:t>
            </a:r>
          </a:p>
        </p:txBody>
      </p:sp>
      <p:sp>
        <p:nvSpPr>
          <p:cNvPr id="142" name="FIGURE 29-14 Finding a topological order for the graph in Figure 29-8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429768">
              <a:defRPr sz="2068"/>
            </a:lvl1pPr>
          </a:lstStyle>
          <a:p>
            <a:r>
              <a:t>FIGURE 29-14 Finding a topological order for the graph in Figure 29-8</a:t>
            </a:r>
          </a:p>
        </p:txBody>
      </p:sp>
      <p:pic>
        <p:nvPicPr>
          <p:cNvPr id="143" name="A figure illustrates a directed graph to represent the courses and their prerequisites.&#10;&#10;Picture 2" descr="A figure illustrates a directed graph to represent the courses and their prerequisites.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40708" y="194401"/>
            <a:ext cx="2222292" cy="966698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Figure 29-8"/>
          <p:cNvSpPr txBox="1"/>
          <p:nvPr/>
        </p:nvSpPr>
        <p:spPr>
          <a:xfrm>
            <a:off x="7672779" y="1026599"/>
            <a:ext cx="1354639" cy="360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1900" b="1">
                <a:solidFill>
                  <a:srgbClr val="007FA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Figure 29-8</a:t>
            </a:r>
          </a:p>
        </p:txBody>
      </p:sp>
      <p:pic>
        <p:nvPicPr>
          <p:cNvPr id="145" name="A figure traces the algorithm for a graph.&#10;&#10;Picture 2" descr="A figure traces the algorithm for a graph.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2913" y="1649548"/>
            <a:ext cx="4064001" cy="17794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A figure traces the algorithm for a graph.&#10;&#10;Picture 2" descr="A figure traces the algorithm for a graph.Pictur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161913" y="3280968"/>
            <a:ext cx="4064001" cy="17707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Graphs</a:t>
            </a:r>
          </a:p>
        </p:txBody>
      </p:sp>
      <p:sp>
        <p:nvSpPr>
          <p:cNvPr id="50" name="Content Placeholder 2"/>
          <p:cNvSpPr txBox="1">
            <a:spLocks noGrp="1"/>
          </p:cNvSpPr>
          <p:nvPr>
            <p:ph type="body" sz="half" idx="1"/>
          </p:nvPr>
        </p:nvSpPr>
        <p:spPr>
          <a:xfrm>
            <a:off x="400049" y="913012"/>
            <a:ext cx="5036296" cy="4584797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286511" indent="-191007" defTabSz="859536">
              <a:spcBef>
                <a:spcPts val="1400"/>
              </a:spcBef>
              <a:defRPr sz="2256"/>
            </a:pPr>
            <a:r>
              <a:t>A road map is a graph</a:t>
            </a:r>
          </a:p>
          <a:p>
            <a:pPr marL="286511" indent="-191007" defTabSz="859536">
              <a:spcBef>
                <a:spcPts val="1400"/>
              </a:spcBef>
              <a:defRPr sz="2256"/>
            </a:pPr>
            <a:r>
              <a:t>Definition of a graph:</a:t>
            </a:r>
          </a:p>
          <a:p>
            <a:pPr marL="740155" lvl="1" indent="-214884" defTabSz="859536">
              <a:spcBef>
                <a:spcPts val="1400"/>
              </a:spcBef>
              <a:defRPr sz="2256"/>
            </a:pPr>
            <a:r>
              <a:t>A collection of distinct vertices and distinct edges</a:t>
            </a:r>
          </a:p>
          <a:p>
            <a:pPr marL="286511" indent="-191007" defTabSz="859536">
              <a:spcBef>
                <a:spcPts val="1400"/>
              </a:spcBef>
              <a:defRPr sz="2256"/>
            </a:pPr>
            <a:r>
              <a:t>In the map of Figure 29-1</a:t>
            </a:r>
          </a:p>
          <a:p>
            <a:pPr marL="740155" lvl="1" indent="-214884" defTabSz="859536">
              <a:spcBef>
                <a:spcPts val="1400"/>
              </a:spcBef>
              <a:defRPr sz="2256"/>
            </a:pPr>
            <a:r>
              <a:t>The circles are vertices or nodes</a:t>
            </a:r>
          </a:p>
          <a:p>
            <a:pPr marL="740155" lvl="1" indent="-214884" defTabSz="859536">
              <a:spcBef>
                <a:spcPts val="1400"/>
              </a:spcBef>
              <a:defRPr sz="2256"/>
            </a:pPr>
            <a:r>
              <a:t>The lines are called edges</a:t>
            </a:r>
          </a:p>
          <a:p>
            <a:pPr marL="286511" indent="-191007" defTabSz="859536">
              <a:spcBef>
                <a:spcPts val="1400"/>
              </a:spcBef>
              <a:defRPr sz="2256"/>
            </a:pPr>
            <a:r>
              <a:t>A subgraph is a portion of a graph that is itself a graph</a:t>
            </a:r>
          </a:p>
        </p:txBody>
      </p:sp>
      <p:pic>
        <p:nvPicPr>
          <p:cNvPr id="51" name="Diagram Portion of a road map.&#10;&#10;Picture 1" descr="Diagram Portion of a road map.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46225" y="1290442"/>
            <a:ext cx="4197776" cy="3067374"/>
          </a:xfrm>
          <a:prstGeom prst="rect">
            <a:avLst/>
          </a:prstGeom>
          <a:ln w="12700">
            <a:miter lim="400000"/>
          </a:ln>
        </p:spPr>
      </p:pic>
      <p:sp>
        <p:nvSpPr>
          <p:cNvPr id="52" name="FIGURE 29-1 A portion of a road map"/>
          <p:cNvSpPr txBox="1"/>
          <p:nvPr/>
        </p:nvSpPr>
        <p:spPr>
          <a:xfrm>
            <a:off x="5859448" y="4357815"/>
            <a:ext cx="2371330" cy="9268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24" tIns="91424" rIns="91424" bIns="91424" anchor="b">
            <a:normAutofit/>
          </a:bodyPr>
          <a:lstStyle>
            <a:lvl1pPr defTabSz="374904">
              <a:defRPr sz="1803" b="1">
                <a:solidFill>
                  <a:srgbClr val="007FA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FIGURE 29-1 A portion of a road map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886968">
              <a:defRPr sz="4268"/>
            </a:lvl1pPr>
          </a:lstStyle>
          <a:p>
            <a:r>
              <a:t>Shortest Path in Unweighted Graph</a:t>
            </a:r>
          </a:p>
        </p:txBody>
      </p:sp>
      <p:sp>
        <p:nvSpPr>
          <p:cNvPr id="149" name="FIGURE 29-15 An unweighted graph and the possible paths from vertex A to vertex H"/>
          <p:cNvSpPr txBox="1">
            <a:spLocks noGrp="1"/>
          </p:cNvSpPr>
          <p:nvPr>
            <p:ph type="body" sz="quarter" idx="1"/>
          </p:nvPr>
        </p:nvSpPr>
        <p:spPr>
          <a:xfrm>
            <a:off x="504073" y="5604201"/>
            <a:ext cx="8289703" cy="80781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defTabSz="448055">
              <a:defRPr sz="2156"/>
            </a:lvl1pPr>
          </a:lstStyle>
          <a:p>
            <a:r>
              <a:t>FIGURE 29-15 An unweighted graph and the possible paths from vertex A to vertex H</a:t>
            </a:r>
          </a:p>
        </p:txBody>
      </p:sp>
      <p:pic>
        <p:nvPicPr>
          <p:cNvPr id="150" name="An unweighted graph and the possible paths from the vertices are explained.&#10;&#10;Picture 2" descr="An unweighted graph and the possible paths from the vertices are explained.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9435" y="1121904"/>
            <a:ext cx="4064001" cy="41682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An unweighted graph and the possible paths from the vertices are explained.&#10;&#10;Picture 2" descr="An unweighted graph and the possible paths from the vertices are explained.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37839" y="1121904"/>
            <a:ext cx="4064001" cy="26125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667512">
              <a:defRPr sz="3212"/>
            </a:lvl1pPr>
          </a:lstStyle>
          <a:p>
            <a:r>
              <a:t>Shortest Path in an Unweighted Graph (Part 1)</a:t>
            </a:r>
          </a:p>
        </p:txBody>
      </p:sp>
      <p:sp>
        <p:nvSpPr>
          <p:cNvPr id="154" name="Content Placeholder 2"/>
          <p:cNvSpPr txBox="1">
            <a:spLocks noGrp="1"/>
          </p:cNvSpPr>
          <p:nvPr>
            <p:ph type="body" sz="quarter" idx="1"/>
          </p:nvPr>
        </p:nvSpPr>
        <p:spPr>
          <a:xfrm>
            <a:off x="457200" y="5958015"/>
            <a:ext cx="8229600" cy="581001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defTabSz="749808">
              <a:defRPr sz="2952"/>
            </a:lvl1pPr>
          </a:lstStyle>
          <a:p>
            <a:r>
              <a:t>Algorithm to find shortest path</a:t>
            </a:r>
          </a:p>
        </p:txBody>
      </p:sp>
      <p:sp>
        <p:nvSpPr>
          <p:cNvPr id="155" name="Algorithm getShortestPath(originVertex, endVertex, path)…"/>
          <p:cNvSpPr txBox="1"/>
          <p:nvPr/>
        </p:nvSpPr>
        <p:spPr>
          <a:xfrm>
            <a:off x="457200" y="800763"/>
            <a:ext cx="8124491" cy="5157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marL="653308" indent="-653308" defTabSz="457200">
              <a:defRPr sz="1600" b="1"/>
            </a:pPr>
            <a:r>
              <a:rPr i="1">
                <a:latin typeface="Times"/>
                <a:ea typeface="Times"/>
                <a:cs typeface="Times"/>
                <a:sym typeface="Times"/>
              </a:rPr>
              <a:t>Algorithm </a:t>
            </a:r>
            <a:r>
              <a:t>getShortestPath(originVertex, endVertex, path)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653308" indent="-653308" defTabSz="457200">
              <a:defRPr sz="1600"/>
            </a:pPr>
            <a:r>
              <a:t>done = </a:t>
            </a:r>
            <a:r>
              <a:rPr b="1"/>
              <a:t>false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653308" marR="1130935" indent="-653308" defTabSz="457200">
              <a:defRPr sz="16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i="0">
                <a:latin typeface="+mn-lt"/>
                <a:ea typeface="+mn-ea"/>
                <a:cs typeface="+mn-cs"/>
                <a:sym typeface="Arial"/>
              </a:rPr>
              <a:t>vertexQueue</a:t>
            </a:r>
            <a:r>
              <a:rPr i="0" spc="33">
                <a:latin typeface="+mn-lt"/>
                <a:ea typeface="+mn-ea"/>
                <a:cs typeface="+mn-cs"/>
                <a:sym typeface="Arial"/>
              </a:rPr>
              <a:t> </a:t>
            </a:r>
            <a:r>
              <a:rPr i="0">
                <a:latin typeface="+mn-lt"/>
                <a:ea typeface="+mn-ea"/>
                <a:cs typeface="+mn-cs"/>
                <a:sym typeface="Arial"/>
              </a:rPr>
              <a:t>=</a:t>
            </a:r>
            <a:r>
              <a:rPr i="0" spc="-20">
                <a:latin typeface="+mn-lt"/>
                <a:ea typeface="+mn-ea"/>
                <a:cs typeface="+mn-cs"/>
                <a:sym typeface="Arial"/>
              </a:rPr>
              <a:t> </a:t>
            </a:r>
            <a:r>
              <a:t>a</a:t>
            </a:r>
            <a:r>
              <a:rPr spc="-166"/>
              <a:t> </a:t>
            </a:r>
            <a:r>
              <a:t>new</a:t>
            </a:r>
            <a:r>
              <a:rPr spc="-166"/>
              <a:t> </a:t>
            </a:r>
            <a:r>
              <a:t>queue</a:t>
            </a:r>
            <a:r>
              <a:rPr spc="-166"/>
              <a:t> </a:t>
            </a:r>
            <a:r>
              <a:t>to</a:t>
            </a:r>
            <a:r>
              <a:rPr spc="-166"/>
              <a:t> </a:t>
            </a:r>
            <a:r>
              <a:t>hold</a:t>
            </a:r>
            <a:r>
              <a:rPr spc="-166"/>
              <a:t> </a:t>
            </a:r>
            <a:r>
              <a:t>vertices</a:t>
            </a:r>
            <a:r>
              <a:rPr spc="-166"/>
              <a:t> </a:t>
            </a:r>
            <a:r>
              <a:t>as</a:t>
            </a:r>
            <a:r>
              <a:rPr spc="-166"/>
              <a:t> </a:t>
            </a:r>
            <a:r>
              <a:t>they</a:t>
            </a:r>
            <a:r>
              <a:rPr spc="-166"/>
              <a:t> </a:t>
            </a:r>
            <a:r>
              <a:t>are</a:t>
            </a:r>
            <a:r>
              <a:rPr spc="-166"/>
              <a:t> </a:t>
            </a:r>
            <a:r>
              <a:t>visited </a:t>
            </a:r>
          </a:p>
          <a:p>
            <a:pPr marL="653308" marR="1130935" indent="-653308" defTabSz="457200">
              <a:defRPr sz="16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Mark </a:t>
            </a:r>
            <a:r>
              <a:rPr i="0">
                <a:latin typeface="+mn-lt"/>
                <a:ea typeface="+mn-ea"/>
                <a:cs typeface="+mn-cs"/>
                <a:sym typeface="Arial"/>
              </a:rPr>
              <a:t>originVertex </a:t>
            </a:r>
            <a:r>
              <a:t>as visited </a:t>
            </a:r>
          </a:p>
          <a:p>
            <a:pPr marL="653308" marR="1130935" indent="-653308" defTabSz="457200">
              <a:defRPr sz="16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i="0">
                <a:latin typeface="+mn-lt"/>
                <a:ea typeface="+mn-ea"/>
                <a:cs typeface="+mn-cs"/>
                <a:sym typeface="Arial"/>
              </a:rPr>
              <a:t>vertexQueue.enqueue(originVertex)</a:t>
            </a:r>
            <a:endParaRPr i="0"/>
          </a:p>
          <a:p>
            <a:pPr marL="653308" indent="-653308" defTabSz="457200">
              <a:defRPr sz="1600"/>
            </a:pPr>
            <a:r>
              <a:rPr b="1"/>
              <a:t>while </a:t>
            </a:r>
            <a:r>
              <a:t>(!done &amp;&amp; !vertexQueue.isEmpty())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653308" indent="-653308" defTabSz="457200">
              <a:defRPr sz="16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{</a:t>
            </a:r>
          </a:p>
          <a:p>
            <a:pPr marL="653308" lvl="2" indent="-196108" defTabSz="457200">
              <a:defRPr sz="1600"/>
            </a:pPr>
            <a:r>
              <a:t>frontVertex = vertexQueue.dequeue()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653308" lvl="2" indent="-196108" defTabSz="457200">
              <a:defRPr sz="1600"/>
            </a:pPr>
            <a:r>
              <a:rPr b="1"/>
              <a:t>while </a:t>
            </a:r>
            <a:r>
              <a:t>(!done &amp;&amp; frontVertex </a:t>
            </a:r>
            <a:r>
              <a:rPr i="1">
                <a:latin typeface="Times New Roman"/>
                <a:ea typeface="Times New Roman"/>
                <a:cs typeface="Times New Roman"/>
                <a:sym typeface="Times New Roman"/>
              </a:rPr>
              <a:t>has a neighbor</a:t>
            </a:r>
            <a:r>
              <a:t>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653308" lvl="2" indent="-196108" defTabSz="457200">
              <a:defRPr sz="16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{</a:t>
            </a:r>
          </a:p>
          <a:p>
            <a:pPr marL="653308" lvl="4" indent="261091" defTabSz="457200">
              <a:defRPr sz="16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i="0">
                <a:latin typeface="+mn-lt"/>
                <a:ea typeface="+mn-ea"/>
                <a:cs typeface="+mn-cs"/>
                <a:sym typeface="Arial"/>
              </a:rPr>
              <a:t>nextNeighbor = </a:t>
            </a:r>
            <a:r>
              <a:t>next neighbor of </a:t>
            </a:r>
            <a:r>
              <a:rPr i="0">
                <a:latin typeface="+mn-lt"/>
                <a:ea typeface="+mn-ea"/>
                <a:cs typeface="+mn-cs"/>
                <a:sym typeface="Arial"/>
              </a:rPr>
              <a:t>frontVertex</a:t>
            </a:r>
            <a:endParaRPr i="0"/>
          </a:p>
          <a:p>
            <a:pPr marL="653308" lvl="4" indent="261091" defTabSz="457200">
              <a:defRPr sz="1600"/>
            </a:pPr>
            <a:r>
              <a:rPr b="1"/>
              <a:t>if </a:t>
            </a:r>
            <a:r>
              <a:t>(nextNeighbor </a:t>
            </a:r>
            <a:r>
              <a:rPr i="1">
                <a:latin typeface="Times New Roman"/>
                <a:ea typeface="Times New Roman"/>
                <a:cs typeface="Times New Roman"/>
                <a:sym typeface="Times New Roman"/>
              </a:rPr>
              <a:t>is not visited</a:t>
            </a:r>
            <a:r>
              <a:t>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653308" lvl="4" indent="261091" defTabSz="457200">
              <a:defRPr sz="16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{</a:t>
            </a:r>
          </a:p>
          <a:p>
            <a:pPr marL="653308" lvl="6" indent="718291" defTabSz="457200">
              <a:defRPr sz="1600"/>
            </a:pPr>
            <a:r>
              <a:rPr i="1">
                <a:latin typeface="Times New Roman"/>
                <a:ea typeface="Times New Roman"/>
                <a:cs typeface="Times New Roman"/>
                <a:sym typeface="Times New Roman"/>
              </a:rPr>
              <a:t>Mark </a:t>
            </a:r>
            <a:r>
              <a:t>nextNeighbor </a:t>
            </a:r>
            <a:r>
              <a:rPr i="1">
                <a:latin typeface="Times New Roman"/>
                <a:ea typeface="Times New Roman"/>
                <a:cs typeface="Times New Roman"/>
                <a:sym typeface="Times New Roman"/>
              </a:rPr>
              <a:t>as visited</a:t>
            </a:r>
          </a:p>
          <a:p>
            <a:pPr marL="653308" lvl="6" indent="718291" defTabSz="457200">
              <a:defRPr sz="16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Set the length of the path to </a:t>
            </a:r>
            <a:r>
              <a:rPr i="0">
                <a:latin typeface="+mn-lt"/>
                <a:ea typeface="+mn-ea"/>
                <a:cs typeface="+mn-cs"/>
                <a:sym typeface="Arial"/>
              </a:rPr>
              <a:t>nextNeighbor </a:t>
            </a:r>
            <a:r>
              <a:t>to 1 </a:t>
            </a:r>
            <a:r>
              <a:rPr i="0">
                <a:latin typeface="+mn-lt"/>
                <a:ea typeface="+mn-ea"/>
                <a:cs typeface="+mn-cs"/>
                <a:sym typeface="Arial"/>
              </a:rPr>
              <a:t>+ </a:t>
            </a:r>
            <a:r>
              <a:t>length of path to </a:t>
            </a:r>
            <a:r>
              <a:rPr i="0">
                <a:latin typeface="+mn-lt"/>
                <a:ea typeface="+mn-ea"/>
                <a:cs typeface="+mn-cs"/>
                <a:sym typeface="Arial"/>
              </a:rPr>
              <a:t>frontVertex</a:t>
            </a:r>
          </a:p>
          <a:p>
            <a:pPr marL="653308" lvl="6" indent="718291" defTabSz="457200">
              <a:defRPr sz="16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Set the predecessor of</a:t>
            </a:r>
            <a:r>
              <a:rPr i="0">
                <a:latin typeface="+mn-lt"/>
                <a:ea typeface="+mn-ea"/>
                <a:cs typeface="+mn-cs"/>
                <a:sym typeface="Arial"/>
              </a:rPr>
              <a:t> nextNeighbor </a:t>
            </a:r>
            <a:r>
              <a:t>to</a:t>
            </a:r>
            <a:r>
              <a:rPr i="0">
                <a:latin typeface="+mn-lt"/>
                <a:ea typeface="+mn-ea"/>
                <a:cs typeface="+mn-cs"/>
                <a:sym typeface="Arial"/>
              </a:rPr>
              <a:t> frontVertex </a:t>
            </a:r>
            <a:endParaRPr i="0"/>
          </a:p>
          <a:p>
            <a:pPr marL="653308" marR="202564" lvl="6" indent="718291" defTabSz="457200">
              <a:defRPr sz="1600"/>
            </a:pPr>
            <a:r>
              <a:t>vertexQueue.enqueue(nextNeighbor)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653308" lvl="4" indent="261091" defTabSz="457200">
              <a:defRPr sz="16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}</a:t>
            </a:r>
          </a:p>
          <a:p>
            <a:pPr marL="653308" marR="2171064" lvl="4" indent="261091" defTabSz="457200">
              <a:defRPr sz="1600"/>
            </a:pPr>
            <a:r>
              <a:rPr b="1"/>
              <a:t>if </a:t>
            </a:r>
            <a:r>
              <a:t>(nextNeighbor </a:t>
            </a:r>
            <a:r>
              <a:rPr i="1">
                <a:latin typeface="Times New Roman"/>
                <a:ea typeface="Times New Roman"/>
                <a:cs typeface="Times New Roman"/>
                <a:sym typeface="Times New Roman"/>
              </a:rPr>
              <a:t>equals </a:t>
            </a:r>
            <a:r>
              <a:t>endVertex) </a:t>
            </a:r>
          </a:p>
          <a:p>
            <a:pPr marL="653308" marR="2171064" lvl="6" indent="718291" defTabSz="457200">
              <a:defRPr sz="1600"/>
            </a:pPr>
            <a:r>
              <a:t>done = </a:t>
            </a:r>
            <a:r>
              <a:rPr b="1"/>
              <a:t>true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653308" lvl="2" indent="-196108" defTabSz="457200">
              <a:defRPr sz="16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}</a:t>
            </a:r>
          </a:p>
          <a:p>
            <a:pPr marL="653308" indent="-653308" defTabSz="457200">
              <a:defRPr sz="16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}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667512">
              <a:defRPr sz="3212"/>
            </a:lvl1pPr>
          </a:lstStyle>
          <a:p>
            <a:r>
              <a:t>Shortest Path in an Unweighted Graph (Part 2)</a:t>
            </a:r>
          </a:p>
        </p:txBody>
      </p:sp>
      <p:sp>
        <p:nvSpPr>
          <p:cNvPr id="158" name="Content Placeholder 2"/>
          <p:cNvSpPr txBox="1">
            <a:spLocks noGrp="1"/>
          </p:cNvSpPr>
          <p:nvPr>
            <p:ph type="body" sz="quarter" idx="1"/>
          </p:nvPr>
        </p:nvSpPr>
        <p:spPr>
          <a:xfrm>
            <a:off x="249435" y="3712682"/>
            <a:ext cx="4932165" cy="51269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defTabSz="576072">
              <a:defRPr sz="2268"/>
            </a:lvl1pPr>
          </a:lstStyle>
          <a:p>
            <a:r>
              <a:t>Algorithm to find shortest path</a:t>
            </a:r>
          </a:p>
        </p:txBody>
      </p:sp>
      <p:sp>
        <p:nvSpPr>
          <p:cNvPr id="159" name="// Traversal ends; construct shortest path…"/>
          <p:cNvSpPr txBox="1"/>
          <p:nvPr/>
        </p:nvSpPr>
        <p:spPr>
          <a:xfrm>
            <a:off x="443972" y="1216080"/>
            <a:ext cx="8124491" cy="24966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marL="653308" marR="2296795" indent="-653308" defTabSz="457200">
              <a:spcBef>
                <a:spcPts val="100"/>
              </a:spcBef>
              <a:defRPr sz="1600" i="1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i="0">
                <a:latin typeface="+mn-lt"/>
                <a:ea typeface="+mn-ea"/>
                <a:cs typeface="+mn-cs"/>
                <a:sym typeface="Arial"/>
              </a:rPr>
              <a:t>//</a:t>
            </a:r>
            <a:r>
              <a:rPr i="0" spc="-233">
                <a:latin typeface="+mn-lt"/>
                <a:ea typeface="+mn-ea"/>
                <a:cs typeface="+mn-cs"/>
                <a:sym typeface="Arial"/>
              </a:rPr>
              <a:t> </a:t>
            </a:r>
            <a:r>
              <a:rPr spc="-20"/>
              <a:t>Traversal</a:t>
            </a:r>
            <a:r>
              <a:rPr spc="-260"/>
              <a:t> </a:t>
            </a:r>
            <a:r>
              <a:t>ends;</a:t>
            </a:r>
            <a:r>
              <a:rPr spc="-260"/>
              <a:t> </a:t>
            </a:r>
            <a:r>
              <a:t>construct</a:t>
            </a:r>
            <a:r>
              <a:rPr spc="-260"/>
              <a:t> </a:t>
            </a:r>
            <a:r>
              <a:t>shortest</a:t>
            </a:r>
            <a:r>
              <a:rPr spc="-260"/>
              <a:t> </a:t>
            </a:r>
            <a:r>
              <a:t>path </a:t>
            </a:r>
          </a:p>
          <a:p>
            <a:pPr marL="653308" marR="2296795" indent="-653308" defTabSz="457200">
              <a:spcBef>
                <a:spcPts val="100"/>
              </a:spcBef>
              <a:defRPr sz="16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i="0">
                <a:latin typeface="+mn-lt"/>
                <a:ea typeface="+mn-ea"/>
                <a:cs typeface="+mn-cs"/>
                <a:sym typeface="Arial"/>
              </a:rPr>
              <a:t>pathLength = </a:t>
            </a:r>
            <a:r>
              <a:t>length of path to </a:t>
            </a:r>
            <a:r>
              <a:rPr i="0">
                <a:latin typeface="+mn-lt"/>
                <a:ea typeface="+mn-ea"/>
                <a:cs typeface="+mn-cs"/>
                <a:sym typeface="Arial"/>
              </a:rPr>
              <a:t>endVertex </a:t>
            </a:r>
          </a:p>
          <a:p>
            <a:pPr marL="653308" marR="2296795" indent="-653308" defTabSz="457200">
              <a:spcBef>
                <a:spcPts val="100"/>
              </a:spcBef>
              <a:defRPr sz="16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i="0">
                <a:latin typeface="+mn-lt"/>
                <a:ea typeface="+mn-ea"/>
                <a:cs typeface="+mn-cs"/>
                <a:sym typeface="Arial"/>
              </a:rPr>
              <a:t>path.push(endVertex)</a:t>
            </a:r>
            <a:endParaRPr i="0"/>
          </a:p>
          <a:p>
            <a:pPr marL="653308" indent="-653308" defTabSz="457200">
              <a:spcBef>
                <a:spcPts val="100"/>
              </a:spcBef>
              <a:defRPr sz="1600"/>
            </a:pPr>
            <a:r>
              <a:t>vertex = endVertex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653308" indent="-653308" defTabSz="457200">
              <a:spcBef>
                <a:spcPts val="100"/>
              </a:spcBef>
              <a:defRPr sz="16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 i="0">
                <a:latin typeface="+mn-lt"/>
                <a:ea typeface="+mn-ea"/>
                <a:cs typeface="+mn-cs"/>
                <a:sym typeface="Arial"/>
              </a:rPr>
              <a:t>while </a:t>
            </a:r>
            <a:r>
              <a:rPr i="0">
                <a:latin typeface="+mn-lt"/>
                <a:ea typeface="+mn-ea"/>
                <a:cs typeface="+mn-cs"/>
                <a:sym typeface="Arial"/>
              </a:rPr>
              <a:t>(vertex </a:t>
            </a:r>
            <a:r>
              <a:t>has a predecessor</a:t>
            </a:r>
            <a:r>
              <a:rPr i="0">
                <a:latin typeface="+mn-lt"/>
                <a:ea typeface="+mn-ea"/>
                <a:cs typeface="+mn-cs"/>
                <a:sym typeface="Arial"/>
              </a:rPr>
              <a:t>)</a:t>
            </a:r>
            <a:endParaRPr i="0"/>
          </a:p>
          <a:p>
            <a:pPr marL="653308" indent="-653308" defTabSz="457200">
              <a:spcBef>
                <a:spcPts val="100"/>
              </a:spcBef>
              <a:defRPr sz="16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{</a:t>
            </a:r>
          </a:p>
          <a:p>
            <a:pPr marL="653308" marR="2625725" lvl="2" indent="-196108" defTabSz="457200">
              <a:spcBef>
                <a:spcPts val="100"/>
              </a:spcBef>
              <a:defRPr sz="1600"/>
            </a:pPr>
            <a:r>
              <a:t>vertex = </a:t>
            </a:r>
            <a:r>
              <a:rPr i="1">
                <a:latin typeface="Times New Roman"/>
                <a:ea typeface="Times New Roman"/>
                <a:cs typeface="Times New Roman"/>
                <a:sym typeface="Times New Roman"/>
              </a:rPr>
              <a:t>predecessor of </a:t>
            </a:r>
            <a:r>
              <a:t>vertex </a:t>
            </a:r>
          </a:p>
          <a:p>
            <a:pPr marL="653308" marR="2625725" lvl="2" indent="-196108" defTabSz="457200">
              <a:spcBef>
                <a:spcPts val="100"/>
              </a:spcBef>
              <a:defRPr sz="1600"/>
            </a:pPr>
            <a:r>
              <a:t>path.push(vertex)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653308" indent="-653308" defTabSz="457200">
              <a:spcBef>
                <a:spcPts val="100"/>
              </a:spcBef>
              <a:defRPr sz="16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}</a:t>
            </a:r>
          </a:p>
          <a:p>
            <a:pPr marL="653308" indent="-653308" defTabSz="457200">
              <a:spcBef>
                <a:spcPts val="100"/>
              </a:spcBef>
              <a:defRPr sz="1600"/>
            </a:pPr>
            <a:r>
              <a:rPr b="1"/>
              <a:t>return </a:t>
            </a:r>
            <a:r>
              <a:t>pathLength</a:t>
            </a:r>
          </a:p>
        </p:txBody>
      </p:sp>
      <p:pic>
        <p:nvPicPr>
          <p:cNvPr id="160" name="A figure illustrates the data in a vertex. The vertex contains 3 data fields. Left, vertex label. Central, Path length. Right, Predecessor.&#10;&#10;Picture 2" descr="A figure illustrates the data in a vertex. The vertex contains 3 data fields. Left, vertex label. Central, Path length. Right, Predecessor.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69754" y="4626574"/>
            <a:ext cx="3940891" cy="1140044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FIGURE 29-16 The data in a vertex"/>
          <p:cNvSpPr txBox="1"/>
          <p:nvPr/>
        </p:nvSpPr>
        <p:spPr>
          <a:xfrm>
            <a:off x="1843782" y="5751920"/>
            <a:ext cx="4592835" cy="5126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24" tIns="91424" rIns="91424" bIns="91424" anchor="b">
            <a:normAutofit lnSpcReduction="10000"/>
          </a:bodyPr>
          <a:lstStyle>
            <a:lvl1pPr defTabSz="466344">
              <a:defRPr sz="2243" b="1">
                <a:solidFill>
                  <a:srgbClr val="007FA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FIGURE 29-16 The data in a vertex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905255">
              <a:defRPr sz="4356"/>
            </a:lvl1pPr>
          </a:lstStyle>
          <a:p>
            <a:r>
              <a:t>Shortest Path in a Weighted Graph</a:t>
            </a:r>
          </a:p>
        </p:txBody>
      </p:sp>
      <p:sp>
        <p:nvSpPr>
          <p:cNvPr id="164" name="FIGURE 29-17 The graph in Figure 29-15a after the shortest-path algorithm has traversed from vertex A to vertex H"/>
          <p:cNvSpPr txBox="1">
            <a:spLocks noGrp="1"/>
          </p:cNvSpPr>
          <p:nvPr>
            <p:ph type="body" sz="quarter" idx="1"/>
          </p:nvPr>
        </p:nvSpPr>
        <p:spPr>
          <a:xfrm>
            <a:off x="533399" y="5508464"/>
            <a:ext cx="8229601" cy="76385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defTabSz="429768">
              <a:defRPr sz="2068"/>
            </a:lvl1pPr>
          </a:lstStyle>
          <a:p>
            <a:r>
              <a:t>FIGURE 29-17 The graph in Figure 29-15a after the shortest-path algorithm has traversed from vertex A to vertex H</a:t>
            </a:r>
          </a:p>
        </p:txBody>
      </p:sp>
      <p:pic>
        <p:nvPicPr>
          <p:cNvPr id="165" name="A graph illustrates the vertex traversal from A to H.&#10;&#10;Picture 2" descr="A graph illustrates the vertex traversal from A to H.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43945" y="1330019"/>
            <a:ext cx="5924545" cy="37959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905255">
              <a:defRPr sz="4356"/>
            </a:lvl1pPr>
          </a:lstStyle>
          <a:p>
            <a:r>
              <a:t>Shortest Path in a Weighted Graph</a:t>
            </a:r>
          </a:p>
        </p:txBody>
      </p:sp>
      <p:sp>
        <p:nvSpPr>
          <p:cNvPr id="168" name="FIGURE 29-18 A trace of the traversal in the algorithm to find the shortest path from vertex A to vertex H in an unweighted graph"/>
          <p:cNvSpPr txBox="1">
            <a:spLocks noGrp="1"/>
          </p:cNvSpPr>
          <p:nvPr>
            <p:ph type="body" sz="quarter" idx="1"/>
          </p:nvPr>
        </p:nvSpPr>
        <p:spPr>
          <a:xfrm>
            <a:off x="457200" y="5604201"/>
            <a:ext cx="8229600" cy="80781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defTabSz="448055">
              <a:defRPr sz="2156"/>
            </a:lvl1pPr>
          </a:lstStyle>
          <a:p>
            <a:r>
              <a:t>FIGURE 29-18 A trace of the traversal in the algorithm to find the shortest path from vertex A to vertex H in an unweighted graph</a:t>
            </a:r>
          </a:p>
        </p:txBody>
      </p:sp>
      <p:pic>
        <p:nvPicPr>
          <p:cNvPr id="169" name="A figure traces the steps the algorithm takes to produce the path information.&#10;&#10;Picture 2" descr="A figure traces the steps the algorithm takes to produce the path information.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" y="1197375"/>
            <a:ext cx="8534400" cy="40172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905255">
              <a:defRPr sz="4356"/>
            </a:lvl1pPr>
          </a:lstStyle>
          <a:p>
            <a:r>
              <a:t>Shortest Path in a Weighted Graph</a:t>
            </a:r>
          </a:p>
        </p:txBody>
      </p:sp>
      <p:sp>
        <p:nvSpPr>
          <p:cNvPr id="172" name="FIGURE 29-19 A weighted graph and the possible paths from vertex A to vertex H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>
            <a:normAutofit fontScale="92500"/>
          </a:bodyPr>
          <a:lstStyle>
            <a:lvl1pPr defTabSz="374904">
              <a:defRPr sz="1803"/>
            </a:lvl1pPr>
          </a:lstStyle>
          <a:p>
            <a:r>
              <a:t>FIGURE 29-19 A weighted graph and the possible paths from vertex A to vertex H</a:t>
            </a:r>
          </a:p>
        </p:txBody>
      </p:sp>
      <p:pic>
        <p:nvPicPr>
          <p:cNvPr id="173" name="A figure illustrates a weighted graph and the possible paths with their corresponding weights.&#10;&#10;Picture 2" descr="A figure illustrates a weighted graph and the possible paths with their corresponding weights.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9435" y="1560576"/>
            <a:ext cx="3812969" cy="37368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A figure illustrates a weighted graph and the possible paths with their corresponding weights.&#10;&#10;Picture 2" descr="A figure illustrates a weighted graph and the possible paths with their corresponding weights.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46095" y="1560576"/>
            <a:ext cx="3916905" cy="28005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Title 1"/>
          <p:cNvSpPr txBox="1">
            <a:spLocks noGrp="1"/>
          </p:cNvSpPr>
          <p:nvPr>
            <p:ph type="title"/>
          </p:nvPr>
        </p:nvSpPr>
        <p:spPr>
          <a:xfrm>
            <a:off x="249435" y="-1"/>
            <a:ext cx="8513565" cy="717626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795527">
              <a:defRPr sz="3828"/>
            </a:lvl1pPr>
          </a:lstStyle>
          <a:p>
            <a:r>
              <a:t>Shortest Path in a Weighted Graph</a:t>
            </a:r>
          </a:p>
        </p:txBody>
      </p:sp>
      <p:sp>
        <p:nvSpPr>
          <p:cNvPr id="177" name="FIGURE 29-20 A trace of the traversal in the algorithm to find the cheapest path from vertex A to vertex H in a weighted graph"/>
          <p:cNvSpPr txBox="1">
            <a:spLocks noGrp="1"/>
          </p:cNvSpPr>
          <p:nvPr>
            <p:ph type="body" sz="quarter" idx="1"/>
          </p:nvPr>
        </p:nvSpPr>
        <p:spPr>
          <a:xfrm>
            <a:off x="457200" y="5821391"/>
            <a:ext cx="8414247" cy="71762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defTabSz="384047">
              <a:defRPr sz="1848"/>
            </a:lvl1pPr>
          </a:lstStyle>
          <a:p>
            <a:r>
              <a:t>FIGURE 29-20 A trace of the traversal in the algorithm to find the cheapest path from vertex A to vertex H in a weighted graph</a:t>
            </a:r>
          </a:p>
        </p:txBody>
      </p:sp>
      <p:pic>
        <p:nvPicPr>
          <p:cNvPr id="178" name="A figure traces the traversal portion of the algorithm from vertices A to H.&#10;&#10;Picture 2" descr="A figure traces the traversal portion of the algorithm from vertices A to H.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15171" y="744314"/>
            <a:ext cx="6503024" cy="49794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905255">
              <a:defRPr sz="4356"/>
            </a:lvl1pPr>
          </a:lstStyle>
          <a:p>
            <a:r>
              <a:t>Shortest Path in a Weighted Graph</a:t>
            </a:r>
          </a:p>
        </p:txBody>
      </p:sp>
      <p:sp>
        <p:nvSpPr>
          <p:cNvPr id="181" name="FIGURE 29-21 The graph in Figure 29-19a after finding the cheapest path from vertex A to vertex H"/>
          <p:cNvSpPr txBox="1">
            <a:spLocks noGrp="1"/>
          </p:cNvSpPr>
          <p:nvPr>
            <p:ph type="body" sz="quarter" idx="1"/>
          </p:nvPr>
        </p:nvSpPr>
        <p:spPr>
          <a:xfrm>
            <a:off x="457200" y="5604201"/>
            <a:ext cx="8229600" cy="80781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defTabSz="448055">
              <a:defRPr sz="2156"/>
            </a:lvl1pPr>
          </a:lstStyle>
          <a:p>
            <a:r>
              <a:t>FIGURE 29-21 The graph in Figure 29-19a after finding the cheapest path from vertex A to vertex H</a:t>
            </a:r>
          </a:p>
        </p:txBody>
      </p:sp>
      <p:pic>
        <p:nvPicPr>
          <p:cNvPr id="182" name="A graph illustrates the vertex traversal from A to H.&#10;&#10;Picture 2" descr="A graph illustrates the vertex traversal from A to H.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56651" y="1096724"/>
            <a:ext cx="5744521" cy="42673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658368">
              <a:defRPr sz="3168"/>
            </a:lvl1pPr>
          </a:lstStyle>
          <a:p>
            <a:r>
              <a:t>The Shortest Path in a Weighted Graph (Part 1)</a:t>
            </a:r>
          </a:p>
        </p:txBody>
      </p:sp>
      <p:sp>
        <p:nvSpPr>
          <p:cNvPr id="185" name="Content Placeholder 2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defTabSz="749808">
              <a:defRPr sz="2952"/>
            </a:lvl1pPr>
          </a:lstStyle>
          <a:p>
            <a:r>
              <a:t>Pseudocode for shortest path (weighted)</a:t>
            </a:r>
          </a:p>
        </p:txBody>
      </p:sp>
      <p:sp>
        <p:nvSpPr>
          <p:cNvPr id="186" name="Algorithm getCheapestPath(originVertex, endVertex, path)…"/>
          <p:cNvSpPr txBox="1"/>
          <p:nvPr/>
        </p:nvSpPr>
        <p:spPr>
          <a:xfrm>
            <a:off x="249435" y="763497"/>
            <a:ext cx="8121772" cy="4874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defTabSz="457200">
              <a:spcBef>
                <a:spcPts val="100"/>
              </a:spcBef>
              <a:defRPr sz="1800" b="1"/>
            </a:pPr>
            <a:r>
              <a:rPr i="1">
                <a:latin typeface="Times"/>
                <a:ea typeface="Times"/>
                <a:cs typeface="Times"/>
                <a:sym typeface="Times"/>
              </a:rPr>
              <a:t>Algorithm </a:t>
            </a:r>
            <a:r>
              <a:t>getCheapestPath(originVertex, endVertex, path)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defTabSz="457200">
              <a:spcBef>
                <a:spcPts val="100"/>
              </a:spcBef>
              <a:defRPr sz="1800"/>
            </a:pPr>
            <a:r>
              <a:t>done = </a:t>
            </a:r>
            <a:r>
              <a:rPr b="1"/>
              <a:t>false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defTabSz="457200">
              <a:spcBef>
                <a:spcPts val="100"/>
              </a:spcBef>
              <a:defRPr sz="18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i="0">
                <a:latin typeface="+mn-lt"/>
                <a:ea typeface="+mn-ea"/>
                <a:cs typeface="+mn-cs"/>
                <a:sym typeface="Arial"/>
              </a:rPr>
              <a:t>priorityQueue = </a:t>
            </a:r>
            <a:r>
              <a:t>a new priority queue</a:t>
            </a:r>
          </a:p>
          <a:p>
            <a:pPr marR="1067435" defTabSz="457200">
              <a:spcBef>
                <a:spcPts val="100"/>
              </a:spcBef>
              <a:defRPr sz="1800"/>
            </a:pPr>
            <a:r>
              <a:t>priorityQueue.add(</a:t>
            </a:r>
            <a:r>
              <a:rPr b="1"/>
              <a:t>new </a:t>
            </a:r>
            <a:r>
              <a:t>EntryPQ(originVertex, 0, </a:t>
            </a:r>
            <a:r>
              <a:rPr b="1"/>
              <a:t>null</a:t>
            </a:r>
            <a:r>
              <a:t>)) </a:t>
            </a:r>
          </a:p>
          <a:p>
            <a:pPr marR="1067435" defTabSz="457200">
              <a:spcBef>
                <a:spcPts val="100"/>
              </a:spcBef>
              <a:defRPr sz="1800"/>
            </a:pPr>
            <a:r>
              <a:rPr b="1"/>
              <a:t>while </a:t>
            </a:r>
            <a:r>
              <a:t>(!done &amp;&amp; !priorityQueue.isEmpty())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defTabSz="457200">
              <a:spcBef>
                <a:spcPts val="100"/>
              </a:spcBef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{</a:t>
            </a:r>
          </a:p>
          <a:p>
            <a:pPr marR="1591944" lvl="2" indent="457200" defTabSz="457200">
              <a:spcBef>
                <a:spcPts val="100"/>
              </a:spcBef>
              <a:defRPr sz="1800"/>
            </a:pPr>
            <a:r>
              <a:t>frontEntry = priorityQueue.remove() </a:t>
            </a:r>
          </a:p>
          <a:p>
            <a:pPr marR="1591944" lvl="2" indent="457200" defTabSz="457200">
              <a:spcBef>
                <a:spcPts val="100"/>
              </a:spcBef>
              <a:defRPr sz="1800"/>
            </a:pPr>
            <a:r>
              <a:t>frontVertex = </a:t>
            </a:r>
            <a:r>
              <a:rPr i="1">
                <a:latin typeface="Times New Roman"/>
                <a:ea typeface="Times New Roman"/>
                <a:cs typeface="Times New Roman"/>
                <a:sym typeface="Times New Roman"/>
              </a:rPr>
              <a:t>vertex in </a:t>
            </a:r>
            <a:r>
              <a:t>frontEntry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2" indent="457200" defTabSz="457200">
              <a:spcBef>
                <a:spcPts val="100"/>
              </a:spcBef>
              <a:defRPr sz="18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 i="0">
                <a:latin typeface="+mn-lt"/>
                <a:ea typeface="+mn-ea"/>
                <a:cs typeface="+mn-cs"/>
                <a:sym typeface="Arial"/>
              </a:rPr>
              <a:t>if </a:t>
            </a:r>
            <a:r>
              <a:rPr i="0">
                <a:latin typeface="+mn-lt"/>
                <a:ea typeface="+mn-ea"/>
                <a:cs typeface="+mn-cs"/>
                <a:sym typeface="Arial"/>
              </a:rPr>
              <a:t>(frontVertex </a:t>
            </a:r>
            <a:r>
              <a:t>is not visited</a:t>
            </a:r>
            <a:r>
              <a:rPr i="0">
                <a:latin typeface="+mn-lt"/>
                <a:ea typeface="+mn-ea"/>
                <a:cs typeface="+mn-cs"/>
                <a:sym typeface="Arial"/>
              </a:rPr>
              <a:t>)</a:t>
            </a:r>
            <a:endParaRPr i="0"/>
          </a:p>
          <a:p>
            <a:pPr lvl="2" indent="457200" defTabSz="457200">
              <a:spcBef>
                <a:spcPts val="100"/>
              </a:spcBef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{</a:t>
            </a:r>
          </a:p>
          <a:p>
            <a:pPr lvl="4" indent="914400" defTabSz="457200">
              <a:spcBef>
                <a:spcPts val="100"/>
              </a:spcBef>
              <a:defRPr sz="1800"/>
            </a:pPr>
            <a:r>
              <a:rPr i="1">
                <a:latin typeface="Times New Roman"/>
                <a:ea typeface="Times New Roman"/>
                <a:cs typeface="Times New Roman"/>
                <a:sym typeface="Times New Roman"/>
              </a:rPr>
              <a:t>Mark </a:t>
            </a:r>
            <a:r>
              <a:t>frontVertex </a:t>
            </a:r>
            <a:r>
              <a:rPr i="1">
                <a:latin typeface="Times New Roman"/>
                <a:ea typeface="Times New Roman"/>
                <a:cs typeface="Times New Roman"/>
                <a:sym typeface="Times New Roman"/>
              </a:rPr>
              <a:t>as visited</a:t>
            </a:r>
          </a:p>
          <a:p>
            <a:pPr lvl="4" indent="914400" defTabSz="457200">
              <a:spcBef>
                <a:spcPts val="100"/>
              </a:spcBef>
              <a:defRPr sz="18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Set the cost of the path to </a:t>
            </a:r>
            <a:r>
              <a:rPr i="0">
                <a:latin typeface="+mn-lt"/>
                <a:ea typeface="+mn-ea"/>
                <a:cs typeface="+mn-cs"/>
                <a:sym typeface="Arial"/>
              </a:rPr>
              <a:t>frontVertex </a:t>
            </a:r>
            <a:r>
              <a:t>to the cost recorded in </a:t>
            </a:r>
            <a:r>
              <a:rPr i="0">
                <a:latin typeface="+mn-lt"/>
                <a:ea typeface="+mn-ea"/>
                <a:cs typeface="+mn-cs"/>
                <a:sym typeface="Arial"/>
              </a:rPr>
              <a:t>frontEntry</a:t>
            </a:r>
            <a:endParaRPr i="0"/>
          </a:p>
          <a:p>
            <a:pPr lvl="4" indent="914400" defTabSz="457200">
              <a:spcBef>
                <a:spcPts val="100"/>
              </a:spcBef>
              <a:defRPr sz="18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Set the predecessor of </a:t>
            </a:r>
            <a:r>
              <a:rPr i="0">
                <a:latin typeface="+mn-lt"/>
                <a:ea typeface="+mn-ea"/>
                <a:cs typeface="+mn-cs"/>
                <a:sym typeface="Arial"/>
              </a:rPr>
              <a:t>frontVertex </a:t>
            </a:r>
            <a:r>
              <a:t>to the predecessor recorded in </a:t>
            </a:r>
            <a:r>
              <a:rPr i="0">
                <a:latin typeface="+mn-lt"/>
                <a:ea typeface="+mn-ea"/>
                <a:cs typeface="+mn-cs"/>
                <a:sym typeface="Arial"/>
              </a:rPr>
              <a:t>frontEntry</a:t>
            </a:r>
            <a:endParaRPr i="0"/>
          </a:p>
          <a:p>
            <a:pPr lvl="4" indent="914400" defTabSz="457200">
              <a:spcBef>
                <a:spcPts val="100"/>
              </a:spcBef>
              <a:defRPr sz="1800"/>
            </a:pPr>
            <a:r>
              <a:rPr b="1"/>
              <a:t>if </a:t>
            </a:r>
            <a:r>
              <a:t>(frontVertex </a:t>
            </a:r>
            <a:r>
              <a:rPr i="1">
                <a:latin typeface="Times New Roman"/>
                <a:ea typeface="Times New Roman"/>
                <a:cs typeface="Times New Roman"/>
                <a:sym typeface="Times New Roman"/>
              </a:rPr>
              <a:t>equals </a:t>
            </a:r>
            <a:r>
              <a:t>endVertex)</a:t>
            </a:r>
          </a:p>
          <a:p>
            <a:pPr marR="3792854" lvl="6" indent="1371600" defTabSz="457200">
              <a:spcBef>
                <a:spcPts val="100"/>
              </a:spcBef>
              <a:defRPr sz="1800" b="1"/>
            </a:pPr>
            <a:r>
              <a:rPr b="0"/>
              <a:t>done = </a:t>
            </a:r>
            <a:r>
              <a:t>true </a:t>
            </a:r>
          </a:p>
          <a:p>
            <a:pPr marR="3792854" lvl="4" indent="914400" defTabSz="457200">
              <a:spcBef>
                <a:spcPts val="100"/>
              </a:spcBef>
              <a:defRPr sz="1800" b="1"/>
            </a:pPr>
            <a:r>
              <a:t>else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4" indent="914400" defTabSz="457200">
              <a:spcBef>
                <a:spcPts val="100"/>
              </a:spcBef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{</a:t>
            </a:r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658368">
              <a:defRPr sz="3168"/>
            </a:lvl1pPr>
          </a:lstStyle>
          <a:p>
            <a:r>
              <a:t>The Shortest Path in a Weighted Graph (Part 2)</a:t>
            </a:r>
          </a:p>
        </p:txBody>
      </p:sp>
      <p:sp>
        <p:nvSpPr>
          <p:cNvPr id="189" name="Content Placeholder 2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defTabSz="749808">
              <a:defRPr sz="2952"/>
            </a:lvl1pPr>
          </a:lstStyle>
          <a:p>
            <a:r>
              <a:t>Pseudocode for shortest path (weighted)</a:t>
            </a:r>
          </a:p>
        </p:txBody>
      </p:sp>
      <p:sp>
        <p:nvSpPr>
          <p:cNvPr id="190" name="while (frontVertex has a neighbor)…"/>
          <p:cNvSpPr txBox="1"/>
          <p:nvPr/>
        </p:nvSpPr>
        <p:spPr>
          <a:xfrm>
            <a:off x="71531" y="1055597"/>
            <a:ext cx="9000938" cy="40032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lvl="6" indent="1371600" defTabSz="457200">
              <a:spcBef>
                <a:spcPts val="100"/>
              </a:spcBef>
              <a:defRPr sz="18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 i="0">
                <a:latin typeface="+mn-lt"/>
                <a:ea typeface="+mn-ea"/>
                <a:cs typeface="+mn-cs"/>
                <a:sym typeface="Arial"/>
              </a:rPr>
              <a:t>while </a:t>
            </a:r>
            <a:r>
              <a:rPr i="0">
                <a:latin typeface="+mn-lt"/>
                <a:ea typeface="+mn-ea"/>
                <a:cs typeface="+mn-cs"/>
                <a:sym typeface="Arial"/>
              </a:rPr>
              <a:t>(frontVertex </a:t>
            </a:r>
            <a:r>
              <a:t>has a neighbor</a:t>
            </a:r>
            <a:r>
              <a:rPr i="0">
                <a:latin typeface="+mn-lt"/>
                <a:ea typeface="+mn-ea"/>
                <a:cs typeface="+mn-cs"/>
                <a:sym typeface="Arial"/>
              </a:rPr>
              <a:t>)</a:t>
            </a:r>
            <a:endParaRPr i="0"/>
          </a:p>
          <a:p>
            <a:pPr lvl="6" indent="1371600" defTabSz="457200">
              <a:spcBef>
                <a:spcPts val="100"/>
              </a:spcBef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{</a:t>
            </a:r>
          </a:p>
          <a:p>
            <a:pPr marR="1303655" lvl="8" indent="1828800" defTabSz="457200">
              <a:spcBef>
                <a:spcPts val="100"/>
              </a:spcBef>
              <a:defRPr sz="1800"/>
            </a:pPr>
            <a:r>
              <a:t>nextNeighbor = </a:t>
            </a:r>
            <a:r>
              <a:rPr i="1">
                <a:latin typeface="Times New Roman"/>
                <a:ea typeface="Times New Roman"/>
                <a:cs typeface="Times New Roman"/>
                <a:sym typeface="Times New Roman"/>
              </a:rPr>
              <a:t>next neighbor of </a:t>
            </a:r>
            <a:r>
              <a:t>frontVertex </a:t>
            </a:r>
          </a:p>
          <a:p>
            <a:pPr marR="1303655" lvl="8" indent="1828800" defTabSz="457200">
              <a:spcBef>
                <a:spcPts val="100"/>
              </a:spcBef>
              <a:defRPr sz="1800"/>
            </a:pPr>
            <a:r>
              <a:t>weightOfEdgeToNeighbor = </a:t>
            </a:r>
            <a:r>
              <a:rPr i="1">
                <a:latin typeface="Times New Roman"/>
                <a:ea typeface="Times New Roman"/>
                <a:cs typeface="Times New Roman"/>
                <a:sym typeface="Times New Roman"/>
              </a:rPr>
              <a:t>weight of edge to </a:t>
            </a:r>
            <a:r>
              <a:t>nextNeighbor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8" indent="1828800" defTabSz="457200">
              <a:spcBef>
                <a:spcPts val="100"/>
              </a:spcBef>
              <a:defRPr sz="1800"/>
            </a:pPr>
            <a:r>
              <a:rPr b="1"/>
              <a:t>if </a:t>
            </a:r>
            <a:r>
              <a:t>(nextNeighbor </a:t>
            </a:r>
            <a:r>
              <a:rPr i="1">
                <a:latin typeface="Times New Roman"/>
                <a:ea typeface="Times New Roman"/>
                <a:cs typeface="Times New Roman"/>
                <a:sym typeface="Times New Roman"/>
              </a:rPr>
              <a:t>is not visited</a:t>
            </a:r>
            <a:r>
              <a:t>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8" indent="1828800" defTabSz="457200">
              <a:spcBef>
                <a:spcPts val="100"/>
              </a:spcBef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{</a:t>
            </a:r>
          </a:p>
          <a:p>
            <a:pPr marL="448308" lvl="8" indent="1828800" defTabSz="457200">
              <a:spcBef>
                <a:spcPts val="100"/>
              </a:spcBef>
              <a:defRPr sz="1800"/>
            </a:pPr>
            <a:r>
              <a:t>nextCost = weightOfEdgeToNeighbor + </a:t>
            </a:r>
            <a:r>
              <a:rPr i="1">
                <a:latin typeface="Times New Roman"/>
                <a:ea typeface="Times New Roman"/>
                <a:cs typeface="Times New Roman"/>
                <a:sym typeface="Times New Roman"/>
              </a:rPr>
              <a:t>cost of path to </a:t>
            </a:r>
            <a:r>
              <a:t>frontVertex </a:t>
            </a:r>
          </a:p>
          <a:p>
            <a:pPr marL="448308" lvl="8" indent="1828800" defTabSz="457200">
              <a:spcBef>
                <a:spcPts val="100"/>
              </a:spcBef>
              <a:defRPr sz="1800"/>
            </a:pPr>
            <a:r>
              <a:t>priorityQueue.add(</a:t>
            </a:r>
            <a:r>
              <a:rPr b="1"/>
              <a:t>new </a:t>
            </a:r>
            <a:r>
              <a:t>EntryPQ(nextNeighbor, nextCost,</a:t>
            </a: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  <a:p>
            <a:pPr marL="448308" lvl="8" indent="1828800" defTabSz="457200">
              <a:spcBef>
                <a:spcPts val="100"/>
              </a:spcBef>
              <a:defRPr sz="1800"/>
            </a:pP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												</a:t>
            </a:r>
            <a:r>
              <a:t>frontVertex))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8" indent="1828800" defTabSz="457200">
              <a:spcBef>
                <a:spcPts val="100"/>
              </a:spcBef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}</a:t>
            </a:r>
          </a:p>
          <a:p>
            <a:pPr lvl="6" indent="1371600" defTabSz="457200">
              <a:spcBef>
                <a:spcPts val="100"/>
              </a:spcBef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}</a:t>
            </a:r>
          </a:p>
          <a:p>
            <a:pPr lvl="4" indent="914400" defTabSz="457200">
              <a:spcBef>
                <a:spcPts val="100"/>
              </a:spcBef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}</a:t>
            </a:r>
          </a:p>
          <a:p>
            <a:pPr lvl="2" indent="457200" defTabSz="457200">
              <a:spcBef>
                <a:spcPts val="100"/>
              </a:spcBef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}</a:t>
            </a:r>
          </a:p>
          <a:p>
            <a:pPr defTabSz="457200">
              <a:spcBef>
                <a:spcPts val="100"/>
              </a:spcBef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}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Connected Graphs</a:t>
            </a:r>
          </a:p>
        </p:txBody>
      </p:sp>
      <p:sp>
        <p:nvSpPr>
          <p:cNvPr id="55" name="Content Placeholder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 graph that has a path between every pair of distinct vertices is connected</a:t>
            </a:r>
          </a:p>
          <a:p>
            <a:r>
              <a:t>A complete graph has an edge between every pair of distinct vertices.</a:t>
            </a:r>
          </a:p>
          <a:p>
            <a:r>
              <a:t>Undirected graphs can be</a:t>
            </a:r>
          </a:p>
          <a:p>
            <a:pPr lvl="1"/>
            <a:r>
              <a:t>Connected </a:t>
            </a:r>
          </a:p>
          <a:p>
            <a:pPr lvl="1"/>
            <a:r>
              <a:t>Complete or </a:t>
            </a:r>
          </a:p>
          <a:p>
            <a:pPr lvl="1"/>
            <a:r>
              <a:t>Disconnected</a:t>
            </a:r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658368">
              <a:defRPr sz="3168"/>
            </a:lvl1pPr>
          </a:lstStyle>
          <a:p>
            <a:r>
              <a:t>The Shortest Path in a Weighted Graph (Part 3)</a:t>
            </a:r>
          </a:p>
        </p:txBody>
      </p:sp>
      <p:sp>
        <p:nvSpPr>
          <p:cNvPr id="193" name="Content Placeholder 2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defTabSz="749808">
              <a:defRPr sz="2952"/>
            </a:lvl1pPr>
          </a:lstStyle>
          <a:p>
            <a:r>
              <a:t>Pseudocode for shortest path (weighted)</a:t>
            </a:r>
          </a:p>
        </p:txBody>
      </p:sp>
      <p:sp>
        <p:nvSpPr>
          <p:cNvPr id="194" name="// Traversal ends; construct cheapest path…"/>
          <p:cNvSpPr txBox="1"/>
          <p:nvPr/>
        </p:nvSpPr>
        <p:spPr>
          <a:xfrm>
            <a:off x="457200" y="1741726"/>
            <a:ext cx="3921351" cy="31553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marR="3066414" defTabSz="457200">
              <a:spcBef>
                <a:spcPts val="100"/>
              </a:spcBef>
              <a:defRPr sz="1800" i="1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i="0">
                <a:latin typeface="+mn-lt"/>
                <a:ea typeface="+mn-ea"/>
                <a:cs typeface="+mn-cs"/>
                <a:sym typeface="Arial"/>
              </a:rPr>
              <a:t>//</a:t>
            </a:r>
            <a:r>
              <a:rPr i="0" spc="-67">
                <a:latin typeface="+mn-lt"/>
                <a:ea typeface="+mn-ea"/>
                <a:cs typeface="+mn-cs"/>
                <a:sym typeface="Arial"/>
              </a:rPr>
              <a:t> </a:t>
            </a:r>
            <a:r>
              <a:rPr spc="-22"/>
              <a:t>Traversal</a:t>
            </a:r>
            <a:r>
              <a:rPr spc="-217"/>
              <a:t> </a:t>
            </a:r>
            <a:r>
              <a:t>ends;</a:t>
            </a:r>
            <a:r>
              <a:rPr spc="-217"/>
              <a:t> </a:t>
            </a:r>
            <a:r>
              <a:t>construct</a:t>
            </a:r>
            <a:r>
              <a:rPr spc="-217"/>
              <a:t> </a:t>
            </a:r>
            <a:r>
              <a:t>cheapest</a:t>
            </a:r>
            <a:r>
              <a:rPr spc="-217"/>
              <a:t> </a:t>
            </a:r>
            <a:r>
              <a:t>path </a:t>
            </a:r>
          </a:p>
          <a:p>
            <a:pPr marR="3066414" defTabSz="457200">
              <a:spcBef>
                <a:spcPts val="100"/>
              </a:spcBef>
              <a:defRPr sz="18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i="0">
                <a:latin typeface="+mn-lt"/>
                <a:ea typeface="+mn-ea"/>
                <a:cs typeface="+mn-cs"/>
                <a:sym typeface="Arial"/>
              </a:rPr>
              <a:t>pathCost = </a:t>
            </a:r>
            <a:r>
              <a:t>cost of path to </a:t>
            </a:r>
            <a:r>
              <a:rPr i="0">
                <a:latin typeface="+mn-lt"/>
                <a:ea typeface="+mn-ea"/>
                <a:cs typeface="+mn-cs"/>
                <a:sym typeface="Arial"/>
              </a:rPr>
              <a:t>endVertex </a:t>
            </a:r>
          </a:p>
          <a:p>
            <a:pPr marR="3066414" defTabSz="457200">
              <a:spcBef>
                <a:spcPts val="100"/>
              </a:spcBef>
              <a:defRPr sz="18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i="0">
                <a:latin typeface="+mn-lt"/>
                <a:ea typeface="+mn-ea"/>
                <a:cs typeface="+mn-cs"/>
                <a:sym typeface="Arial"/>
              </a:rPr>
              <a:t>path.push(endVertex)</a:t>
            </a:r>
            <a:endParaRPr i="0"/>
          </a:p>
          <a:p>
            <a:pPr defTabSz="457200">
              <a:spcBef>
                <a:spcPts val="100"/>
              </a:spcBef>
              <a:defRPr sz="1800"/>
            </a:pPr>
            <a:r>
              <a:t>vertex = endVertex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defTabSz="457200">
              <a:spcBef>
                <a:spcPts val="100"/>
              </a:spcBef>
              <a:defRPr sz="18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 i="0">
                <a:latin typeface="+mn-lt"/>
                <a:ea typeface="+mn-ea"/>
                <a:cs typeface="+mn-cs"/>
                <a:sym typeface="Arial"/>
              </a:rPr>
              <a:t>while </a:t>
            </a:r>
            <a:r>
              <a:rPr i="0">
                <a:latin typeface="+mn-lt"/>
                <a:ea typeface="+mn-ea"/>
                <a:cs typeface="+mn-cs"/>
                <a:sym typeface="Arial"/>
              </a:rPr>
              <a:t>(vertex </a:t>
            </a:r>
            <a:r>
              <a:t>has a predecessor</a:t>
            </a:r>
            <a:r>
              <a:rPr i="0">
                <a:latin typeface="+mn-lt"/>
                <a:ea typeface="+mn-ea"/>
                <a:cs typeface="+mn-cs"/>
                <a:sym typeface="Arial"/>
              </a:rPr>
              <a:t>)</a:t>
            </a:r>
            <a:endParaRPr i="0"/>
          </a:p>
          <a:p>
            <a:pPr defTabSz="457200">
              <a:spcBef>
                <a:spcPts val="100"/>
              </a:spcBef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{</a:t>
            </a:r>
          </a:p>
          <a:p>
            <a:pPr marR="3324225" lvl="2" indent="457200" defTabSz="457200">
              <a:spcBef>
                <a:spcPts val="100"/>
              </a:spcBef>
              <a:defRPr sz="1800"/>
            </a:pPr>
            <a:r>
              <a:t>vertex = </a:t>
            </a:r>
            <a:r>
              <a:rPr i="1">
                <a:latin typeface="Times New Roman"/>
                <a:ea typeface="Times New Roman"/>
                <a:cs typeface="Times New Roman"/>
                <a:sym typeface="Times New Roman"/>
              </a:rPr>
              <a:t>predecessor of </a:t>
            </a:r>
            <a:r>
              <a:t>vertex </a:t>
            </a:r>
          </a:p>
          <a:p>
            <a:pPr marR="3324225" lvl="2" indent="457200" defTabSz="457200">
              <a:spcBef>
                <a:spcPts val="100"/>
              </a:spcBef>
              <a:defRPr sz="1800"/>
            </a:pPr>
            <a:r>
              <a:t>path.push(vertex)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defTabSz="457200">
              <a:spcBef>
                <a:spcPts val="100"/>
              </a:spcBef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}</a:t>
            </a:r>
          </a:p>
          <a:p>
            <a:pPr defTabSz="457200">
              <a:spcBef>
                <a:spcPts val="100"/>
              </a:spcBef>
              <a:defRPr sz="1800"/>
            </a:pPr>
            <a:r>
              <a:rPr b="1"/>
              <a:t>return </a:t>
            </a:r>
            <a:r>
              <a:t>pathCost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731520">
              <a:defRPr sz="3520"/>
            </a:lvl1pPr>
          </a:lstStyle>
          <a:p>
            <a:r>
              <a:t>Java Interfaces for the ADT Graph (Part 1)</a:t>
            </a:r>
          </a:p>
        </p:txBody>
      </p:sp>
      <p:sp>
        <p:nvSpPr>
          <p:cNvPr id="197" name="Content Placeholder 2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>
            <a:lvl1pPr defTabSz="704087">
              <a:defRPr sz="2772"/>
            </a:lvl1pPr>
          </a:lstStyle>
          <a:p>
            <a:r>
              <a:t>LISTING 29-1 An interface of basic graph operations</a:t>
            </a:r>
          </a:p>
        </p:txBody>
      </p:sp>
      <p:sp>
        <p:nvSpPr>
          <p:cNvPr id="198" name="/** An interface of methods providing basic operations for directed…"/>
          <p:cNvSpPr txBox="1"/>
          <p:nvPr/>
        </p:nvSpPr>
        <p:spPr>
          <a:xfrm>
            <a:off x="323368" y="807814"/>
            <a:ext cx="8529488" cy="48942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defTabSz="344804">
              <a:tabLst>
                <a:tab pos="342900" algn="l"/>
              </a:tabLst>
              <a:defRPr sz="15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/**</a:t>
            </a:r>
            <a:r>
              <a:rPr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t>An interface of methods providing basic operations for directed</a:t>
            </a:r>
            <a:endParaRPr>
              <a:solidFill>
                <a:srgbClr val="000000"/>
              </a:solidFill>
              <a:latin typeface="+mj-lt"/>
              <a:ea typeface="+mj-ea"/>
              <a:cs typeface="+mj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   and undirected graphs that are either weighted or unweighted.</a:t>
            </a:r>
            <a:r>
              <a:rPr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t>*/</a:t>
            </a:r>
            <a:endParaRPr>
              <a:solidFill>
                <a:srgbClr val="000000"/>
              </a:solidFill>
              <a:latin typeface="+mj-lt"/>
              <a:ea typeface="+mj-ea"/>
              <a:cs typeface="+mj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BA2DA2"/>
                </a:solidFill>
              </a:rPr>
              <a:t>public</a:t>
            </a:r>
            <a:r>
              <a:t> </a:t>
            </a:r>
            <a:r>
              <a:rPr>
                <a:solidFill>
                  <a:srgbClr val="BA2DA2"/>
                </a:solidFill>
              </a:rPr>
              <a:t>interface</a:t>
            </a:r>
            <a:r>
              <a:t> BasicGraphInterface&lt;T&gt;</a:t>
            </a:r>
            <a:endParaRPr>
              <a:latin typeface="+mj-lt"/>
              <a:ea typeface="+mj-ea"/>
              <a:cs typeface="+mj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latin typeface="Menlo"/>
                <a:ea typeface="Menlo"/>
                <a:cs typeface="Menlo"/>
                <a:sym typeface="Menlo"/>
              </a:defRPr>
            </a:pPr>
            <a:r>
              <a:t>{</a:t>
            </a:r>
            <a:endParaRPr>
              <a:latin typeface="+mj-lt"/>
              <a:ea typeface="+mj-ea"/>
              <a:cs typeface="+mj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   </a:t>
            </a:r>
            <a:r>
              <a:t>/** Adds a given vertex to this graph.</a:t>
            </a:r>
            <a:endParaRPr>
              <a:solidFill>
                <a:srgbClr val="000000"/>
              </a:solidFill>
              <a:latin typeface="+mj-lt"/>
              <a:ea typeface="+mj-ea"/>
              <a:cs typeface="+mj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       </a:t>
            </a:r>
            <a:r>
              <a:rPr b="1"/>
              <a:t>@param</a:t>
            </a:r>
            <a:r>
              <a:t> vertexLabel  An object that labels the new vertex and is</a:t>
            </a:r>
            <a:endParaRPr>
              <a:solidFill>
                <a:srgbClr val="000000"/>
              </a:solidFill>
              <a:latin typeface="+mj-lt"/>
              <a:ea typeface="+mj-ea"/>
              <a:cs typeface="+mj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                           distinct from the labels of current vertices.</a:t>
            </a:r>
            <a:endParaRPr>
              <a:solidFill>
                <a:srgbClr val="000000"/>
              </a:solidFill>
              <a:latin typeface="+mj-lt"/>
              <a:ea typeface="+mj-ea"/>
              <a:cs typeface="+mj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       </a:t>
            </a:r>
            <a:r>
              <a:rPr b="1"/>
              <a:t>@return</a:t>
            </a:r>
            <a:r>
              <a:t>  True if the vertex is added, or false if not. */</a:t>
            </a:r>
            <a:endParaRPr>
              <a:solidFill>
                <a:srgbClr val="000000"/>
              </a:solidFill>
              <a:latin typeface="+mj-lt"/>
              <a:ea typeface="+mj-ea"/>
              <a:cs typeface="+mj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latin typeface="Menlo"/>
                <a:ea typeface="Menlo"/>
                <a:cs typeface="Menlo"/>
                <a:sym typeface="Menlo"/>
              </a:defRPr>
            </a:pPr>
            <a:r>
              <a:t>   </a:t>
            </a:r>
            <a:r>
              <a:rPr>
                <a:solidFill>
                  <a:srgbClr val="BA2DA2"/>
                </a:solidFill>
              </a:rPr>
              <a:t>public</a:t>
            </a:r>
            <a:r>
              <a:t> </a:t>
            </a:r>
            <a:r>
              <a:rPr>
                <a:solidFill>
                  <a:srgbClr val="BA2DA2"/>
                </a:solidFill>
              </a:rPr>
              <a:t>boolean</a:t>
            </a:r>
            <a:r>
              <a:t> addVertex(T vertexLabel);</a:t>
            </a:r>
            <a:endParaRPr>
              <a:latin typeface="+mj-lt"/>
              <a:ea typeface="+mj-ea"/>
              <a:cs typeface="+mj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latin typeface="+mj-lt"/>
                <a:ea typeface="+mj-ea"/>
                <a:cs typeface="+mj-cs"/>
                <a:sym typeface="Helvetica"/>
              </a:defRPr>
            </a:pPr>
            <a:endParaRPr>
              <a:latin typeface="+mj-lt"/>
              <a:ea typeface="+mj-ea"/>
              <a:cs typeface="+mj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   </a:t>
            </a:r>
            <a:r>
              <a:t>/** Adds a weighted edge between two given distinct vertices that </a:t>
            </a:r>
            <a:endParaRPr>
              <a:solidFill>
                <a:srgbClr val="000000"/>
              </a:solidFill>
              <a:latin typeface="+mj-lt"/>
              <a:ea typeface="+mj-ea"/>
              <a:cs typeface="+mj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       are currently in this graph. The desired edge must not already </a:t>
            </a:r>
            <a:endParaRPr>
              <a:solidFill>
                <a:srgbClr val="000000"/>
              </a:solidFill>
              <a:latin typeface="+mj-lt"/>
              <a:ea typeface="+mj-ea"/>
              <a:cs typeface="+mj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       be in the graph. In a directed graph, the edge points toward</a:t>
            </a:r>
            <a:endParaRPr>
              <a:solidFill>
                <a:srgbClr val="000000"/>
              </a:solidFill>
              <a:latin typeface="+mj-lt"/>
              <a:ea typeface="+mj-ea"/>
              <a:cs typeface="+mj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       the second vertex given.</a:t>
            </a:r>
            <a:endParaRPr>
              <a:solidFill>
                <a:srgbClr val="000000"/>
              </a:solidFill>
              <a:latin typeface="+mj-lt"/>
              <a:ea typeface="+mj-ea"/>
              <a:cs typeface="+mj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       </a:t>
            </a:r>
            <a:r>
              <a:rPr b="1"/>
              <a:t>@param</a:t>
            </a:r>
            <a:r>
              <a:t> begin  An object that labels the origin vertex of the edge.</a:t>
            </a:r>
            <a:endParaRPr>
              <a:solidFill>
                <a:srgbClr val="000000"/>
              </a:solidFill>
              <a:latin typeface="+mj-lt"/>
              <a:ea typeface="+mj-ea"/>
              <a:cs typeface="+mj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       </a:t>
            </a:r>
            <a:r>
              <a:rPr b="1"/>
              <a:t>@param</a:t>
            </a:r>
            <a:r>
              <a:t> end    An object, distinct from begin, that labels the end</a:t>
            </a:r>
            <a:endParaRPr>
              <a:solidFill>
                <a:srgbClr val="000000"/>
              </a:solidFill>
              <a:latin typeface="+mj-lt"/>
              <a:ea typeface="+mj-ea"/>
              <a:cs typeface="+mj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                     vertex of the edge.</a:t>
            </a:r>
            <a:endParaRPr>
              <a:solidFill>
                <a:srgbClr val="000000"/>
              </a:solidFill>
              <a:latin typeface="+mj-lt"/>
              <a:ea typeface="+mj-ea"/>
              <a:cs typeface="+mj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       </a:t>
            </a:r>
            <a:r>
              <a:rPr b="1"/>
              <a:t>@param</a:t>
            </a:r>
            <a:r>
              <a:t> edgeWeight  The real value of the edge's weight.</a:t>
            </a:r>
            <a:endParaRPr>
              <a:solidFill>
                <a:srgbClr val="000000"/>
              </a:solidFill>
              <a:latin typeface="+mj-lt"/>
              <a:ea typeface="+mj-ea"/>
              <a:cs typeface="+mj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       </a:t>
            </a:r>
            <a:r>
              <a:rPr b="1"/>
              <a:t>@return</a:t>
            </a:r>
            <a:r>
              <a:t>  True if the edge is added, or false if not. */</a:t>
            </a:r>
            <a:endParaRPr>
              <a:solidFill>
                <a:srgbClr val="000000"/>
              </a:solidFill>
              <a:latin typeface="+mj-lt"/>
              <a:ea typeface="+mj-ea"/>
              <a:cs typeface="+mj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latin typeface="Menlo"/>
                <a:ea typeface="Menlo"/>
                <a:cs typeface="Menlo"/>
                <a:sym typeface="Menlo"/>
              </a:defRPr>
            </a:pPr>
            <a:r>
              <a:t>   </a:t>
            </a:r>
            <a:r>
              <a:rPr>
                <a:solidFill>
                  <a:srgbClr val="BA2DA2"/>
                </a:solidFill>
              </a:rPr>
              <a:t>public</a:t>
            </a:r>
            <a:r>
              <a:t> </a:t>
            </a:r>
            <a:r>
              <a:rPr>
                <a:solidFill>
                  <a:srgbClr val="BA2DA2"/>
                </a:solidFill>
              </a:rPr>
              <a:t>boolean</a:t>
            </a:r>
            <a:r>
              <a:t> addEdge(T begin, T end, </a:t>
            </a:r>
            <a:r>
              <a:rPr>
                <a:solidFill>
                  <a:srgbClr val="BA2DA2"/>
                </a:solidFill>
              </a:rPr>
              <a:t>double</a:t>
            </a:r>
            <a:r>
              <a:t> edgeWeight);</a:t>
            </a:r>
            <a:endParaRPr>
              <a:latin typeface="+mj-lt"/>
              <a:ea typeface="+mj-ea"/>
              <a:cs typeface="+mj-cs"/>
              <a:sym typeface="Helvetica"/>
            </a:endParaRPr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731520">
              <a:defRPr sz="3520"/>
            </a:lvl1pPr>
          </a:lstStyle>
          <a:p>
            <a:r>
              <a:t>Java Interfaces for the ADT Graph (Part 2)</a:t>
            </a:r>
          </a:p>
        </p:txBody>
      </p:sp>
      <p:sp>
        <p:nvSpPr>
          <p:cNvPr id="201" name="Content Placeholder 2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>
            <a:lvl1pPr defTabSz="704087">
              <a:defRPr sz="2772"/>
            </a:lvl1pPr>
          </a:lstStyle>
          <a:p>
            <a:r>
              <a:t>LISTING 29-1 An interface of basic graph operations</a:t>
            </a:r>
          </a:p>
        </p:txBody>
      </p:sp>
      <p:sp>
        <p:nvSpPr>
          <p:cNvPr id="202" name="/** Adds an unweighted edge between two given distinct vertices…"/>
          <p:cNvSpPr txBox="1"/>
          <p:nvPr/>
        </p:nvSpPr>
        <p:spPr>
          <a:xfrm>
            <a:off x="323368" y="807814"/>
            <a:ext cx="8529488" cy="4663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defTabSz="344804">
              <a:tabLst>
                <a:tab pos="342900" algn="l"/>
              </a:tabLst>
              <a:defRPr sz="15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   </a:t>
            </a:r>
            <a:r>
              <a:t>/** Adds an unweighted edge between two given distinct vertices </a:t>
            </a:r>
            <a:endParaRPr>
              <a:solidFill>
                <a:srgbClr val="000000"/>
              </a:solidFill>
              <a:latin typeface="+mj-lt"/>
              <a:ea typeface="+mj-ea"/>
              <a:cs typeface="+mj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       that are currently in this graph. The desired edge must not</a:t>
            </a:r>
            <a:endParaRPr>
              <a:solidFill>
                <a:srgbClr val="000000"/>
              </a:solidFill>
              <a:latin typeface="+mj-lt"/>
              <a:ea typeface="+mj-ea"/>
              <a:cs typeface="+mj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       already be in the graph. In a directed graph, the edge points </a:t>
            </a:r>
            <a:endParaRPr>
              <a:solidFill>
                <a:srgbClr val="000000"/>
              </a:solidFill>
              <a:latin typeface="+mj-lt"/>
              <a:ea typeface="+mj-ea"/>
              <a:cs typeface="+mj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       toward the second vertex given.</a:t>
            </a:r>
            <a:endParaRPr>
              <a:solidFill>
                <a:srgbClr val="000000"/>
              </a:solidFill>
              <a:latin typeface="+mj-lt"/>
              <a:ea typeface="+mj-ea"/>
              <a:cs typeface="+mj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       </a:t>
            </a:r>
            <a:r>
              <a:rPr b="1"/>
              <a:t>@param</a:t>
            </a:r>
            <a:r>
              <a:t> begin  An object that labels the origin vertex of the edge.</a:t>
            </a:r>
            <a:endParaRPr>
              <a:solidFill>
                <a:srgbClr val="000000"/>
              </a:solidFill>
              <a:latin typeface="+mj-lt"/>
              <a:ea typeface="+mj-ea"/>
              <a:cs typeface="+mj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       </a:t>
            </a:r>
            <a:r>
              <a:rPr b="1"/>
              <a:t>@param</a:t>
            </a:r>
            <a:r>
              <a:t> end    An object, distinct from begin, that labels the end</a:t>
            </a:r>
            <a:endParaRPr>
              <a:solidFill>
                <a:srgbClr val="000000"/>
              </a:solidFill>
              <a:latin typeface="+mj-lt"/>
              <a:ea typeface="+mj-ea"/>
              <a:cs typeface="+mj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                     vertex of the edge.</a:t>
            </a:r>
            <a:endParaRPr>
              <a:solidFill>
                <a:srgbClr val="000000"/>
              </a:solidFill>
              <a:latin typeface="+mj-lt"/>
              <a:ea typeface="+mj-ea"/>
              <a:cs typeface="+mj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       </a:t>
            </a:r>
            <a:r>
              <a:rPr b="1"/>
              <a:t>@return</a:t>
            </a:r>
            <a:r>
              <a:t>  True if the edge is added, or false if not. */</a:t>
            </a:r>
            <a:endParaRPr>
              <a:solidFill>
                <a:srgbClr val="000000"/>
              </a:solidFill>
              <a:latin typeface="+mj-lt"/>
              <a:ea typeface="+mj-ea"/>
              <a:cs typeface="+mj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latin typeface="Menlo"/>
                <a:ea typeface="Menlo"/>
                <a:cs typeface="Menlo"/>
                <a:sym typeface="Menlo"/>
              </a:defRPr>
            </a:pPr>
            <a:r>
              <a:t>   </a:t>
            </a:r>
            <a:r>
              <a:rPr>
                <a:solidFill>
                  <a:srgbClr val="BA2DA2"/>
                </a:solidFill>
              </a:rPr>
              <a:t>public</a:t>
            </a:r>
            <a:r>
              <a:t> </a:t>
            </a:r>
            <a:r>
              <a:rPr>
                <a:solidFill>
                  <a:srgbClr val="BA2DA2"/>
                </a:solidFill>
              </a:rPr>
              <a:t>boolean</a:t>
            </a:r>
            <a:r>
              <a:t> addEdge(T begin, T end);</a:t>
            </a:r>
            <a:endParaRPr>
              <a:latin typeface="+mj-lt"/>
              <a:ea typeface="+mj-ea"/>
              <a:cs typeface="+mj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latin typeface="+mj-lt"/>
                <a:ea typeface="+mj-ea"/>
                <a:cs typeface="+mj-cs"/>
                <a:sym typeface="Helvetica"/>
              </a:defRPr>
            </a:pPr>
            <a:endParaRPr>
              <a:latin typeface="+mj-lt"/>
              <a:ea typeface="+mj-ea"/>
              <a:cs typeface="+mj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   </a:t>
            </a:r>
            <a:r>
              <a:t>/** Sees whether an edge exists between two given vertices.</a:t>
            </a:r>
            <a:endParaRPr>
              <a:solidFill>
                <a:srgbClr val="000000"/>
              </a:solidFill>
              <a:latin typeface="+mj-lt"/>
              <a:ea typeface="+mj-ea"/>
              <a:cs typeface="+mj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       </a:t>
            </a:r>
            <a:r>
              <a:rPr b="1"/>
              <a:t>@param</a:t>
            </a:r>
            <a:r>
              <a:t> begin  An object that labels the origin vertex of the edge.</a:t>
            </a:r>
            <a:endParaRPr>
              <a:solidFill>
                <a:srgbClr val="000000"/>
              </a:solidFill>
              <a:latin typeface="+mj-lt"/>
              <a:ea typeface="+mj-ea"/>
              <a:cs typeface="+mj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       </a:t>
            </a:r>
            <a:r>
              <a:rPr b="1"/>
              <a:t>@param</a:t>
            </a:r>
            <a:r>
              <a:t> end    An object that labels the end vertex of the edge.</a:t>
            </a:r>
            <a:endParaRPr>
              <a:solidFill>
                <a:srgbClr val="000000"/>
              </a:solidFill>
              <a:latin typeface="+mj-lt"/>
              <a:ea typeface="+mj-ea"/>
              <a:cs typeface="+mj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       </a:t>
            </a:r>
            <a:r>
              <a:rPr b="1"/>
              <a:t>@return</a:t>
            </a:r>
            <a:r>
              <a:t>  True if an edge exists. */</a:t>
            </a:r>
            <a:endParaRPr>
              <a:solidFill>
                <a:srgbClr val="000000"/>
              </a:solidFill>
              <a:latin typeface="+mj-lt"/>
              <a:ea typeface="+mj-ea"/>
              <a:cs typeface="+mj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latin typeface="Menlo"/>
                <a:ea typeface="Menlo"/>
                <a:cs typeface="Menlo"/>
                <a:sym typeface="Menlo"/>
              </a:defRPr>
            </a:pPr>
            <a:r>
              <a:t>   </a:t>
            </a:r>
            <a:r>
              <a:rPr>
                <a:solidFill>
                  <a:srgbClr val="BA2DA2"/>
                </a:solidFill>
              </a:rPr>
              <a:t>public</a:t>
            </a:r>
            <a:r>
              <a:t> </a:t>
            </a:r>
            <a:r>
              <a:rPr>
                <a:solidFill>
                  <a:srgbClr val="BA2DA2"/>
                </a:solidFill>
              </a:rPr>
              <a:t>boolean</a:t>
            </a:r>
            <a:r>
              <a:t> hasEdge(T begin, T end);</a:t>
            </a:r>
            <a:endParaRPr>
              <a:latin typeface="+mj-lt"/>
              <a:ea typeface="+mj-ea"/>
              <a:cs typeface="+mj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latin typeface="+mj-lt"/>
                <a:ea typeface="+mj-ea"/>
                <a:cs typeface="+mj-cs"/>
                <a:sym typeface="Helvetica"/>
              </a:defRPr>
            </a:pPr>
            <a:endParaRPr>
              <a:latin typeface="+mj-lt"/>
              <a:ea typeface="+mj-ea"/>
              <a:cs typeface="+mj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   </a:t>
            </a:r>
            <a:r>
              <a:t>/** Sees whether this graph is empty.</a:t>
            </a:r>
            <a:endParaRPr>
              <a:solidFill>
                <a:srgbClr val="000000"/>
              </a:solidFill>
              <a:latin typeface="+mj-lt"/>
              <a:ea typeface="+mj-ea"/>
              <a:cs typeface="+mj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       </a:t>
            </a:r>
            <a:r>
              <a:rPr b="1"/>
              <a:t>@return</a:t>
            </a:r>
            <a:r>
              <a:t>  True if the graph is empty. */</a:t>
            </a:r>
            <a:endParaRPr>
              <a:solidFill>
                <a:srgbClr val="000000"/>
              </a:solidFill>
              <a:latin typeface="+mj-lt"/>
              <a:ea typeface="+mj-ea"/>
              <a:cs typeface="+mj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latin typeface="Menlo"/>
                <a:ea typeface="Menlo"/>
                <a:cs typeface="Menlo"/>
                <a:sym typeface="Menlo"/>
              </a:defRPr>
            </a:pPr>
            <a:r>
              <a:t>   </a:t>
            </a:r>
            <a:r>
              <a:rPr>
                <a:solidFill>
                  <a:srgbClr val="BA2DA2"/>
                </a:solidFill>
              </a:rPr>
              <a:t>public</a:t>
            </a:r>
            <a:r>
              <a:t> </a:t>
            </a:r>
            <a:r>
              <a:rPr>
                <a:solidFill>
                  <a:srgbClr val="BA2DA2"/>
                </a:solidFill>
              </a:rPr>
              <a:t>boolean</a:t>
            </a:r>
            <a:r>
              <a:t> isEmpty();</a:t>
            </a:r>
            <a:endParaRPr>
              <a:latin typeface="+mj-lt"/>
              <a:ea typeface="+mj-ea"/>
              <a:cs typeface="+mj-cs"/>
              <a:sym typeface="Helvetica"/>
            </a:endParaRPr>
          </a:p>
        </p:txBody>
      </p: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731520">
              <a:defRPr sz="3520"/>
            </a:lvl1pPr>
          </a:lstStyle>
          <a:p>
            <a:r>
              <a:t>Java Interfaces for the ADT Graph (Part 3)</a:t>
            </a:r>
          </a:p>
        </p:txBody>
      </p:sp>
      <p:sp>
        <p:nvSpPr>
          <p:cNvPr id="205" name="Content Placeholder 2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>
            <a:lvl1pPr defTabSz="704087">
              <a:defRPr sz="2772"/>
            </a:lvl1pPr>
          </a:lstStyle>
          <a:p>
            <a:r>
              <a:t>LISTING 29-1 An interface of basic graph operations</a:t>
            </a:r>
          </a:p>
        </p:txBody>
      </p:sp>
      <p:sp>
        <p:nvSpPr>
          <p:cNvPr id="206" name="/** Gets the number of vertices in this graph.…"/>
          <p:cNvSpPr txBox="1"/>
          <p:nvPr/>
        </p:nvSpPr>
        <p:spPr>
          <a:xfrm>
            <a:off x="323368" y="807814"/>
            <a:ext cx="6465056" cy="3291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defTabSz="344804">
              <a:tabLst>
                <a:tab pos="342900" algn="l"/>
              </a:tabLst>
              <a:defRPr sz="15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  <a:p>
            <a:pPr defTabSz="344804">
              <a:tabLst>
                <a:tab pos="342900" algn="l"/>
              </a:tabLst>
              <a:defRPr sz="15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   </a:t>
            </a:r>
            <a:r>
              <a:t>/** Gets the number of vertices in this graph.</a:t>
            </a:r>
            <a:endParaRPr>
              <a:solidFill>
                <a:srgbClr val="000000"/>
              </a:solidFill>
              <a:latin typeface="+mj-lt"/>
              <a:ea typeface="+mj-ea"/>
              <a:cs typeface="+mj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       </a:t>
            </a:r>
            <a:r>
              <a:rPr b="1"/>
              <a:t>@return</a:t>
            </a:r>
            <a:r>
              <a:t>  The number of vertices in the graph. */</a:t>
            </a:r>
            <a:endParaRPr>
              <a:solidFill>
                <a:srgbClr val="000000"/>
              </a:solidFill>
              <a:latin typeface="+mj-lt"/>
              <a:ea typeface="+mj-ea"/>
              <a:cs typeface="+mj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latin typeface="Menlo"/>
                <a:ea typeface="Menlo"/>
                <a:cs typeface="Menlo"/>
                <a:sym typeface="Menlo"/>
              </a:defRPr>
            </a:pPr>
            <a:r>
              <a:t>   </a:t>
            </a:r>
            <a:r>
              <a:rPr>
                <a:solidFill>
                  <a:srgbClr val="BA2DA2"/>
                </a:solidFill>
              </a:rPr>
              <a:t>public</a:t>
            </a:r>
            <a:r>
              <a:t> </a:t>
            </a:r>
            <a:r>
              <a:rPr>
                <a:solidFill>
                  <a:srgbClr val="BA2DA2"/>
                </a:solidFill>
              </a:rPr>
              <a:t>int</a:t>
            </a:r>
            <a:r>
              <a:t> getNumberOfVertices();</a:t>
            </a:r>
            <a:endParaRPr>
              <a:latin typeface="+mj-lt"/>
              <a:ea typeface="+mj-ea"/>
              <a:cs typeface="+mj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latin typeface="+mj-lt"/>
                <a:ea typeface="+mj-ea"/>
                <a:cs typeface="+mj-cs"/>
                <a:sym typeface="Helvetica"/>
              </a:defRPr>
            </a:pPr>
            <a:endParaRPr>
              <a:latin typeface="+mj-lt"/>
              <a:ea typeface="+mj-ea"/>
              <a:cs typeface="+mj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   </a:t>
            </a:r>
            <a:r>
              <a:t>/** Gets the number of edges in this graph.</a:t>
            </a:r>
            <a:endParaRPr>
              <a:solidFill>
                <a:srgbClr val="000000"/>
              </a:solidFill>
              <a:latin typeface="+mj-lt"/>
              <a:ea typeface="+mj-ea"/>
              <a:cs typeface="+mj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      </a:t>
            </a:r>
            <a:r>
              <a:rPr b="1"/>
              <a:t>@return</a:t>
            </a:r>
            <a:r>
              <a:t>  The number of edges in the graph. */</a:t>
            </a:r>
            <a:endParaRPr>
              <a:solidFill>
                <a:srgbClr val="000000"/>
              </a:solidFill>
              <a:latin typeface="+mj-lt"/>
              <a:ea typeface="+mj-ea"/>
              <a:cs typeface="+mj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latin typeface="Menlo"/>
                <a:ea typeface="Menlo"/>
                <a:cs typeface="Menlo"/>
                <a:sym typeface="Menlo"/>
              </a:defRPr>
            </a:pPr>
            <a:r>
              <a:t>   </a:t>
            </a:r>
            <a:r>
              <a:rPr>
                <a:solidFill>
                  <a:srgbClr val="BA2DA2"/>
                </a:solidFill>
              </a:rPr>
              <a:t>public</a:t>
            </a:r>
            <a:r>
              <a:t> </a:t>
            </a:r>
            <a:r>
              <a:rPr>
                <a:solidFill>
                  <a:srgbClr val="BA2DA2"/>
                </a:solidFill>
              </a:rPr>
              <a:t>int</a:t>
            </a:r>
            <a:r>
              <a:t> getNumberOfEdges();</a:t>
            </a:r>
            <a:endParaRPr>
              <a:latin typeface="+mj-lt"/>
              <a:ea typeface="+mj-ea"/>
              <a:cs typeface="+mj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latin typeface="+mj-lt"/>
                <a:ea typeface="+mj-ea"/>
                <a:cs typeface="+mj-cs"/>
                <a:sym typeface="Helvetica"/>
              </a:defRPr>
            </a:pPr>
            <a:endParaRPr>
              <a:latin typeface="+mj-lt"/>
              <a:ea typeface="+mj-ea"/>
              <a:cs typeface="+mj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   </a:t>
            </a:r>
            <a:r>
              <a:t>/** Removes all vertices and edges from this graph </a:t>
            </a:r>
          </a:p>
          <a:p>
            <a:pPr defTabSz="344804">
              <a:tabLst>
                <a:tab pos="342900" algn="l"/>
              </a:tabLst>
              <a:defRPr sz="15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							resulting in an empty graph. */</a:t>
            </a:r>
            <a:endParaRPr>
              <a:solidFill>
                <a:srgbClr val="000000"/>
              </a:solidFill>
              <a:latin typeface="+mj-lt"/>
              <a:ea typeface="+mj-ea"/>
              <a:cs typeface="+mj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latin typeface="Menlo"/>
                <a:ea typeface="Menlo"/>
                <a:cs typeface="Menlo"/>
                <a:sym typeface="Menlo"/>
              </a:defRPr>
            </a:pPr>
            <a:r>
              <a:t>   </a:t>
            </a:r>
            <a:r>
              <a:rPr>
                <a:solidFill>
                  <a:srgbClr val="BA2DA2"/>
                </a:solidFill>
              </a:rPr>
              <a:t>public</a:t>
            </a:r>
            <a:r>
              <a:t> </a:t>
            </a:r>
            <a:r>
              <a:rPr>
                <a:solidFill>
                  <a:srgbClr val="BA2DA2"/>
                </a:solidFill>
              </a:rPr>
              <a:t>void</a:t>
            </a:r>
            <a:r>
              <a:t> clear();</a:t>
            </a:r>
            <a:endParaRPr>
              <a:latin typeface="+mj-lt"/>
              <a:ea typeface="+mj-ea"/>
              <a:cs typeface="+mj-cs"/>
              <a:sym typeface="Helvetica"/>
            </a:endParaRPr>
          </a:p>
          <a:p>
            <a:pPr defTabSz="344804">
              <a:tabLst>
                <a:tab pos="342900" algn="l"/>
              </a:tabLst>
              <a:defRPr sz="1500"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} </a:t>
            </a:r>
            <a:r>
              <a:t>// end BasicGraphInterface</a:t>
            </a:r>
            <a:endParaRPr>
              <a:solidFill>
                <a:srgbClr val="000000"/>
              </a:solidFill>
              <a:latin typeface="+mj-lt"/>
              <a:ea typeface="+mj-ea"/>
              <a:cs typeface="+mj-cs"/>
              <a:sym typeface="Helvetica"/>
            </a:endParaRPr>
          </a:p>
        </p:txBody>
      </p: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905255">
              <a:defRPr sz="4356"/>
            </a:lvl1pPr>
          </a:lstStyle>
          <a:p>
            <a:r>
              <a:t>Java Interfaces for the ADT Graph</a:t>
            </a:r>
          </a:p>
        </p:txBody>
      </p:sp>
      <p:sp>
        <p:nvSpPr>
          <p:cNvPr id="209" name="FIGURE 29-22 A portion of the flight map in Figure 29-6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>
            <a:normAutofit fontScale="92500"/>
          </a:bodyPr>
          <a:lstStyle>
            <a:lvl1pPr defTabSz="539495">
              <a:defRPr sz="2596"/>
            </a:lvl1pPr>
          </a:lstStyle>
          <a:p>
            <a:r>
              <a:t>FIGURE 29-22 A portion of the flight map in Figure 29-6</a:t>
            </a:r>
          </a:p>
        </p:txBody>
      </p:sp>
      <p:pic>
        <p:nvPicPr>
          <p:cNvPr id="210" name="A figure illustrates portion of flight map.&#10;&#10;Picture 2" descr="A figure illustrates portion of flight map.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42021" y="901672"/>
            <a:ext cx="4928393" cy="43521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731520">
              <a:defRPr sz="3520"/>
            </a:lvl1pPr>
          </a:lstStyle>
          <a:p>
            <a:r>
              <a:t>Java Interfaces for the ADT Graph (Part 1)</a:t>
            </a:r>
          </a:p>
        </p:txBody>
      </p:sp>
      <p:sp>
        <p:nvSpPr>
          <p:cNvPr id="213" name="Content Placeholder 2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603504">
              <a:defRPr sz="2376"/>
            </a:lvl1pPr>
          </a:lstStyle>
          <a:p>
            <a:r>
              <a:t>LISTING 29-2 An interface of operations on an existing graph</a:t>
            </a:r>
          </a:p>
        </p:txBody>
      </p:sp>
      <p:sp>
        <p:nvSpPr>
          <p:cNvPr id="214" name="/** An interface of methods that process an existing graph. */…"/>
          <p:cNvSpPr txBox="1"/>
          <p:nvPr/>
        </p:nvSpPr>
        <p:spPr>
          <a:xfrm>
            <a:off x="249435" y="919595"/>
            <a:ext cx="8717109" cy="3977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defTabSz="344804">
              <a:tabLst>
                <a:tab pos="342900" algn="l"/>
              </a:tabLst>
              <a:defRPr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/** An interface of methods that process an existing graph. */</a:t>
            </a:r>
            <a:endParaRPr>
              <a:solidFill>
                <a:srgbClr val="000000"/>
              </a:solidFill>
              <a:latin typeface="+mj-lt"/>
              <a:ea typeface="+mj-ea"/>
              <a:cs typeface="+mj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BA2DA2"/>
                </a:solidFill>
              </a:rPr>
              <a:t>public</a:t>
            </a:r>
            <a:r>
              <a:t> </a:t>
            </a:r>
            <a:r>
              <a:rPr>
                <a:solidFill>
                  <a:srgbClr val="BA2DA2"/>
                </a:solidFill>
              </a:rPr>
              <a:t>interface</a:t>
            </a:r>
            <a:r>
              <a:t> GraphAlgorithmsInterface&lt;T&gt;</a:t>
            </a:r>
            <a:endParaRPr>
              <a:latin typeface="+mj-lt"/>
              <a:ea typeface="+mj-ea"/>
              <a:cs typeface="+mj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latin typeface="Menlo"/>
                <a:ea typeface="Menlo"/>
                <a:cs typeface="Menlo"/>
                <a:sym typeface="Menlo"/>
              </a:defRPr>
            </a:pPr>
            <a:r>
              <a:t>{</a:t>
            </a:r>
            <a:endParaRPr>
              <a:latin typeface="+mj-lt"/>
              <a:ea typeface="+mj-ea"/>
              <a:cs typeface="+mj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   </a:t>
            </a:r>
            <a:r>
              <a:t>/** Performs a breadth-first traversal of this graph.</a:t>
            </a:r>
            <a:endParaRPr>
              <a:solidFill>
                <a:srgbClr val="000000"/>
              </a:solidFill>
              <a:latin typeface="+mj-lt"/>
              <a:ea typeface="+mj-ea"/>
              <a:cs typeface="+mj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       </a:t>
            </a:r>
            <a:r>
              <a:rPr b="1"/>
              <a:t>@param</a:t>
            </a:r>
            <a:r>
              <a:t> origin  An object that labels the origin vertex of the traversal.</a:t>
            </a:r>
            <a:endParaRPr>
              <a:solidFill>
                <a:srgbClr val="000000"/>
              </a:solidFill>
              <a:latin typeface="+mj-lt"/>
              <a:ea typeface="+mj-ea"/>
              <a:cs typeface="+mj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       </a:t>
            </a:r>
            <a:r>
              <a:rPr b="1"/>
              <a:t>@return</a:t>
            </a:r>
            <a:r>
              <a:t>  A queue of labels of the vertices in the traversal, with</a:t>
            </a:r>
            <a:endParaRPr>
              <a:solidFill>
                <a:srgbClr val="000000"/>
              </a:solidFill>
              <a:latin typeface="+mj-lt"/>
              <a:ea typeface="+mj-ea"/>
              <a:cs typeface="+mj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                the label of the origin vertex at the queue's front. */</a:t>
            </a:r>
            <a:endParaRPr>
              <a:solidFill>
                <a:srgbClr val="000000"/>
              </a:solidFill>
              <a:latin typeface="+mj-lt"/>
              <a:ea typeface="+mj-ea"/>
              <a:cs typeface="+mj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latin typeface="Menlo"/>
                <a:ea typeface="Menlo"/>
                <a:cs typeface="Menlo"/>
                <a:sym typeface="Menlo"/>
              </a:defRPr>
            </a:pPr>
            <a:r>
              <a:t>   </a:t>
            </a:r>
            <a:r>
              <a:rPr>
                <a:solidFill>
                  <a:srgbClr val="BA2DA2"/>
                </a:solidFill>
              </a:rPr>
              <a:t>public</a:t>
            </a:r>
            <a:r>
              <a:t> QueueInterface&lt;T&gt; getBreadthFirstTraversal(T origin);</a:t>
            </a:r>
            <a:endParaRPr>
              <a:latin typeface="+mj-lt"/>
              <a:ea typeface="+mj-ea"/>
              <a:cs typeface="+mj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latin typeface="+mj-lt"/>
                <a:ea typeface="+mj-ea"/>
                <a:cs typeface="+mj-cs"/>
                <a:sym typeface="Helvetica"/>
              </a:defRPr>
            </a:pPr>
            <a:endParaRPr>
              <a:latin typeface="+mj-lt"/>
              <a:ea typeface="+mj-ea"/>
              <a:cs typeface="+mj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   </a:t>
            </a:r>
            <a:r>
              <a:t>/** Performs a depth-first traversal of this graph.</a:t>
            </a:r>
            <a:endParaRPr>
              <a:solidFill>
                <a:srgbClr val="000000"/>
              </a:solidFill>
              <a:latin typeface="+mj-lt"/>
              <a:ea typeface="+mj-ea"/>
              <a:cs typeface="+mj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       </a:t>
            </a:r>
            <a:r>
              <a:rPr b="1"/>
              <a:t>@param</a:t>
            </a:r>
            <a:r>
              <a:t> origin  An object that labels the origin vertex of the traversal.</a:t>
            </a:r>
            <a:endParaRPr>
              <a:solidFill>
                <a:srgbClr val="000000"/>
              </a:solidFill>
              <a:latin typeface="+mj-lt"/>
              <a:ea typeface="+mj-ea"/>
              <a:cs typeface="+mj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       </a:t>
            </a:r>
            <a:r>
              <a:rPr b="1"/>
              <a:t>@return</a:t>
            </a:r>
            <a:r>
              <a:t>  A queue of labels of the vertices in the traversal, with</a:t>
            </a:r>
            <a:endParaRPr>
              <a:solidFill>
                <a:srgbClr val="000000"/>
              </a:solidFill>
              <a:latin typeface="+mj-lt"/>
              <a:ea typeface="+mj-ea"/>
              <a:cs typeface="+mj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                the label of the origin vertex at the queue's front. */</a:t>
            </a:r>
            <a:endParaRPr>
              <a:solidFill>
                <a:srgbClr val="000000"/>
              </a:solidFill>
              <a:latin typeface="+mj-lt"/>
              <a:ea typeface="+mj-ea"/>
              <a:cs typeface="+mj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latin typeface="Menlo"/>
                <a:ea typeface="Menlo"/>
                <a:cs typeface="Menlo"/>
                <a:sym typeface="Menlo"/>
              </a:defRPr>
            </a:pPr>
            <a:r>
              <a:t>   </a:t>
            </a:r>
            <a:r>
              <a:rPr>
                <a:solidFill>
                  <a:srgbClr val="BA2DA2"/>
                </a:solidFill>
              </a:rPr>
              <a:t>public</a:t>
            </a:r>
            <a:r>
              <a:t> QueueInterface&lt;T&gt; getDepthFirstTraversal(T origin);</a:t>
            </a:r>
            <a:endParaRPr>
              <a:latin typeface="+mj-lt"/>
              <a:ea typeface="+mj-ea"/>
              <a:cs typeface="+mj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latin typeface="+mj-lt"/>
                <a:ea typeface="+mj-ea"/>
                <a:cs typeface="+mj-cs"/>
                <a:sym typeface="Helvetica"/>
              </a:defRPr>
            </a:pPr>
            <a:endParaRPr>
              <a:latin typeface="+mj-lt"/>
              <a:ea typeface="+mj-ea"/>
              <a:cs typeface="+mj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   </a:t>
            </a:r>
            <a:r>
              <a:t>/** Performs a topological sort of the vertices in this graph without cycles.</a:t>
            </a:r>
            <a:endParaRPr>
              <a:solidFill>
                <a:srgbClr val="000000"/>
              </a:solidFill>
              <a:latin typeface="+mj-lt"/>
              <a:ea typeface="+mj-ea"/>
              <a:cs typeface="+mj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       </a:t>
            </a:r>
            <a:r>
              <a:rPr b="1"/>
              <a:t>@return</a:t>
            </a:r>
            <a:r>
              <a:t>  A stack of vertex labels in topological order, beginning</a:t>
            </a:r>
            <a:endParaRPr>
              <a:solidFill>
                <a:srgbClr val="000000"/>
              </a:solidFill>
              <a:latin typeface="+mj-lt"/>
              <a:ea typeface="+mj-ea"/>
              <a:cs typeface="+mj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                with the stack's top. */</a:t>
            </a:r>
            <a:endParaRPr>
              <a:solidFill>
                <a:srgbClr val="000000"/>
              </a:solidFill>
              <a:latin typeface="+mj-lt"/>
              <a:ea typeface="+mj-ea"/>
              <a:cs typeface="+mj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latin typeface="Menlo"/>
                <a:ea typeface="Menlo"/>
                <a:cs typeface="Menlo"/>
                <a:sym typeface="Menlo"/>
              </a:defRPr>
            </a:pPr>
            <a:r>
              <a:t>   </a:t>
            </a:r>
            <a:r>
              <a:rPr>
                <a:solidFill>
                  <a:srgbClr val="BA2DA2"/>
                </a:solidFill>
              </a:rPr>
              <a:t>public</a:t>
            </a:r>
            <a:r>
              <a:t> StackInterface&lt;T&gt; getTopologicalOrder();</a:t>
            </a:r>
          </a:p>
        </p:txBody>
      </p:sp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731520">
              <a:defRPr sz="3520"/>
            </a:lvl1pPr>
          </a:lstStyle>
          <a:p>
            <a:r>
              <a:t>Java Interfaces for the ADT Graph (Part 2)</a:t>
            </a:r>
          </a:p>
        </p:txBody>
      </p:sp>
      <p:sp>
        <p:nvSpPr>
          <p:cNvPr id="217" name="Content Placeholder 2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603504">
              <a:defRPr sz="2376"/>
            </a:lvl1pPr>
          </a:lstStyle>
          <a:p>
            <a:r>
              <a:t>LISTING 29-2 An interface of operations on an existing graph</a:t>
            </a:r>
          </a:p>
        </p:txBody>
      </p:sp>
      <p:sp>
        <p:nvSpPr>
          <p:cNvPr id="218" name="/** Finds the shortest-length path between two given vertices in this graph.…"/>
          <p:cNvSpPr txBox="1"/>
          <p:nvPr/>
        </p:nvSpPr>
        <p:spPr>
          <a:xfrm>
            <a:off x="147662" y="924194"/>
            <a:ext cx="8717110" cy="500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defTabSz="344804">
              <a:tabLst>
                <a:tab pos="342900" algn="l"/>
              </a:tabLst>
              <a:defRPr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  </a:t>
            </a:r>
            <a:r>
              <a:t>/** Finds the shortest-length path between two given vertices in this graph.</a:t>
            </a:r>
            <a:endParaRPr>
              <a:solidFill>
                <a:srgbClr val="000000"/>
              </a:solidFill>
              <a:latin typeface="+mj-lt"/>
              <a:ea typeface="+mj-ea"/>
              <a:cs typeface="+mj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       </a:t>
            </a:r>
            <a:r>
              <a:rPr b="1"/>
              <a:t>@param</a:t>
            </a:r>
            <a:r>
              <a:t> begin  An object that labels the path's origin vertex.</a:t>
            </a:r>
            <a:endParaRPr>
              <a:solidFill>
                <a:srgbClr val="000000"/>
              </a:solidFill>
              <a:latin typeface="+mj-lt"/>
              <a:ea typeface="+mj-ea"/>
              <a:cs typeface="+mj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       </a:t>
            </a:r>
            <a:r>
              <a:rPr b="1"/>
              <a:t>@param</a:t>
            </a:r>
            <a:r>
              <a:t> end    An object that labels the path's destination vertex.</a:t>
            </a:r>
            <a:endParaRPr>
              <a:solidFill>
                <a:srgbClr val="000000"/>
              </a:solidFill>
              <a:latin typeface="+mj-lt"/>
              <a:ea typeface="+mj-ea"/>
              <a:cs typeface="+mj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       </a:t>
            </a:r>
            <a:r>
              <a:rPr b="1"/>
              <a:t>@param</a:t>
            </a:r>
            <a:r>
              <a:t> path   A stack of labels that is empty initially;</a:t>
            </a:r>
            <a:endParaRPr>
              <a:solidFill>
                <a:srgbClr val="000000"/>
              </a:solidFill>
              <a:latin typeface="+mj-lt"/>
              <a:ea typeface="+mj-ea"/>
              <a:cs typeface="+mj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                     at the completion of the method, this stack contains</a:t>
            </a:r>
            <a:endParaRPr>
              <a:solidFill>
                <a:srgbClr val="000000"/>
              </a:solidFill>
              <a:latin typeface="+mj-lt"/>
              <a:ea typeface="+mj-ea"/>
              <a:cs typeface="+mj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                     the labels of the vertices along the shortest path;</a:t>
            </a:r>
            <a:endParaRPr>
              <a:solidFill>
                <a:srgbClr val="000000"/>
              </a:solidFill>
              <a:latin typeface="+mj-lt"/>
              <a:ea typeface="+mj-ea"/>
              <a:cs typeface="+mj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                     the label of the origin vertex is at the top, and</a:t>
            </a:r>
            <a:endParaRPr>
              <a:solidFill>
                <a:srgbClr val="000000"/>
              </a:solidFill>
              <a:latin typeface="+mj-lt"/>
              <a:ea typeface="+mj-ea"/>
              <a:cs typeface="+mj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                     the label of the destination vertex is at the bottom       </a:t>
            </a:r>
            <a:endParaRPr>
              <a:solidFill>
                <a:srgbClr val="000000"/>
              </a:solidFill>
              <a:latin typeface="+mj-lt"/>
              <a:ea typeface="+mj-ea"/>
              <a:cs typeface="+mj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       </a:t>
            </a:r>
            <a:r>
              <a:rPr b="1"/>
              <a:t>@return</a:t>
            </a:r>
            <a:r>
              <a:t>  The length of the shortest path. */</a:t>
            </a:r>
            <a:endParaRPr>
              <a:solidFill>
                <a:srgbClr val="000000"/>
              </a:solidFill>
              <a:latin typeface="+mj-lt"/>
              <a:ea typeface="+mj-ea"/>
              <a:cs typeface="+mj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latin typeface="Menlo"/>
                <a:ea typeface="Menlo"/>
                <a:cs typeface="Menlo"/>
                <a:sym typeface="Menlo"/>
              </a:defRPr>
            </a:pPr>
            <a:r>
              <a:t>   </a:t>
            </a:r>
            <a:r>
              <a:rPr>
                <a:solidFill>
                  <a:srgbClr val="BA2DA2"/>
                </a:solidFill>
              </a:rPr>
              <a:t>public</a:t>
            </a:r>
            <a:r>
              <a:t> </a:t>
            </a:r>
            <a:r>
              <a:rPr>
                <a:solidFill>
                  <a:srgbClr val="BA2DA2"/>
                </a:solidFill>
              </a:rPr>
              <a:t>int</a:t>
            </a:r>
            <a:r>
              <a:t> getShortestPath(T begin, T end, StackInterface&lt;T&gt; path);</a:t>
            </a:r>
            <a:endParaRPr>
              <a:latin typeface="+mj-lt"/>
              <a:ea typeface="+mj-ea"/>
              <a:cs typeface="+mj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latin typeface="+mj-lt"/>
                <a:ea typeface="+mj-ea"/>
                <a:cs typeface="+mj-cs"/>
                <a:sym typeface="Helvetica"/>
              </a:defRPr>
            </a:pPr>
            <a:endParaRPr>
              <a:latin typeface="+mj-lt"/>
              <a:ea typeface="+mj-ea"/>
              <a:cs typeface="+mj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   </a:t>
            </a:r>
            <a:r>
              <a:t>/** Finds the least-cost path between two given vertices in this graph.</a:t>
            </a:r>
            <a:endParaRPr>
              <a:solidFill>
                <a:srgbClr val="000000"/>
              </a:solidFill>
              <a:latin typeface="+mj-lt"/>
              <a:ea typeface="+mj-ea"/>
              <a:cs typeface="+mj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       </a:t>
            </a:r>
            <a:r>
              <a:rPr b="1"/>
              <a:t>@param</a:t>
            </a:r>
            <a:r>
              <a:t> begin  An object that labels the path's origin vertex.</a:t>
            </a:r>
            <a:endParaRPr>
              <a:solidFill>
                <a:srgbClr val="000000"/>
              </a:solidFill>
              <a:latin typeface="+mj-lt"/>
              <a:ea typeface="+mj-ea"/>
              <a:cs typeface="+mj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       </a:t>
            </a:r>
            <a:r>
              <a:rPr b="1"/>
              <a:t>@param</a:t>
            </a:r>
            <a:r>
              <a:t> end    An object that labels the path's destination vertex.</a:t>
            </a:r>
            <a:endParaRPr>
              <a:solidFill>
                <a:srgbClr val="000000"/>
              </a:solidFill>
              <a:latin typeface="+mj-lt"/>
              <a:ea typeface="+mj-ea"/>
              <a:cs typeface="+mj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       </a:t>
            </a:r>
            <a:r>
              <a:rPr b="1"/>
              <a:t>@param</a:t>
            </a:r>
            <a:r>
              <a:t> path   A stack of labels that is empty initially;</a:t>
            </a:r>
            <a:endParaRPr>
              <a:solidFill>
                <a:srgbClr val="000000"/>
              </a:solidFill>
              <a:latin typeface="+mj-lt"/>
              <a:ea typeface="+mj-ea"/>
              <a:cs typeface="+mj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                     at the completion of the method, this stack contains</a:t>
            </a:r>
            <a:endParaRPr>
              <a:solidFill>
                <a:srgbClr val="000000"/>
              </a:solidFill>
              <a:latin typeface="+mj-lt"/>
              <a:ea typeface="+mj-ea"/>
              <a:cs typeface="+mj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                     the labels of the vertices along the cheapest path;</a:t>
            </a:r>
            <a:endParaRPr>
              <a:solidFill>
                <a:srgbClr val="000000"/>
              </a:solidFill>
              <a:latin typeface="+mj-lt"/>
              <a:ea typeface="+mj-ea"/>
              <a:cs typeface="+mj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                     the label of the origin vertex is at the top, and</a:t>
            </a:r>
            <a:endParaRPr>
              <a:solidFill>
                <a:srgbClr val="000000"/>
              </a:solidFill>
              <a:latin typeface="+mj-lt"/>
              <a:ea typeface="+mj-ea"/>
              <a:cs typeface="+mj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                     the label of the destination vertex is at the bottom       </a:t>
            </a:r>
            <a:endParaRPr>
              <a:solidFill>
                <a:srgbClr val="000000"/>
              </a:solidFill>
              <a:latin typeface="+mj-lt"/>
              <a:ea typeface="+mj-ea"/>
              <a:cs typeface="+mj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       </a:t>
            </a:r>
            <a:r>
              <a:rPr b="1"/>
              <a:t>@return</a:t>
            </a:r>
            <a:r>
              <a:t>  The cost of the cheapest path. */</a:t>
            </a:r>
            <a:endParaRPr>
              <a:solidFill>
                <a:srgbClr val="000000"/>
              </a:solidFill>
              <a:latin typeface="+mj-lt"/>
              <a:ea typeface="+mj-ea"/>
              <a:cs typeface="+mj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latin typeface="Menlo"/>
                <a:ea typeface="Menlo"/>
                <a:cs typeface="Menlo"/>
                <a:sym typeface="Menlo"/>
              </a:defRPr>
            </a:pPr>
            <a:r>
              <a:t>   </a:t>
            </a:r>
            <a:r>
              <a:rPr>
                <a:solidFill>
                  <a:srgbClr val="BA2DA2"/>
                </a:solidFill>
              </a:rPr>
              <a:t>public</a:t>
            </a:r>
            <a:r>
              <a:t> </a:t>
            </a:r>
            <a:r>
              <a:rPr>
                <a:solidFill>
                  <a:srgbClr val="BA2DA2"/>
                </a:solidFill>
              </a:rPr>
              <a:t>double</a:t>
            </a:r>
            <a:r>
              <a:t> getCheapestPath(T begin, T end, StackInterface&lt;T&gt; path);</a:t>
            </a:r>
          </a:p>
          <a:p>
            <a:pPr defTabSz="344804">
              <a:tabLst>
                <a:tab pos="342900" algn="l"/>
              </a:tabLst>
              <a:defRPr>
                <a:latin typeface="Menlo"/>
                <a:ea typeface="Menlo"/>
                <a:cs typeface="Menlo"/>
                <a:sym typeface="Menlo"/>
              </a:defRPr>
            </a:pPr>
            <a:endParaRPr>
              <a:latin typeface="+mj-lt"/>
              <a:ea typeface="+mj-ea"/>
              <a:cs typeface="+mj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} </a:t>
            </a:r>
            <a:r>
              <a:t>// end GraphAlgorithmsInterface</a:t>
            </a:r>
            <a:endParaRPr>
              <a:solidFill>
                <a:srgbClr val="000000"/>
              </a:solidFill>
              <a:latin typeface="+mj-lt"/>
              <a:ea typeface="+mj-ea"/>
              <a:cs typeface="+mj-cs"/>
              <a:sym typeface="Helvetica"/>
            </a:endParaRPr>
          </a:p>
        </p:txBody>
      </p:sp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905255">
              <a:defRPr sz="4356"/>
            </a:lvl1pPr>
          </a:lstStyle>
          <a:p>
            <a:r>
              <a:t>Java Interfaces for the ADT Graph</a:t>
            </a:r>
          </a:p>
        </p:txBody>
      </p:sp>
      <p:sp>
        <p:nvSpPr>
          <p:cNvPr id="221" name="Content Placeholder 2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defTabSz="749808">
              <a:defRPr sz="2952"/>
            </a:lvl1pPr>
          </a:lstStyle>
          <a:p>
            <a:r>
              <a:t>LISTING 29-3 An interface for the ADT graph</a:t>
            </a:r>
          </a:p>
        </p:txBody>
      </p:sp>
      <p:sp>
        <p:nvSpPr>
          <p:cNvPr id="222" name="/** An interface of methods that create, manipulate, and process a graph. */…"/>
          <p:cNvSpPr txBox="1"/>
          <p:nvPr/>
        </p:nvSpPr>
        <p:spPr>
          <a:xfrm>
            <a:off x="443971" y="1967230"/>
            <a:ext cx="8173640" cy="1337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defTabSz="344804">
              <a:tabLst>
                <a:tab pos="342900" algn="l"/>
              </a:tabLst>
              <a:defRPr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/**</a:t>
            </a:r>
            <a:r>
              <a:rPr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t>An interface of methods that create, manipulate, and process a graph.</a:t>
            </a:r>
            <a:r>
              <a:rPr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t>*/</a:t>
            </a:r>
            <a:endParaRPr>
              <a:solidFill>
                <a:srgbClr val="000000"/>
              </a:solidFill>
              <a:latin typeface="+mj-lt"/>
              <a:ea typeface="+mj-ea"/>
              <a:cs typeface="+mj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BA2DA2"/>
                </a:solidFill>
              </a:rPr>
              <a:t>public</a:t>
            </a:r>
            <a:r>
              <a:t> </a:t>
            </a:r>
            <a:r>
              <a:rPr>
                <a:solidFill>
                  <a:srgbClr val="BA2DA2"/>
                </a:solidFill>
              </a:rPr>
              <a:t>interface</a:t>
            </a:r>
            <a:r>
              <a:t> GraphInterface&lt;T&gt; </a:t>
            </a:r>
            <a:r>
              <a:rPr>
                <a:solidFill>
                  <a:srgbClr val="BA2DA2"/>
                </a:solidFill>
              </a:rPr>
              <a:t>extends</a:t>
            </a:r>
            <a:r>
              <a:t> BasicGraphInterface&lt;T&gt;, </a:t>
            </a:r>
            <a:endParaRPr>
              <a:latin typeface="+mj-lt"/>
              <a:ea typeface="+mj-ea"/>
              <a:cs typeface="+mj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latin typeface="Menlo"/>
                <a:ea typeface="Menlo"/>
                <a:cs typeface="Menlo"/>
                <a:sym typeface="Menlo"/>
              </a:defRPr>
            </a:pPr>
            <a:r>
              <a:t>                                           GraphAlgorithmsInterface&lt;T&gt;</a:t>
            </a:r>
            <a:endParaRPr>
              <a:latin typeface="+mj-lt"/>
              <a:ea typeface="+mj-ea"/>
              <a:cs typeface="+mj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latin typeface="Menlo"/>
                <a:ea typeface="Menlo"/>
                <a:cs typeface="Menlo"/>
                <a:sym typeface="Menlo"/>
              </a:defRPr>
            </a:pPr>
            <a:r>
              <a:t>{</a:t>
            </a:r>
            <a:endParaRPr>
              <a:latin typeface="+mj-lt"/>
              <a:ea typeface="+mj-ea"/>
              <a:cs typeface="+mj-cs"/>
              <a:sym typeface="Helvetica"/>
            </a:endParaRPr>
          </a:p>
          <a:p>
            <a:pPr defTabSz="344804">
              <a:tabLst>
                <a:tab pos="342900" algn="l"/>
              </a:tabLst>
              <a:defRPr>
                <a:solidFill>
                  <a:srgbClr val="00840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00000"/>
                </a:solidFill>
              </a:rPr>
              <a:t>} </a:t>
            </a:r>
            <a:r>
              <a:t>// end GraphInterface</a:t>
            </a:r>
            <a:endParaRPr>
              <a:solidFill>
                <a:srgbClr val="000000"/>
              </a:solidFill>
              <a:latin typeface="+mj-lt"/>
              <a:ea typeface="+mj-ea"/>
              <a:cs typeface="+mj-cs"/>
              <a:sym typeface="Helvetica"/>
            </a:endParaRPr>
          </a:p>
        </p:txBody>
      </p:sp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Title 1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End</a:t>
            </a:r>
          </a:p>
        </p:txBody>
      </p:sp>
      <p:sp>
        <p:nvSpPr>
          <p:cNvPr id="225" name="Subtitle 2"/>
          <p:cNvSpPr txBox="1">
            <a:spLocks noGrp="1"/>
          </p:cNvSpPr>
          <p:nvPr>
            <p:ph type="subTitle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Chapter 29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Graphs</a:t>
            </a:r>
          </a:p>
        </p:txBody>
      </p:sp>
      <p:sp>
        <p:nvSpPr>
          <p:cNvPr id="58" name="FIGURE 29-3 A weighted graph"/>
          <p:cNvSpPr txBox="1">
            <a:spLocks noGrp="1"/>
          </p:cNvSpPr>
          <p:nvPr>
            <p:ph type="body" sz="quarter" idx="1"/>
          </p:nvPr>
        </p:nvSpPr>
        <p:spPr>
          <a:xfrm>
            <a:off x="4161035" y="4731042"/>
            <a:ext cx="4322565" cy="581001"/>
          </a:xfrm>
          <a:prstGeom prst="rect">
            <a:avLst/>
          </a:prstGeom>
        </p:spPr>
        <p:txBody>
          <a:bodyPr/>
          <a:lstStyle>
            <a:lvl1pPr defTabSz="484631">
              <a:defRPr sz="2332"/>
            </a:lvl1pPr>
          </a:lstStyle>
          <a:p>
            <a:r>
              <a:t>FIGURE 29-3 A weighted graph</a:t>
            </a:r>
          </a:p>
        </p:txBody>
      </p:sp>
      <p:pic>
        <p:nvPicPr>
          <p:cNvPr id="59" name="A weighted graph with mileage references to a road map.&#10;&#10;Picture 2" descr="A weighted graph with mileage references to a road map.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55571" y="1120453"/>
            <a:ext cx="4614972" cy="3372226"/>
          </a:xfrm>
          <a:prstGeom prst="rect">
            <a:avLst/>
          </a:prstGeom>
          <a:ln w="12700">
            <a:miter lim="400000"/>
          </a:ln>
        </p:spPr>
      </p:pic>
      <p:pic>
        <p:nvPicPr>
          <p:cNvPr id="60" name="Illustration of a directed graph with reference to a cities street map.&#10;&#10;Picture 2" descr="Illustration of a directed graph with reference to a cities street map.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3971" y="1262746"/>
            <a:ext cx="3170286" cy="3211922"/>
          </a:xfrm>
          <a:prstGeom prst="rect">
            <a:avLst/>
          </a:prstGeom>
          <a:ln w="12700">
            <a:miter lim="400000"/>
          </a:ln>
        </p:spPr>
      </p:pic>
      <p:sp>
        <p:nvSpPr>
          <p:cNvPr id="61" name="FIGURE 29-2 A directed graph representing a portion of a city’s street map"/>
          <p:cNvSpPr txBox="1"/>
          <p:nvPr/>
        </p:nvSpPr>
        <p:spPr>
          <a:xfrm>
            <a:off x="443971" y="4459752"/>
            <a:ext cx="3579318" cy="15150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24" tIns="91424" rIns="91424" bIns="91424" anchor="b">
            <a:normAutofit lnSpcReduction="10000"/>
          </a:bodyPr>
          <a:lstStyle>
            <a:lvl1pPr defTabSz="475487">
              <a:defRPr sz="2288" b="1">
                <a:solidFill>
                  <a:srgbClr val="007FA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FIGURE 29-2 A directed graph representing a portion of a city’s street map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Paths</a:t>
            </a:r>
          </a:p>
        </p:txBody>
      </p:sp>
      <p:sp>
        <p:nvSpPr>
          <p:cNvPr id="64" name="Content Placeholder 4"/>
          <p:cNvSpPr txBox="1">
            <a:spLocks noGrp="1"/>
          </p:cNvSpPr>
          <p:nvPr>
            <p:ph type="body" idx="1"/>
          </p:nvPr>
        </p:nvSpPr>
        <p:spPr>
          <a:xfrm>
            <a:off x="400049" y="913012"/>
            <a:ext cx="8371418" cy="3289401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286511" indent="-191007" defTabSz="859536">
              <a:spcBef>
                <a:spcPts val="1400"/>
              </a:spcBef>
              <a:defRPr sz="2256"/>
            </a:pPr>
            <a:r>
              <a:t>A path between two vertices in a graph is a sequence of edges</a:t>
            </a:r>
          </a:p>
          <a:p>
            <a:pPr marL="286511" indent="-191007" defTabSz="859536">
              <a:spcBef>
                <a:spcPts val="1400"/>
              </a:spcBef>
              <a:defRPr sz="2256"/>
            </a:pPr>
            <a:r>
              <a:t>A path in a directed graph must consider the direction of the edges</a:t>
            </a:r>
          </a:p>
          <a:p>
            <a:pPr marL="740155" lvl="1" indent="-214884" defTabSz="859536">
              <a:spcBef>
                <a:spcPts val="1400"/>
              </a:spcBef>
              <a:defRPr sz="2256"/>
            </a:pPr>
            <a:r>
              <a:t>Called a directed path</a:t>
            </a:r>
          </a:p>
          <a:p>
            <a:pPr marL="286511" indent="-191007" defTabSz="859536">
              <a:spcBef>
                <a:spcPts val="1400"/>
              </a:spcBef>
              <a:defRPr sz="2256"/>
            </a:pPr>
            <a:r>
              <a:t>The length of a path is the number of edges that it comprises.</a:t>
            </a:r>
          </a:p>
          <a:p>
            <a:pPr marL="286511" indent="-191007" defTabSz="859536">
              <a:spcBef>
                <a:spcPts val="1400"/>
              </a:spcBef>
              <a:defRPr sz="2256"/>
            </a:pPr>
            <a:r>
              <a:t>A cycle is a path that begins and ends at the same vertex</a:t>
            </a:r>
          </a:p>
        </p:txBody>
      </p:sp>
      <p:sp>
        <p:nvSpPr>
          <p:cNvPr id="65" name="FIGURE 29-4 Undirected graphs"/>
          <p:cNvSpPr txBox="1"/>
          <p:nvPr/>
        </p:nvSpPr>
        <p:spPr>
          <a:xfrm>
            <a:off x="443971" y="5963008"/>
            <a:ext cx="8229601" cy="5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24" tIns="91424" rIns="91424" bIns="91424" anchor="b">
            <a:normAutofit fontScale="92500" lnSpcReduction="10000"/>
          </a:bodyPr>
          <a:lstStyle>
            <a:lvl1pPr defTabSz="749808">
              <a:defRPr sz="2952" b="1">
                <a:solidFill>
                  <a:srgbClr val="007FA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FIGURE 29-4 Undirected graphs</a:t>
            </a:r>
          </a:p>
        </p:txBody>
      </p:sp>
      <p:pic>
        <p:nvPicPr>
          <p:cNvPr id="66" name="Illustration of undirected graphs.&#10;&#10;Picture 2" descr="Illustration of undirected graphs.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6372" y="4210483"/>
            <a:ext cx="1979348" cy="1679258"/>
          </a:xfrm>
          <a:prstGeom prst="rect">
            <a:avLst/>
          </a:prstGeom>
          <a:ln w="12700">
            <a:miter lim="400000"/>
          </a:ln>
        </p:spPr>
      </p:pic>
      <p:pic>
        <p:nvPicPr>
          <p:cNvPr id="67" name="Illustration of undirected graphs.&#10;&#10;Picture 2" descr="Illustration of undirected graphs.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07610" y="4210483"/>
            <a:ext cx="1324748" cy="1679258"/>
          </a:xfrm>
          <a:prstGeom prst="rect">
            <a:avLst/>
          </a:prstGeom>
          <a:ln w="12700">
            <a:miter lim="400000"/>
          </a:ln>
        </p:spPr>
      </p:pic>
      <p:pic>
        <p:nvPicPr>
          <p:cNvPr id="68" name="Illustration of undirected graphs.&#10;&#10;Picture 2" descr="Illustration of undirected graphs.Pictur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366665" y="4210483"/>
            <a:ext cx="2230515" cy="16792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Directed Graphs</a:t>
            </a:r>
          </a:p>
        </p:txBody>
      </p:sp>
      <p:sp>
        <p:nvSpPr>
          <p:cNvPr id="71" name="FIGURE 29-5 Vertex A is adjacent to vertex B, but B is not adjacent to A"/>
          <p:cNvSpPr txBox="1">
            <a:spLocks noGrp="1"/>
          </p:cNvSpPr>
          <p:nvPr>
            <p:ph type="body" sz="quarter" idx="1"/>
          </p:nvPr>
        </p:nvSpPr>
        <p:spPr>
          <a:xfrm>
            <a:off x="902971" y="954215"/>
            <a:ext cx="2701531" cy="1535684"/>
          </a:xfrm>
          <a:prstGeom prst="rect">
            <a:avLst/>
          </a:prstGeom>
        </p:spPr>
        <p:txBody>
          <a:bodyPr>
            <a:normAutofit fontScale="92500"/>
          </a:bodyPr>
          <a:lstStyle>
            <a:lvl1pPr defTabSz="475487">
              <a:defRPr sz="2288"/>
            </a:lvl1pPr>
          </a:lstStyle>
          <a:p>
            <a:r>
              <a:t>FIGURE 29-5 Vertex A is adjacent to vertex B, but B is not adjacent to A</a:t>
            </a:r>
          </a:p>
        </p:txBody>
      </p:sp>
      <p:pic>
        <p:nvPicPr>
          <p:cNvPr id="72" name="Vertex A is adjacent to vertex B, but B is not adjacent to A.&#10;&#10;Picture 2" descr="Vertex A is adjacent to vertex B, but B is not adjacent to A.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17692" y="1350879"/>
            <a:ext cx="2727815" cy="742356"/>
          </a:xfrm>
          <a:prstGeom prst="rect">
            <a:avLst/>
          </a:prstGeom>
          <a:ln w="12700">
            <a:miter lim="400000"/>
          </a:ln>
        </p:spPr>
      </p:pic>
      <p:pic>
        <p:nvPicPr>
          <p:cNvPr id="73" name="A figure explains the Airline routes.&#10;&#10;Picture 2" descr="A figure explains the Airline routes.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86430" y="2684509"/>
            <a:ext cx="6971140" cy="2922900"/>
          </a:xfrm>
          <a:prstGeom prst="rect">
            <a:avLst/>
          </a:prstGeom>
          <a:ln w="12700">
            <a:miter lim="400000"/>
          </a:ln>
        </p:spPr>
      </p:pic>
      <p:sp>
        <p:nvSpPr>
          <p:cNvPr id="74" name="FIGURE 29-6 Airline routes"/>
          <p:cNvSpPr txBox="1"/>
          <p:nvPr/>
        </p:nvSpPr>
        <p:spPr>
          <a:xfrm>
            <a:off x="2003102" y="5607408"/>
            <a:ext cx="5137796" cy="5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424" tIns="91424" rIns="91424" bIns="91424" anchor="b">
            <a:normAutofit fontScale="92500" lnSpcReduction="10000"/>
          </a:bodyPr>
          <a:lstStyle>
            <a:lvl1pPr defTabSz="612648">
              <a:defRPr sz="2948" b="1">
                <a:solidFill>
                  <a:srgbClr val="007FA3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FIGURE 29-6 Airline routes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Graphs</a:t>
            </a:r>
          </a:p>
        </p:txBody>
      </p:sp>
      <p:sp>
        <p:nvSpPr>
          <p:cNvPr id="77" name="FIGURE 29-7 A maze and its representation as a graph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>
            <a:normAutofit fontScale="92500"/>
          </a:bodyPr>
          <a:lstStyle>
            <a:lvl1pPr defTabSz="557784">
              <a:defRPr sz="2684"/>
            </a:lvl1pPr>
          </a:lstStyle>
          <a:p>
            <a:r>
              <a:t>FIGURE 29-7 A maze and its representation as a graph</a:t>
            </a:r>
          </a:p>
        </p:txBody>
      </p:sp>
      <p:pic>
        <p:nvPicPr>
          <p:cNvPr id="78" name="A figure compares a maze to a graph.&#10;&#10;Picture 2" descr="A figure compares a maze to a graph.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9435" y="1562732"/>
            <a:ext cx="4064001" cy="3691440"/>
          </a:xfrm>
          <a:prstGeom prst="rect">
            <a:avLst/>
          </a:prstGeom>
          <a:ln w="12700">
            <a:miter lim="400000"/>
          </a:ln>
        </p:spPr>
      </p:pic>
      <p:pic>
        <p:nvPicPr>
          <p:cNvPr id="79" name="A figure compares a maze to a graph.&#10;&#10;Picture 2" descr="A figure compares a maze to a graph.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02199" y="1562732"/>
            <a:ext cx="4064001" cy="33530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Directed Graphs</a:t>
            </a:r>
          </a:p>
        </p:txBody>
      </p:sp>
      <p:sp>
        <p:nvSpPr>
          <p:cNvPr id="82" name="FIGURE 29-8 The prerequisite structure for a selection of courses as a directed graph without cycles"/>
          <p:cNvSpPr txBox="1">
            <a:spLocks noGrp="1"/>
          </p:cNvSpPr>
          <p:nvPr>
            <p:ph type="body" sz="quarter" idx="1"/>
          </p:nvPr>
        </p:nvSpPr>
        <p:spPr>
          <a:xfrm>
            <a:off x="457200" y="5637775"/>
            <a:ext cx="8229600" cy="77424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defTabSz="429768">
              <a:defRPr sz="2068"/>
            </a:lvl1pPr>
          </a:lstStyle>
          <a:p>
            <a:r>
              <a:t>FIGURE 29-8 The prerequisite structure for a selection of courses as a directed graph without cycles</a:t>
            </a:r>
          </a:p>
        </p:txBody>
      </p:sp>
      <p:pic>
        <p:nvPicPr>
          <p:cNvPr id="83" name="A figure illustrates a directed graph to represent the courses and their prerequisites.&#10;&#10;Picture 2" descr="A figure illustrates a directed graph to represent the courses and their prerequisites.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" y="1907618"/>
            <a:ext cx="8534400" cy="37124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t>Graph Traversal</a:t>
            </a:r>
          </a:p>
        </p:txBody>
      </p:sp>
      <p:sp>
        <p:nvSpPr>
          <p:cNvPr id="86" name="FIGURE 29-9 The visitation order of two traversals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>
            <a:lvl1pPr defTabSz="594359">
              <a:defRPr sz="2859"/>
            </a:lvl1pPr>
          </a:lstStyle>
          <a:p>
            <a:r>
              <a:t>FIGURE 29-9 The visitation order of two traversals</a:t>
            </a:r>
          </a:p>
        </p:txBody>
      </p:sp>
      <p:pic>
        <p:nvPicPr>
          <p:cNvPr id="87" name="A figure illustrates the visitation order of 2 traversals.&#10;&#10;Picture 2" descr="A figure illustrates the visitation order of 2 traversals.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9435" y="1632589"/>
            <a:ext cx="4064001" cy="3295136"/>
          </a:xfrm>
          <a:prstGeom prst="rect">
            <a:avLst/>
          </a:prstGeom>
          <a:ln w="12700">
            <a:miter lim="400000"/>
          </a:ln>
        </p:spPr>
      </p:pic>
      <p:pic>
        <p:nvPicPr>
          <p:cNvPr id="88" name="A figure illustrates the visitation order of 2 traversals.&#10;&#10;Picture 2" descr="A figure illustrates the visitation order of 2 traversals.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98999" y="1632589"/>
            <a:ext cx="4064001" cy="33736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508 Lecture">
  <a:themeElements>
    <a:clrScheme name="508 Lectur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3C1581"/>
      </a:accent1>
      <a:accent2>
        <a:srgbClr val="1A6C7C"/>
      </a:accent2>
      <a:accent3>
        <a:srgbClr val="CC730D"/>
      </a:accent3>
      <a:accent4>
        <a:srgbClr val="B2AA00"/>
      </a:accent4>
      <a:accent5>
        <a:srgbClr val="1B9332"/>
      </a:accent5>
      <a:accent6>
        <a:srgbClr val="7F7F7F"/>
      </a:accent6>
      <a:hlink>
        <a:srgbClr val="0000FF"/>
      </a:hlink>
      <a:folHlink>
        <a:srgbClr val="FF00FF"/>
      </a:folHlink>
    </a:clrScheme>
    <a:fontScheme name="508 Lecture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508 Lectur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508 Lecture">
  <a:themeElements>
    <a:clrScheme name="508 Lectur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3C1581"/>
      </a:accent1>
      <a:accent2>
        <a:srgbClr val="1A6C7C"/>
      </a:accent2>
      <a:accent3>
        <a:srgbClr val="CC730D"/>
      </a:accent3>
      <a:accent4>
        <a:srgbClr val="B2AA00"/>
      </a:accent4>
      <a:accent5>
        <a:srgbClr val="1B9332"/>
      </a:accent5>
      <a:accent6>
        <a:srgbClr val="7F7F7F"/>
      </a:accent6>
      <a:hlink>
        <a:srgbClr val="0000FF"/>
      </a:hlink>
      <a:folHlink>
        <a:srgbClr val="FF00FF"/>
      </a:folHlink>
    </a:clrScheme>
    <a:fontScheme name="508 Lecture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508 Lectur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2399</Words>
  <Application>Microsoft Macintosh PowerPoint</Application>
  <PresentationFormat>On-screen Show (4:3)</PresentationFormat>
  <Paragraphs>326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Arial</vt:lpstr>
      <vt:lpstr>Helvetica</vt:lpstr>
      <vt:lpstr>Menlo</vt:lpstr>
      <vt:lpstr>Times</vt:lpstr>
      <vt:lpstr>Times New Roman</vt:lpstr>
      <vt:lpstr>Verdana</vt:lpstr>
      <vt:lpstr>508 Lecture</vt:lpstr>
      <vt:lpstr>Data Structures and Abstractions with Java™</vt:lpstr>
      <vt:lpstr>Graphs</vt:lpstr>
      <vt:lpstr>Connected Graphs</vt:lpstr>
      <vt:lpstr>Graphs</vt:lpstr>
      <vt:lpstr>Paths</vt:lpstr>
      <vt:lpstr>Directed Graphs</vt:lpstr>
      <vt:lpstr>Graphs</vt:lpstr>
      <vt:lpstr>Directed Graphs</vt:lpstr>
      <vt:lpstr>Graph Traversal</vt:lpstr>
      <vt:lpstr>Breadth-First Traversal</vt:lpstr>
      <vt:lpstr>Breadth-First Traversal</vt:lpstr>
      <vt:lpstr>Depth-First Traversal</vt:lpstr>
      <vt:lpstr>Depth-First Traversal</vt:lpstr>
      <vt:lpstr>Topological Ordering</vt:lpstr>
      <vt:lpstr>Topological Ordering</vt:lpstr>
      <vt:lpstr>Topological Order</vt:lpstr>
      <vt:lpstr>Topological Ordering (Part 1)</vt:lpstr>
      <vt:lpstr>Topological Ordering (Part 2)</vt:lpstr>
      <vt:lpstr>Topological Ordering (Part 3)</vt:lpstr>
      <vt:lpstr>Shortest Path in Unweighted Graph</vt:lpstr>
      <vt:lpstr>Shortest Path in an Unweighted Graph (Part 1)</vt:lpstr>
      <vt:lpstr>Shortest Path in an Unweighted Graph (Part 2)</vt:lpstr>
      <vt:lpstr>Shortest Path in a Weighted Graph</vt:lpstr>
      <vt:lpstr>Shortest Path in a Weighted Graph</vt:lpstr>
      <vt:lpstr>Shortest Path in a Weighted Graph</vt:lpstr>
      <vt:lpstr>Shortest Path in a Weighted Graph</vt:lpstr>
      <vt:lpstr>Shortest Path in a Weighted Graph</vt:lpstr>
      <vt:lpstr>The Shortest Path in a Weighted Graph (Part 1)</vt:lpstr>
      <vt:lpstr>The Shortest Path in a Weighted Graph (Part 2)</vt:lpstr>
      <vt:lpstr>The Shortest Path in a Weighted Graph (Part 3)</vt:lpstr>
      <vt:lpstr>Java Interfaces for the ADT Graph (Part 1)</vt:lpstr>
      <vt:lpstr>Java Interfaces for the ADT Graph (Part 2)</vt:lpstr>
      <vt:lpstr>Java Interfaces for the ADT Graph (Part 3)</vt:lpstr>
      <vt:lpstr>Java Interfaces for the ADT Graph</vt:lpstr>
      <vt:lpstr>Java Interfaces for the ADT Graph (Part 1)</vt:lpstr>
      <vt:lpstr>Java Interfaces for the ADT Graph (Part 2)</vt:lpstr>
      <vt:lpstr>Java Interfaces for the ADT Graph</vt:lpstr>
      <vt:lpstr>End</vt:lpstr>
    </vt:vector>
  </TitlesOfParts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Data Structures and Abstractions with Java™</dc:title>
  <cp:lastModifiedBy>Henry, Timothy</cp:lastModifiedBy>
  <cp:revision>1</cp:revision>
  <dcterms:modified xsi:type="dcterms:W3CDTF">2018-04-21T17:49:17Z</dcterms:modified>
</cp:coreProperties>
</file>