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789599" y="1421040"/>
            <a:ext cx="3657601" cy="94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Chapter 30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789599" y="3109827"/>
            <a:ext cx="3967051" cy="168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4312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Graph Implementations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740"/>
            </a:pPr>
            <a:r>
              <a:t>Implementing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  <a:r>
              <a:t> (Part 1)</a:t>
            </a:r>
          </a:p>
        </p:txBody>
      </p:sp>
      <p:sp>
        <p:nvSpPr>
          <p:cNvPr id="8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30-3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</p:txBody>
      </p:sp>
      <p:sp>
        <p:nvSpPr>
          <p:cNvPr id="85" name="/** A class of vertices for a graph. */…"/>
          <p:cNvSpPr txBox="1"/>
          <p:nvPr/>
        </p:nvSpPr>
        <p:spPr>
          <a:xfrm>
            <a:off x="320490" y="807814"/>
            <a:ext cx="8503020" cy="416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A class of vertices for a graph.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class</a:t>
            </a:r>
            <a:r>
              <a:t> Vertex&lt;T&gt;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VertexInterface&lt;T&gt;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label;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ListWithIteratorInterface&lt;Edge&gt; edgeList; </a:t>
            </a:r>
            <a:r>
              <a:rPr>
                <a:solidFill>
                  <a:srgbClr val="008400"/>
                </a:solidFill>
              </a:rPr>
              <a:t>// Edges to neighbors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visited;                          </a:t>
            </a:r>
            <a:r>
              <a:rPr>
                <a:solidFill>
                  <a:srgbClr val="008400"/>
                </a:solidFill>
              </a:rPr>
              <a:t>// True if visited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VertexInterface&lt;T&gt; previousVertex;        </a:t>
            </a:r>
            <a:r>
              <a:rPr>
                <a:solidFill>
                  <a:srgbClr val="008400"/>
                </a:solidFill>
              </a:rPr>
              <a:t>// On path to this vertex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cost;                              </a:t>
            </a:r>
            <a:r>
              <a:rPr>
                <a:solidFill>
                  <a:srgbClr val="008400"/>
                </a:solidFill>
              </a:rPr>
              <a:t>// Of path to this vertex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Vertex(T vertexLabel)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label = vertexLabel;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edgeList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LinkedListWithIterator&lt;&gt;();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visited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previousVertex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cost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Implementations of the vertex operations go here.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 noGrp="1"/>
          </p:cNvSpPr>
          <p:nvPr>
            <p:ph type="title"/>
          </p:nvPr>
        </p:nvSpPr>
        <p:spPr>
          <a:xfrm>
            <a:off x="249435" y="-127001"/>
            <a:ext cx="8513565" cy="807816"/>
          </a:xfrm>
          <a:prstGeom prst="rect">
            <a:avLst/>
          </a:prstGeom>
        </p:spPr>
        <p:txBody>
          <a:bodyPr/>
          <a:lstStyle/>
          <a:p>
            <a:pPr defTabSz="777240">
              <a:defRPr sz="3740"/>
            </a:pPr>
            <a:r>
              <a:t>Implementing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  <a:r>
              <a:t> (Part 2)</a:t>
            </a:r>
          </a:p>
        </p:txBody>
      </p:sp>
      <p:sp>
        <p:nvSpPr>
          <p:cNvPr id="88" name="protected class Edge {…"/>
          <p:cNvSpPr txBox="1"/>
          <p:nvPr/>
        </p:nvSpPr>
        <p:spPr>
          <a:xfrm>
            <a:off x="320490" y="680814"/>
            <a:ext cx="7539619" cy="582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protected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Edge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>
                <a:solidFill>
                  <a:srgbClr val="000000"/>
                </a:solidFill>
              </a:rP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VertexInterface&lt;T&gt; vertex; </a:t>
            </a:r>
            <a:r>
              <a:rPr>
                <a:solidFill>
                  <a:srgbClr val="008400"/>
                </a:solidFill>
              </a:rPr>
              <a:t>// Vertex at end of edge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weight;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Edge(VertexInterface&lt;T&gt; endVertex,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edgeWeight)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vertex = endVertex;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weight = edgeWeight;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Edge(VertexInterface&lt;T&gt; endVertex)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vertex = endVertex;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weight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VertexInterface&lt;T&gt; getEndVertex()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vertex;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getEndVertex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getWeight()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weight;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getWeight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Edge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Vertex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85215">
              <a:defRPr sz="2816"/>
            </a:pPr>
            <a:r>
              <a:t>Implementing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  <a:r>
              <a:t> —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connect</a:t>
            </a:r>
          </a:p>
        </p:txBody>
      </p:sp>
      <p:sp>
        <p:nvSpPr>
          <p:cNvPr id="91" name="public boolean connect(VertexInterface&lt;T&gt; endVertex) {…"/>
          <p:cNvSpPr txBox="1"/>
          <p:nvPr/>
        </p:nvSpPr>
        <p:spPr>
          <a:xfrm>
            <a:off x="443971" y="716280"/>
            <a:ext cx="7444320" cy="551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connect(VertexInterface&lt;T&gt; endVertex)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connect(endVertex, </a:t>
            </a:r>
            <a:r>
              <a:rPr>
                <a:solidFill>
                  <a:srgbClr val="272AD8"/>
                </a:solidFill>
              </a:rPr>
              <a:t>0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connect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connect(VertexInterface&lt;T&gt; endVertex,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edgeWeight)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. 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.equals(endVertex))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{  </a:t>
            </a:r>
            <a:r>
              <a:t>// Vertices are distinct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Iterator&lt;VertexInterface&lt;T&gt;&gt; neighbors = getNeighborIterator();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duplicateEdge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(!duplicateEdge &amp;&amp; neighbors.hasNext())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VertexInterface&lt;T&gt; nextNeighbor = neighbors.next();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(endVertex.equals(nextNeighbor))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duplicateEdge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(!duplicateEdge)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edgeList.add(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Edge(endVertex, edgeWeight));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result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connect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Implementing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</p:txBody>
      </p:sp>
      <p:sp>
        <p:nvSpPr>
          <p:cNvPr id="94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The iterator</a:t>
            </a:r>
          </a:p>
        </p:txBody>
      </p:sp>
      <p:sp>
        <p:nvSpPr>
          <p:cNvPr id="95" name="public Iterator&lt;VertexInterface&lt;T&gt;&gt; getNeighborIterator()…"/>
          <p:cNvSpPr txBox="1"/>
          <p:nvPr/>
        </p:nvSpPr>
        <p:spPr>
          <a:xfrm>
            <a:off x="1005105" y="2659380"/>
            <a:ext cx="7133790" cy="105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Iterator&lt;VertexInterface&lt;T&gt;&gt; getNeighborIterator()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NeighborIterator();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getNeighborIterator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Implementing the Class Vertex</a:t>
            </a:r>
          </a:p>
        </p:txBody>
      </p:sp>
      <p:sp>
        <p:nvSpPr>
          <p:cNvPr id="9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1417" y="5950565"/>
            <a:ext cx="8229601" cy="581002"/>
          </a:xfrm>
          <a:prstGeom prst="rect">
            <a:avLst/>
          </a:prstGeom>
        </p:spPr>
        <p:txBody>
          <a:bodyPr/>
          <a:lstStyle/>
          <a:p>
            <a:pPr defTabSz="438911">
              <a:defRPr sz="1727"/>
            </a:pPr>
            <a:r>
              <a:t>LISTING 30-4 The private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NeighborIterator</a:t>
            </a:r>
            <a:r>
              <a:t>, as an inner class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</p:txBody>
      </p:sp>
      <p:sp>
        <p:nvSpPr>
          <p:cNvPr id="99" name="private class NeighborIterator implements Iterator&lt;VertexInterface&lt;T&gt;&gt;…"/>
          <p:cNvSpPr txBox="1"/>
          <p:nvPr/>
        </p:nvSpPr>
        <p:spPr>
          <a:xfrm>
            <a:off x="341230" y="684525"/>
            <a:ext cx="7355538" cy="549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BA2DA2"/>
                </a:solidFill>
              </a:rPr>
              <a:t>private</a:t>
            </a:r>
            <a:r>
              <a:rPr dirty="0"/>
              <a:t> </a:t>
            </a:r>
            <a:r>
              <a:rPr dirty="0">
                <a:solidFill>
                  <a:srgbClr val="BA2DA2"/>
                </a:solidFill>
              </a:rPr>
              <a:t>class</a:t>
            </a:r>
            <a:r>
              <a:rPr dirty="0"/>
              <a:t> </a:t>
            </a:r>
            <a:r>
              <a:rPr dirty="0" err="1"/>
              <a:t>NeighborIterator</a:t>
            </a:r>
            <a:r>
              <a:rPr dirty="0"/>
              <a:t> </a:t>
            </a:r>
            <a:r>
              <a:rPr dirty="0">
                <a:solidFill>
                  <a:srgbClr val="BA2DA2"/>
                </a:solidFill>
              </a:rPr>
              <a:t>implements</a:t>
            </a:r>
            <a:r>
              <a:rPr dirty="0"/>
              <a:t> Iterator&lt;</a:t>
            </a:r>
            <a:r>
              <a:rPr dirty="0" err="1"/>
              <a:t>VertexInterface</a:t>
            </a:r>
            <a:r>
              <a:rPr dirty="0"/>
              <a:t>&lt;T&gt;&gt;</a:t>
            </a:r>
            <a:r>
              <a:rPr lang="en-US" dirty="0">
                <a:latin typeface="+mn-lt"/>
                <a:ea typeface="+mn-ea"/>
                <a:cs typeface="+mn-cs"/>
                <a:sym typeface="Helvetica"/>
              </a:rPr>
              <a:t>. </a:t>
            </a:r>
            <a:r>
              <a:rPr dirty="0"/>
              <a:t>{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>
                <a:solidFill>
                  <a:srgbClr val="BA2DA2"/>
                </a:solidFill>
              </a:rPr>
              <a:t>private</a:t>
            </a:r>
            <a:r>
              <a:rPr dirty="0"/>
              <a:t> Iterator&lt;Edge&gt; edges;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lang="en-US" dirty="0"/>
              <a:t>   </a:t>
            </a:r>
            <a:endParaRPr lang="en-US"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lang="en-US" dirty="0"/>
              <a:t>   </a:t>
            </a:r>
            <a:r>
              <a:rPr lang="en-US" dirty="0">
                <a:solidFill>
                  <a:srgbClr val="BA2DA2"/>
                </a:solidFill>
              </a:rPr>
              <a:t>private</a:t>
            </a:r>
            <a:r>
              <a:rPr lang="en-US" dirty="0"/>
              <a:t> </a:t>
            </a:r>
            <a:r>
              <a:rPr lang="en-US" dirty="0" err="1"/>
              <a:t>NeighborIterator</a:t>
            </a:r>
            <a:r>
              <a:rPr lang="en-US" dirty="0"/>
              <a:t>()</a:t>
            </a:r>
            <a:endParaRPr lang="en-US"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{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edges = </a:t>
            </a:r>
            <a:r>
              <a:rPr dirty="0" err="1"/>
              <a:t>edgeList.getIterator</a:t>
            </a:r>
            <a:r>
              <a:rPr dirty="0"/>
              <a:t>();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000000"/>
                </a:solidFill>
              </a:rPr>
              <a:t>   } </a:t>
            </a:r>
            <a:r>
              <a:rPr dirty="0"/>
              <a:t>// end default constructor</a:t>
            </a:r>
            <a:endParaRPr sz="1400" dirty="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>
                <a:solidFill>
                  <a:srgbClr val="BA2DA2"/>
                </a:solidFill>
              </a:rPr>
              <a:t>public</a:t>
            </a:r>
            <a:r>
              <a:rPr dirty="0"/>
              <a:t> </a:t>
            </a:r>
            <a:r>
              <a:rPr dirty="0" err="1">
                <a:solidFill>
                  <a:srgbClr val="BA2DA2"/>
                </a:solidFill>
              </a:rPr>
              <a:t>boolean</a:t>
            </a:r>
            <a:r>
              <a:rPr dirty="0"/>
              <a:t> </a:t>
            </a:r>
            <a:r>
              <a:rPr dirty="0" err="1"/>
              <a:t>hasNext</a:t>
            </a:r>
            <a:r>
              <a:rPr dirty="0"/>
              <a:t>()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{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>
                <a:solidFill>
                  <a:srgbClr val="BA2DA2"/>
                </a:solidFill>
              </a:rPr>
              <a:t>return</a:t>
            </a:r>
            <a:r>
              <a:rPr dirty="0"/>
              <a:t> </a:t>
            </a:r>
            <a:r>
              <a:rPr dirty="0" err="1"/>
              <a:t>edges.hasNext</a:t>
            </a:r>
            <a:r>
              <a:rPr dirty="0"/>
              <a:t>();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000000"/>
                </a:solidFill>
              </a:rPr>
              <a:t>   } </a:t>
            </a:r>
            <a:r>
              <a:rPr dirty="0"/>
              <a:t>// end </a:t>
            </a:r>
            <a:r>
              <a:rPr dirty="0" err="1"/>
              <a:t>hasNext</a:t>
            </a:r>
            <a:endParaRPr sz="1400" dirty="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>
                <a:solidFill>
                  <a:srgbClr val="BA2DA2"/>
                </a:solidFill>
              </a:rPr>
              <a:t>public</a:t>
            </a:r>
            <a:r>
              <a:rPr dirty="0"/>
              <a:t> </a:t>
            </a:r>
            <a:r>
              <a:rPr dirty="0" err="1"/>
              <a:t>VertexInterface</a:t>
            </a:r>
            <a:r>
              <a:rPr dirty="0"/>
              <a:t>&lt;T&gt; next()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{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 err="1"/>
              <a:t>VertexInterface</a:t>
            </a:r>
            <a:r>
              <a:rPr dirty="0"/>
              <a:t>&lt;T&gt; </a:t>
            </a:r>
            <a:r>
              <a:rPr dirty="0" err="1"/>
              <a:t>nextNeighbor</a:t>
            </a:r>
            <a:r>
              <a:rPr dirty="0"/>
              <a:t> = </a:t>
            </a:r>
            <a:r>
              <a:rPr dirty="0">
                <a:solidFill>
                  <a:srgbClr val="BA2DA2"/>
                </a:solidFill>
              </a:rPr>
              <a:t>null</a:t>
            </a:r>
            <a:r>
              <a:rPr dirty="0"/>
              <a:t>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>
                <a:solidFill>
                  <a:srgbClr val="BA2DA2"/>
                </a:solidFill>
              </a:rPr>
              <a:t>if</a:t>
            </a:r>
            <a:r>
              <a:rPr dirty="0"/>
              <a:t> (</a:t>
            </a:r>
            <a:r>
              <a:rPr dirty="0" err="1"/>
              <a:t>edges.hasNext</a:t>
            </a:r>
            <a:r>
              <a:rPr dirty="0"/>
              <a:t>())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{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Edge </a:t>
            </a:r>
            <a:r>
              <a:rPr dirty="0" err="1"/>
              <a:t>edgeToNextNeighbor</a:t>
            </a:r>
            <a:r>
              <a:rPr dirty="0"/>
              <a:t> = </a:t>
            </a:r>
            <a:r>
              <a:rPr dirty="0" err="1"/>
              <a:t>edges.next</a:t>
            </a:r>
            <a:r>
              <a:rPr dirty="0"/>
              <a:t>();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</a:t>
            </a:r>
            <a:r>
              <a:rPr dirty="0" err="1"/>
              <a:t>nextNeighbor</a:t>
            </a:r>
            <a:r>
              <a:rPr dirty="0"/>
              <a:t> = </a:t>
            </a:r>
            <a:r>
              <a:rPr dirty="0" err="1"/>
              <a:t>edgeToNextNeighbor.getEndVertex</a:t>
            </a:r>
            <a:r>
              <a:rPr dirty="0"/>
              <a:t>();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}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>
                <a:solidFill>
                  <a:srgbClr val="BA2DA2"/>
                </a:solidFill>
              </a:rPr>
              <a:t>else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</a:t>
            </a:r>
            <a:r>
              <a:rPr dirty="0">
                <a:solidFill>
                  <a:srgbClr val="BA2DA2"/>
                </a:solidFill>
              </a:rPr>
              <a:t>throw</a:t>
            </a:r>
            <a:r>
              <a:rPr dirty="0"/>
              <a:t> </a:t>
            </a:r>
            <a:r>
              <a:rPr dirty="0">
                <a:solidFill>
                  <a:srgbClr val="BA2DA2"/>
                </a:solidFill>
              </a:rPr>
              <a:t>new</a:t>
            </a:r>
            <a:r>
              <a:rPr dirty="0"/>
              <a:t> </a:t>
            </a:r>
            <a:r>
              <a:rPr dirty="0" err="1"/>
              <a:t>NoSuchElementException</a:t>
            </a:r>
            <a:r>
              <a:rPr dirty="0"/>
              <a:t>();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>
                <a:solidFill>
                  <a:srgbClr val="BA2DA2"/>
                </a:solidFill>
              </a:rPr>
              <a:t>return</a:t>
            </a:r>
            <a:r>
              <a:rPr dirty="0"/>
              <a:t> </a:t>
            </a:r>
            <a:r>
              <a:rPr dirty="0" err="1"/>
              <a:t>nextNeighbor</a:t>
            </a:r>
            <a:r>
              <a:rPr dirty="0"/>
              <a:t>;</a:t>
            </a:r>
            <a:endParaRPr sz="1400"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000000"/>
                </a:solidFill>
              </a:rPr>
              <a:t>   } </a:t>
            </a:r>
            <a:r>
              <a:rPr dirty="0"/>
              <a:t>// end next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Implementing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03504">
              <a:defRPr sz="2376"/>
            </a:pPr>
            <a:r>
              <a:t>The 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hasNeighbor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getUnvisitedNeighbor</a:t>
            </a:r>
          </a:p>
        </p:txBody>
      </p:sp>
      <p:sp>
        <p:nvSpPr>
          <p:cNvPr id="103" name="public boolean hasNeighbor()…"/>
          <p:cNvSpPr txBox="1"/>
          <p:nvPr/>
        </p:nvSpPr>
        <p:spPr>
          <a:xfrm>
            <a:off x="443971" y="807814"/>
            <a:ext cx="8234820" cy="46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hasNeighbor()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!edgeList.isEmpty();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hasNeighbor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VertexInterface&lt;T&gt; getUnvisitedNeighbor()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Iterator&lt;VertexInterface&lt;T&gt;&gt; neighbors = getNeighborIterator();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 neighbors.hasNext() &amp;&amp; (result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VertexInterface&lt;T&gt; nextNeighbor = neighbors.next();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(!nextNeighbor.isVisited())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result = nextNeighbor;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getUnvisitedNeighbor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Implementing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</p:txBody>
      </p:sp>
      <p:sp>
        <p:nvSpPr>
          <p:cNvPr id="106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equals</a:t>
            </a:r>
          </a:p>
        </p:txBody>
      </p:sp>
      <p:sp>
        <p:nvSpPr>
          <p:cNvPr id="107" name="public boolean equals(Object other)…"/>
          <p:cNvSpPr txBox="1"/>
          <p:nvPr/>
        </p:nvSpPr>
        <p:spPr>
          <a:xfrm>
            <a:off x="457200" y="957580"/>
            <a:ext cx="7378462" cy="419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equals(Object other)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((other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|| (getClass() != other.getClass()))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The cast is safe within this else clause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Vertex&lt;T&gt; otherVertex = (Vertex&lt;T&gt;)other;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result = label.equals(otherVertex.label);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equals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10" name="FIGURE 30-3 A representation of a directed graph using a dictionary of vertic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>
            <a:lvl1pPr defTabSz="384047">
              <a:defRPr sz="1848"/>
            </a:lvl1pPr>
          </a:lstStyle>
          <a:p>
            <a:r>
              <a:t>FIGURE 30-3 A representation of a directed graph using a dictionary of vertices</a:t>
            </a:r>
          </a:p>
        </p:txBody>
      </p:sp>
      <p:pic>
        <p:nvPicPr>
          <p:cNvPr id="111" name="A diagram illustrates a directed graph using a dictionary of vertices.&#10;&#10;Picture 2" descr="A diagram illustrates a directed graph using a dictionary of vertice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807" y="1353141"/>
            <a:ext cx="1880297" cy="2375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A diagram illustrates a directed graph using a dictionary of vertices.&#10;&#10;Picture 2" descr="A diagram illustrates a directed graph using a dictionary of vertices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4836" y="1244273"/>
            <a:ext cx="5944837" cy="4369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30-5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DirectedGraph</a:t>
            </a:r>
          </a:p>
        </p:txBody>
      </p:sp>
      <p:sp>
        <p:nvSpPr>
          <p:cNvPr id="116" name="/** A class that implements the ADT directed graph. */…"/>
          <p:cNvSpPr txBox="1"/>
          <p:nvPr/>
        </p:nvSpPr>
        <p:spPr>
          <a:xfrm>
            <a:off x="443971" y="1331634"/>
            <a:ext cx="7845605" cy="419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A class that implements the ADT directed graph.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DirectedGraph&lt;T&gt;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GraphInterface&lt;T&gt;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DictionaryInterface&lt;T, VertexInterface&lt;T&gt;&gt; vertices;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edgeCount;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DirectedGraph()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vertices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LinkedDictionary&lt;&gt;();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edgeCount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Implementations of the graph operations go here.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DirectedGraph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The dictionary’s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addVertex</a:t>
            </a:r>
          </a:p>
        </p:txBody>
      </p:sp>
      <p:sp>
        <p:nvSpPr>
          <p:cNvPr id="120" name="public boolean addVertex(T vertexLabel)…"/>
          <p:cNvSpPr txBox="1"/>
          <p:nvPr/>
        </p:nvSpPr>
        <p:spPr>
          <a:xfrm>
            <a:off x="457200" y="2284730"/>
            <a:ext cx="8023662" cy="202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addVertex(T vertexLabel)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addOutcome = </a:t>
            </a:r>
            <a:br/>
            <a:r>
              <a:t>				vertices.add(vertexLabel,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Vertex&lt;&gt;(vertexLabel));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addOutcome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Was addition to </a:t>
            </a: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								  // dictionary successful?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addVertex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Overview of Two Implementations</a:t>
            </a:r>
          </a:p>
        </p:txBody>
      </p:sp>
      <p:sp>
        <p:nvSpPr>
          <p:cNvPr id="50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common implementations of the ADT graph</a:t>
            </a:r>
          </a:p>
          <a:p>
            <a:pPr lvl="1"/>
            <a:r>
              <a:t>Array:</a:t>
            </a:r>
          </a:p>
          <a:p>
            <a:pPr lvl="2"/>
            <a:r>
              <a:t>Typically a two-dimensional array called an </a:t>
            </a:r>
            <a:r>
              <a:rPr i="1"/>
              <a:t>adjacency matrix</a:t>
            </a:r>
          </a:p>
          <a:p>
            <a:pPr lvl="1"/>
            <a:r>
              <a:t>List:</a:t>
            </a:r>
          </a:p>
          <a:p>
            <a:pPr lvl="2"/>
            <a:r>
              <a:t>Referred to as an </a:t>
            </a:r>
            <a:r>
              <a:rPr i="1"/>
              <a:t>adjacency list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addEdge</a:t>
            </a:r>
            <a:r>
              <a:t> methods</a:t>
            </a:r>
          </a:p>
        </p:txBody>
      </p:sp>
      <p:sp>
        <p:nvSpPr>
          <p:cNvPr id="124" name="public boolean addEdge(T begin, T end)…"/>
          <p:cNvSpPr txBox="1"/>
          <p:nvPr/>
        </p:nvSpPr>
        <p:spPr>
          <a:xfrm>
            <a:off x="443971" y="989330"/>
            <a:ext cx="7623137" cy="395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addEdge(T begin, T end)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addEdge(begin, end, </a:t>
            </a:r>
            <a:r>
              <a:rPr>
                <a:solidFill>
                  <a:srgbClr val="272AD8"/>
                </a:solidFill>
              </a:rPr>
              <a:t>0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addEdge </a:t>
            </a: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/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addEdge(T begin, T end,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edgeWeight)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beginVertex = vertices.getValue(begin);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endVertex = vertices.getValue(end);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 (beginVertex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(endVertex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result = beginVertex.connect(endVertex, edgeWeight);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(result)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edgeCount++;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addEdge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Testing for an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edge</a:t>
            </a:r>
          </a:p>
        </p:txBody>
      </p:sp>
      <p:sp>
        <p:nvSpPr>
          <p:cNvPr id="128" name="public boolean hasEdge(T begin, T end)…"/>
          <p:cNvSpPr txBox="1"/>
          <p:nvPr/>
        </p:nvSpPr>
        <p:spPr>
          <a:xfrm>
            <a:off x="443971" y="972914"/>
            <a:ext cx="8256057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hasEdge(T begin, T end)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beginVertex = vertices.getValue(begin);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endVertex = vertices.getValue(end);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 (beginVertex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(endVertex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Iterator&lt;VertexInterface&lt;T&gt;&gt; neighbors = </a:t>
            </a:r>
            <a:br/>
            <a:r>
              <a:t>										beginVertex.getNeighborIterator();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neighbors.hasNext())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VertexInterface&lt;T&gt; nextNeighbor = neighbors.next();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(endVertex.equals(nextNeighbor))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hasEdge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Miscellaneous methods</a:t>
            </a:r>
          </a:p>
        </p:txBody>
      </p:sp>
      <p:sp>
        <p:nvSpPr>
          <p:cNvPr id="132" name="public boolean isEmpty()…"/>
          <p:cNvSpPr txBox="1"/>
          <p:nvPr/>
        </p:nvSpPr>
        <p:spPr>
          <a:xfrm>
            <a:off x="609600" y="860695"/>
            <a:ext cx="4075371" cy="491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vertices.isEmpty();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isEmpty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vertices.clear();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edgeCount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clear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getNumberOfVertices()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vertices.getSize();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getNumberOfVertices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getNumberOfEdges()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edgeCount;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getNumberOfEdges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Implementation of the ADT Graph</a:t>
            </a:r>
          </a:p>
        </p:txBody>
      </p:sp>
      <p:sp>
        <p:nvSpPr>
          <p:cNvPr id="135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Resetting vertices</a:t>
            </a:r>
          </a:p>
        </p:txBody>
      </p:sp>
      <p:sp>
        <p:nvSpPr>
          <p:cNvPr id="136" name="protected void resetVertices()…"/>
          <p:cNvSpPr txBox="1"/>
          <p:nvPr/>
        </p:nvSpPr>
        <p:spPr>
          <a:xfrm>
            <a:off x="410804" y="1344930"/>
            <a:ext cx="8190826" cy="298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protected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resetVertices()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Iterator&lt;VertexInterface&lt;T&gt;&gt; vertexIterator =</a:t>
            </a:r>
            <a:br/>
            <a:r>
              <a:t>													 vertices.getValueIterator();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(vertexIterator.hasNext())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VertexInterface&lt;T&gt; nextVertex = VertexIterator.next();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nextVertex.unvisit();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nextVertex.setCost(</a:t>
            </a:r>
            <a:r>
              <a:rPr>
                <a:solidFill>
                  <a:srgbClr val="272AD8"/>
                </a:solidFill>
              </a:rPr>
              <a:t>0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nextVertex.setPredecessor(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resetVertices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r>
              <a:t>Efficiency of Basic Graph Operations</a:t>
            </a:r>
          </a:p>
        </p:txBody>
      </p:sp>
      <p:sp>
        <p:nvSpPr>
          <p:cNvPr id="139" name="FIGURE 30-4 The performance of basic operations of the ADT graph when implemented by using adjacency lists"/>
          <p:cNvSpPr txBox="1">
            <a:spLocks noGrp="1"/>
          </p:cNvSpPr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48055">
              <a:defRPr sz="2156"/>
            </a:lvl1pPr>
          </a:lstStyle>
          <a:p>
            <a:r>
              <a:t>FIGURE 30-4 The performance of basic operations of the ADT graph when implemented by using adjacency lists</a:t>
            </a:r>
          </a:p>
        </p:txBody>
      </p:sp>
      <p:graphicFrame>
        <p:nvGraphicFramePr>
          <p:cNvPr id="140" name="Table"/>
          <p:cNvGraphicFramePr/>
          <p:nvPr/>
        </p:nvGraphicFramePr>
        <p:xfrm>
          <a:off x="2250886" y="1669237"/>
          <a:ext cx="4085728" cy="342363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9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0" marR="0" marT="0" marB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endParaRPr/>
                    </a:p>
                  </a:txBody>
                  <a:tcPr marL="0" marR="0" marT="0" marB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addVertex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addEdge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hasEdge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isEmpty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getNumberOfVertices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getNumberOfEdges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249435" y="-154112"/>
            <a:ext cx="8513565" cy="807816"/>
          </a:xfrm>
          <a:prstGeom prst="rect">
            <a:avLst/>
          </a:prstGeom>
        </p:spPr>
        <p:txBody>
          <a:bodyPr/>
          <a:lstStyle>
            <a:lvl1pPr defTabSz="713231">
              <a:defRPr sz="3432"/>
            </a:lvl1pPr>
          </a:lstStyle>
          <a:p>
            <a:r>
              <a:t>Graph Algorithms — Breadth-first traversal</a:t>
            </a:r>
          </a:p>
        </p:txBody>
      </p:sp>
      <p:sp>
        <p:nvSpPr>
          <p:cNvPr id="143" name="public QueueInterface&lt;T&gt; getBreadthFirstTraversal(T origin)…"/>
          <p:cNvSpPr txBox="1"/>
          <p:nvPr/>
        </p:nvSpPr>
        <p:spPr>
          <a:xfrm>
            <a:off x="443971" y="621557"/>
            <a:ext cx="8201297" cy="565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BA2DA2"/>
                </a:solidFill>
              </a:rPr>
              <a:t>public</a:t>
            </a:r>
            <a:r>
              <a:rPr dirty="0"/>
              <a:t> </a:t>
            </a:r>
            <a:r>
              <a:rPr dirty="0" err="1"/>
              <a:t>QueueInterface</a:t>
            </a:r>
            <a:r>
              <a:rPr dirty="0"/>
              <a:t>&lt;T&gt; </a:t>
            </a:r>
            <a:r>
              <a:rPr dirty="0" err="1"/>
              <a:t>getBreadthFirstTraversal</a:t>
            </a:r>
            <a:r>
              <a:rPr dirty="0"/>
              <a:t>(T origin)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{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resetVertices</a:t>
            </a:r>
            <a:r>
              <a:rPr dirty="0"/>
              <a:t>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QueueInterface</a:t>
            </a:r>
            <a:r>
              <a:rPr dirty="0"/>
              <a:t>&lt;T&gt; </a:t>
            </a:r>
            <a:r>
              <a:rPr dirty="0" err="1"/>
              <a:t>traversalOrder</a:t>
            </a:r>
            <a:r>
              <a:rPr dirty="0"/>
              <a:t> = </a:t>
            </a:r>
            <a:r>
              <a:rPr dirty="0">
                <a:solidFill>
                  <a:srgbClr val="BA2DA2"/>
                </a:solidFill>
              </a:rPr>
              <a:t>new</a:t>
            </a:r>
            <a:r>
              <a:rPr dirty="0"/>
              <a:t> </a:t>
            </a:r>
            <a:r>
              <a:rPr dirty="0" err="1"/>
              <a:t>LinkedQueue</a:t>
            </a:r>
            <a:r>
              <a:rPr dirty="0"/>
              <a:t>&lt;&gt;();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QueueInterface</a:t>
            </a:r>
            <a:r>
              <a:rPr dirty="0"/>
              <a:t>&lt;</a:t>
            </a:r>
            <a:r>
              <a:rPr dirty="0" err="1"/>
              <a:t>VertexInterface</a:t>
            </a:r>
            <a:r>
              <a:rPr dirty="0"/>
              <a:t>&lt;T&gt;&gt; </a:t>
            </a:r>
            <a:r>
              <a:rPr dirty="0" err="1"/>
              <a:t>vertexQueue</a:t>
            </a:r>
            <a:r>
              <a:rPr dirty="0"/>
              <a:t> = </a:t>
            </a:r>
            <a:r>
              <a:rPr dirty="0">
                <a:solidFill>
                  <a:srgbClr val="BA2DA2"/>
                </a:solidFill>
              </a:rPr>
              <a:t>new</a:t>
            </a:r>
            <a:r>
              <a:rPr dirty="0"/>
              <a:t> </a:t>
            </a:r>
            <a:r>
              <a:rPr dirty="0" err="1"/>
              <a:t>LinkedQueue</a:t>
            </a:r>
            <a:r>
              <a:rPr dirty="0"/>
              <a:t>&lt;&gt;();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VertexInterface</a:t>
            </a:r>
            <a:r>
              <a:rPr dirty="0"/>
              <a:t>&lt;T&gt; </a:t>
            </a:r>
            <a:r>
              <a:rPr dirty="0" err="1"/>
              <a:t>originVertex</a:t>
            </a:r>
            <a:r>
              <a:rPr dirty="0"/>
              <a:t> = </a:t>
            </a:r>
            <a:r>
              <a:rPr dirty="0" err="1"/>
              <a:t>vertices.getValue</a:t>
            </a:r>
            <a:r>
              <a:rPr dirty="0"/>
              <a:t>(origin);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originVertex.visit</a:t>
            </a:r>
            <a:r>
              <a:rPr dirty="0"/>
              <a:t>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traversalOrder.enqueue</a:t>
            </a:r>
            <a:r>
              <a:rPr dirty="0"/>
              <a:t>(origin);    </a:t>
            </a:r>
            <a:r>
              <a:rPr dirty="0">
                <a:solidFill>
                  <a:srgbClr val="008400"/>
                </a:solidFill>
              </a:rPr>
              <a:t>// Enqueue vertex label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 err="1"/>
              <a:t>vertexQueue.enqueue</a:t>
            </a:r>
            <a:r>
              <a:rPr dirty="0"/>
              <a:t>(</a:t>
            </a:r>
            <a:r>
              <a:rPr dirty="0" err="1"/>
              <a:t>originVertex</a:t>
            </a:r>
            <a:r>
              <a:rPr dirty="0"/>
              <a:t>); </a:t>
            </a:r>
            <a:r>
              <a:rPr dirty="0">
                <a:solidFill>
                  <a:srgbClr val="008400"/>
                </a:solidFill>
              </a:rPr>
              <a:t>// Enqueue vertex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</a:t>
            </a:r>
            <a:r>
              <a:rPr dirty="0">
                <a:solidFill>
                  <a:srgbClr val="BA2DA2"/>
                </a:solidFill>
              </a:rPr>
              <a:t>while</a:t>
            </a:r>
            <a:r>
              <a:rPr dirty="0"/>
              <a:t> (!</a:t>
            </a:r>
            <a:r>
              <a:rPr dirty="0" err="1"/>
              <a:t>vertexQueue.isEmpty</a:t>
            </a:r>
            <a:r>
              <a:rPr dirty="0"/>
              <a:t>())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{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 err="1"/>
              <a:t>VertexInterface</a:t>
            </a:r>
            <a:r>
              <a:rPr dirty="0"/>
              <a:t>&lt;T&gt; </a:t>
            </a:r>
            <a:r>
              <a:rPr dirty="0" err="1"/>
              <a:t>frontVertex</a:t>
            </a:r>
            <a:r>
              <a:rPr dirty="0"/>
              <a:t> = </a:t>
            </a:r>
            <a:r>
              <a:rPr dirty="0" err="1"/>
              <a:t>vertexQueue.dequeue</a:t>
            </a:r>
            <a:r>
              <a:rPr dirty="0"/>
              <a:t>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Iterator&lt;</a:t>
            </a:r>
            <a:r>
              <a:rPr dirty="0" err="1"/>
              <a:t>VertexInterface</a:t>
            </a:r>
            <a:r>
              <a:rPr dirty="0"/>
              <a:t>&lt;T&gt;&gt; neighbors = </a:t>
            </a:r>
            <a:r>
              <a:rPr dirty="0" err="1"/>
              <a:t>frontVertex.getNeighborIterator</a:t>
            </a:r>
            <a:r>
              <a:rPr dirty="0"/>
              <a:t>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</a:t>
            </a:r>
            <a:r>
              <a:rPr dirty="0">
                <a:solidFill>
                  <a:srgbClr val="BA2DA2"/>
                </a:solidFill>
              </a:rPr>
              <a:t>while</a:t>
            </a:r>
            <a:r>
              <a:rPr dirty="0"/>
              <a:t> (</a:t>
            </a:r>
            <a:r>
              <a:rPr dirty="0" err="1"/>
              <a:t>neighbors.hasNext</a:t>
            </a:r>
            <a:r>
              <a:rPr dirty="0"/>
              <a:t>())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{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</a:t>
            </a:r>
            <a:r>
              <a:rPr dirty="0" err="1"/>
              <a:t>VertexInterface</a:t>
            </a:r>
            <a:r>
              <a:rPr dirty="0"/>
              <a:t>&lt;T&gt; </a:t>
            </a:r>
            <a:r>
              <a:rPr dirty="0" err="1"/>
              <a:t>nextNeighbor</a:t>
            </a:r>
            <a:r>
              <a:rPr dirty="0"/>
              <a:t> = </a:t>
            </a:r>
            <a:r>
              <a:rPr dirty="0" err="1"/>
              <a:t>neighbors.next</a:t>
            </a:r>
            <a:r>
              <a:rPr dirty="0"/>
              <a:t>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</a:t>
            </a:r>
            <a:r>
              <a:rPr dirty="0">
                <a:solidFill>
                  <a:srgbClr val="BA2DA2"/>
                </a:solidFill>
              </a:rPr>
              <a:t>if</a:t>
            </a:r>
            <a:r>
              <a:rPr dirty="0"/>
              <a:t> (!</a:t>
            </a:r>
            <a:r>
              <a:rPr dirty="0" err="1"/>
              <a:t>nextNeighbor.isVisited</a:t>
            </a:r>
            <a:r>
              <a:rPr dirty="0"/>
              <a:t>())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{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   </a:t>
            </a:r>
            <a:r>
              <a:rPr dirty="0" err="1"/>
              <a:t>nextNeighbor.visit</a:t>
            </a:r>
            <a:r>
              <a:rPr dirty="0"/>
              <a:t>();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   </a:t>
            </a:r>
            <a:r>
              <a:rPr dirty="0" err="1"/>
              <a:t>traversalOrder.enqueue</a:t>
            </a:r>
            <a:r>
              <a:rPr dirty="0"/>
              <a:t>(</a:t>
            </a:r>
            <a:r>
              <a:rPr dirty="0" err="1"/>
              <a:t>nextNeighbor.getLabel</a:t>
            </a:r>
            <a:r>
              <a:rPr dirty="0"/>
              <a:t>());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   </a:t>
            </a:r>
            <a:r>
              <a:rPr dirty="0" err="1"/>
              <a:t>vertexQueue.enqueue</a:t>
            </a:r>
            <a:r>
              <a:rPr dirty="0"/>
              <a:t>(</a:t>
            </a:r>
            <a:r>
              <a:rPr dirty="0" err="1"/>
              <a:t>nextNeighbor</a:t>
            </a:r>
            <a:r>
              <a:rPr dirty="0"/>
              <a:t>);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        } </a:t>
            </a:r>
            <a:r>
              <a:rPr dirty="0">
                <a:solidFill>
                  <a:srgbClr val="008400"/>
                </a:solidFill>
              </a:rPr>
              <a:t>// end if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000000"/>
                </a:solidFill>
              </a:rPr>
              <a:t>      } </a:t>
            </a:r>
            <a:r>
              <a:rPr dirty="0"/>
              <a:t>// end while</a:t>
            </a:r>
            <a:endParaRPr dirty="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000000"/>
                </a:solidFill>
              </a:rPr>
              <a:t>   } </a:t>
            </a:r>
            <a:r>
              <a:rPr dirty="0"/>
              <a:t>// end while</a:t>
            </a:r>
            <a:endParaRPr dirty="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</a:t>
            </a:r>
            <a:r>
              <a:rPr dirty="0">
                <a:solidFill>
                  <a:srgbClr val="BA2DA2"/>
                </a:solidFill>
              </a:rPr>
              <a:t>return</a:t>
            </a:r>
            <a:r>
              <a:rPr dirty="0"/>
              <a:t> </a:t>
            </a:r>
            <a:r>
              <a:rPr dirty="0" err="1"/>
              <a:t>traversalOrder</a:t>
            </a:r>
            <a:r>
              <a:rPr dirty="0"/>
              <a:t>;</a:t>
            </a: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>
                <a:solidFill>
                  <a:srgbClr val="000000"/>
                </a:solidFill>
              </a:rPr>
              <a:t>} </a:t>
            </a:r>
            <a:r>
              <a:rPr dirty="0"/>
              <a:t>// end </a:t>
            </a:r>
            <a:r>
              <a:rPr dirty="0" err="1"/>
              <a:t>getBreadthFirstTraversal</a:t>
            </a: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927">
              <a:defRPr sz="2728"/>
            </a:lvl1pPr>
          </a:lstStyle>
          <a:p>
            <a:r>
              <a:t>Graph Algorithms — Finding the shortest path (Part 1)</a:t>
            </a:r>
          </a:p>
        </p:txBody>
      </p:sp>
      <p:sp>
        <p:nvSpPr>
          <p:cNvPr id="146" name="public int getShortestPath(T begin, T end, StackInterface&lt;T&gt; path)…"/>
          <p:cNvSpPr txBox="1"/>
          <p:nvPr/>
        </p:nvSpPr>
        <p:spPr>
          <a:xfrm>
            <a:off x="249435" y="807814"/>
            <a:ext cx="8824154" cy="498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getShortestPath(T begin, T end, StackInterface&lt;T&gt; path)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resetVertices();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done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QueueInterface&lt;VertexInterface&lt;T&gt;&gt; vertexQueue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LinkedQueue&lt;&gt;();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originVertex = vertices.getValue(begin);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endVertex = vertices.getValue(end);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originVertex.visit();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vertexQueue.enqueue(originVertex);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(!done &amp;&amp; !vertexQueue.isEmpty())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VertexInterface&lt;T&gt; frontVertex = vertexQueue.dequeue();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Iterator&lt;VertexInterface&lt;T&gt;&gt; neighbors = frontVertex.getNeighborIterator();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(!done &amp;&amp; neighbors.hasNext())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VertexInterface&lt;T&gt; nextNeighbor = neighbors.next();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(!nextNeighbor.isVisited())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nextNeighbor.visit();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nextNeighbor.setCost(</a:t>
            </a:r>
            <a:r>
              <a:rPr>
                <a:solidFill>
                  <a:srgbClr val="272AD8"/>
                </a:solidFill>
              </a:rPr>
              <a:t>1</a:t>
            </a:r>
            <a:r>
              <a:t> + frontVertex.getCost());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nextNeighbor.setPredecessor(frontVertex);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vertexQueue.enqueue(nextNeighbor);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} </a:t>
            </a:r>
            <a:r>
              <a:rPr>
                <a:solidFill>
                  <a:srgbClr val="008400"/>
                </a:solidFill>
              </a:rPr>
              <a:t>// end if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927">
              <a:defRPr sz="2728"/>
            </a:lvl1pPr>
          </a:lstStyle>
          <a:p>
            <a:r>
              <a:t>Graph Algorithms — Finding the shortest path (Part 2)</a:t>
            </a:r>
          </a:p>
        </p:txBody>
      </p:sp>
      <p:sp>
        <p:nvSpPr>
          <p:cNvPr id="149" name="if (nextNeighbor.equals(endVertex))…"/>
          <p:cNvSpPr txBox="1"/>
          <p:nvPr/>
        </p:nvSpPr>
        <p:spPr>
          <a:xfrm>
            <a:off x="443971" y="1319529"/>
            <a:ext cx="4970548" cy="421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(nextNeighbor.equals(endVertex))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done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Traversal ends; construct shortest path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pathLength =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)endVertex.getCost();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path.push(endVertex.getLabel());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VertexInterface&lt;T&gt; vertex = endVertex;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(vertex.hasPredecessor())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vertex = vertex.getPredecessor();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path.push(vertex.getLabel());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pathLength;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getShortestPath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30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r>
              <a:t>FIGURE 30-1 An unweighted, directed graph and its adjacency matrix</a:t>
            </a:r>
          </a:p>
        </p:txBody>
      </p:sp>
      <p:sp>
        <p:nvSpPr>
          <p:cNvPr id="53" name="FIGURE 30-1 An unweighted, directed graph and its adjacency matrix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9768">
              <a:defRPr sz="2068"/>
            </a:lvl1pPr>
          </a:lstStyle>
          <a:p>
            <a:r>
              <a:t>FIGURE 30-1 An unweighted, directed graph and its adjacency matrix</a:t>
            </a:r>
          </a:p>
        </p:txBody>
      </p:sp>
      <p:pic>
        <p:nvPicPr>
          <p:cNvPr id="54" name="A diagram displays a graph and an adjacent matrix.&#10;&#10;Picture 1" descr="A diagram displays a graph and an adjacent matrix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163790"/>
            <a:ext cx="3788312" cy="431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A diagram displays a graph and an adjacent matrix.&#10;&#10;Picture 1" descr="A diagram displays a graph and an adjacent matrix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1163" y="1163790"/>
            <a:ext cx="4301837" cy="4765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6344">
              <a:defRPr sz="2243"/>
            </a:lvl1pPr>
          </a:lstStyle>
          <a:p>
            <a:r>
              <a:t>FIGURE 30-2 Adjacency lists for the directed graph in Figure 30-1a</a:t>
            </a:r>
          </a:p>
        </p:txBody>
      </p:sp>
      <p:sp>
        <p:nvSpPr>
          <p:cNvPr id="58" name="FIGURE 30-2 Adjacency lists for the directed graph in Figure 30-1a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r>
              <a:t>FIGURE 30-2 Adjacency lists for the directed graph in Figure 30-1a</a:t>
            </a:r>
          </a:p>
        </p:txBody>
      </p:sp>
      <p:pic>
        <p:nvPicPr>
          <p:cNvPr id="59" name="A diagram illustrates a list of adjacent vertices.&#10;&#10;Picture 2" descr="A diagram illustrates a list of adjacent vertices.Picture 2"/>
          <p:cNvPicPr>
            <a:picLocks noChangeAspect="1"/>
          </p:cNvPicPr>
          <p:nvPr/>
        </p:nvPicPr>
        <p:blipFill>
          <a:blip r:embed="rId2">
            <a:extLst/>
          </a:blip>
          <a:srcRect l="55846" b="40609"/>
          <a:stretch>
            <a:fillRect/>
          </a:stretch>
        </p:blipFill>
        <p:spPr>
          <a:xfrm>
            <a:off x="3948797" y="1163790"/>
            <a:ext cx="2269300" cy="464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A diagram displays a graph and an adjacent matrix.&#10;&#10;Picture 1" descr="A diagram displays a graph and an adjacent matrix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435" y="1163790"/>
            <a:ext cx="3788312" cy="431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A diagram illustrates a list of adjacent vertices.&#10;&#10;Picture 2" descr="A diagram illustrates a list of adjacent vertices.Picture 2"/>
          <p:cNvPicPr>
            <a:picLocks noChangeAspect="1"/>
          </p:cNvPicPr>
          <p:nvPr/>
        </p:nvPicPr>
        <p:blipFill>
          <a:blip r:embed="rId2">
            <a:extLst/>
          </a:blip>
          <a:srcRect l="55846" t="58064"/>
          <a:stretch>
            <a:fillRect/>
          </a:stretch>
        </p:blipFill>
        <p:spPr>
          <a:xfrm>
            <a:off x="6436749" y="1650404"/>
            <a:ext cx="2458757" cy="3557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A diagram illustrates a list of adjacent vertices.&#10;&#10;Picture 2" descr="A diagram illustrates a list of adjacent vertices.Picture 2"/>
          <p:cNvPicPr>
            <a:picLocks noChangeAspect="1"/>
          </p:cNvPicPr>
          <p:nvPr/>
        </p:nvPicPr>
        <p:blipFill>
          <a:blip r:embed="rId2">
            <a:extLst/>
          </a:blip>
          <a:srcRect l="55846" b="93397"/>
          <a:stretch>
            <a:fillRect/>
          </a:stretch>
        </p:blipFill>
        <p:spPr>
          <a:xfrm>
            <a:off x="6436749" y="1293868"/>
            <a:ext cx="2269299" cy="516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Vertices and Edges</a:t>
            </a:r>
          </a:p>
        </p:txBody>
      </p:sp>
      <p:sp>
        <p:nvSpPr>
          <p:cNvPr id="65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Specifying the 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  <a:p>
            <a:pPr lvl="1"/>
            <a:r>
              <a:t>Identify vertices</a:t>
            </a:r>
          </a:p>
          <a:p>
            <a:pPr lvl="1"/>
            <a:r>
              <a:t>Visit vertices</a:t>
            </a:r>
          </a:p>
          <a:p>
            <a:pPr lvl="1"/>
            <a:r>
              <a:t>Adjacency list</a:t>
            </a:r>
          </a:p>
          <a:p>
            <a:pPr lvl="1"/>
            <a:r>
              <a:t>Path operations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Vertices and Edges — Interface (Part 1)</a:t>
            </a:r>
          </a:p>
        </p:txBody>
      </p:sp>
      <p:sp>
        <p:nvSpPr>
          <p:cNvPr id="68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94944">
              <a:defRPr sz="2736"/>
            </a:lvl1pPr>
          </a:lstStyle>
          <a:p>
            <a:r>
              <a:t>LISTING 30-1 An interface for the vertices in a graph</a:t>
            </a:r>
          </a:p>
        </p:txBody>
      </p:sp>
      <p:sp>
        <p:nvSpPr>
          <p:cNvPr id="69" name="/**  An interface for a vertex in a graph. */…"/>
          <p:cNvSpPr txBox="1"/>
          <p:nvPr/>
        </p:nvSpPr>
        <p:spPr>
          <a:xfrm>
            <a:off x="443971" y="722033"/>
            <a:ext cx="8132489" cy="523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 </a:t>
            </a:r>
            <a:r>
              <a:t>An interface for a vertex in a graph.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VertexInterface&lt;T&gt;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Gets this vertex's label.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object that labels the vertex.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getLabel();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Marks this vertex as visited.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visit();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Removes this vertex's visited mark.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unvisit();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Sees whether the vertex is marked as visited.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vertex is visited.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isVisited();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Connects this vertex and a given vertex with a weighted edge.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The two vertices cannot be the same, and must not already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have this edge between them. In a directed graph, the edge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points toward the given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endVertex   A vertex in the graph that ends the edge.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edgeWeight  A real-valued edge weight, if any.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edge is added, or false if not.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connect(VertexInterface&lt;T&gt; endVertex,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edgeWeight);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/>
          <p:cNvSpPr txBox="1">
            <a:spLocks noGrp="1"/>
          </p:cNvSpPr>
          <p:nvPr>
            <p:ph type="title"/>
          </p:nvPr>
        </p:nvSpPr>
        <p:spPr>
          <a:xfrm>
            <a:off x="249435" y="-127001"/>
            <a:ext cx="8513565" cy="807816"/>
          </a:xfrm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Vertices and Edges — Interface (Part 2)</a:t>
            </a:r>
          </a:p>
        </p:txBody>
      </p:sp>
      <p:sp>
        <p:nvSpPr>
          <p:cNvPr id="72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94944">
              <a:defRPr sz="2736"/>
            </a:lvl1pPr>
          </a:lstStyle>
          <a:p>
            <a:r>
              <a:t>LISTING 30-1 An interface for the vertices in a graph</a:t>
            </a:r>
          </a:p>
        </p:txBody>
      </p:sp>
      <p:sp>
        <p:nvSpPr>
          <p:cNvPr id="73" name="/** Connects this vertex and a given vertex with an unweighted…"/>
          <p:cNvSpPr txBox="1"/>
          <p:nvPr/>
        </p:nvSpPr>
        <p:spPr>
          <a:xfrm>
            <a:off x="-106165" y="506730"/>
            <a:ext cx="8997952" cy="564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Connects this vertex and a given vertex with an unweighted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edge. The two vertices cannot be the same, and must not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already have this edge between them. In a directed graph,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the edge points toward the given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endVertex   A vertex in the graph that ends the edge.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edge is added, or false if not.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connect(VertexInterface&lt;T&gt; endVertex);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Creates an iterator of this vertex's neighbors by following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all edges that begin at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An iterator of the neighboring vertices of this vertex.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Iterator&lt;VertexInterface&lt;T&gt;&gt; getNeighborIterator();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Creates an iterator of the weights of the edges to this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vertex's neighbors.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@return</a:t>
            </a:r>
            <a:r>
              <a:t>  An iterator of edge weights for edges to neighbors of this vertex.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Iterator&lt;Double&gt; getWeightIterator();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Sees whether this vertex has at least one neighbor.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vertex has a neighbor.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hasNeighbor();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Gets an unvisited neighbor, if any, of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Either a vertex that is an unvisited neighbor or null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if no such neighbor exists.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VertexInterface&lt;T&gt; getUnvisitedNeighbor();</a:t>
            </a: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Vertices and Edges — Interface (Part 3)</a:t>
            </a:r>
          </a:p>
        </p:txBody>
      </p:sp>
      <p:sp>
        <p:nvSpPr>
          <p:cNvPr id="76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94944">
              <a:defRPr sz="2736"/>
            </a:lvl1pPr>
          </a:lstStyle>
          <a:p>
            <a:r>
              <a:t>LISTING 30-1 An interface for the vertices in a graph</a:t>
            </a:r>
          </a:p>
        </p:txBody>
      </p:sp>
      <p:sp>
        <p:nvSpPr>
          <p:cNvPr id="77" name="/** Records the previous vertex on a path to this vertex.…"/>
          <p:cNvSpPr txBox="1"/>
          <p:nvPr/>
        </p:nvSpPr>
        <p:spPr>
          <a:xfrm>
            <a:off x="443971" y="807814"/>
            <a:ext cx="8288932" cy="46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Records the previous vertex on a path to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predecessor  The vertex previous to this one along a path. 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setPredecessor(VertexInterface&lt;T&gt; predecessor);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Gets the recorded predecessor of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Either this vertex's predecessor or null if no predecessor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was recorded.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VertexInterface&lt;T&gt; getPredecessor();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Sees whether a predecessor was recorded for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a predecessor was recorded.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hasPredecessor();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Records the cost of a path to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newCost  The cost of the path.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setCost(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newCost);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Gets the recorded cost of the path to this vertex.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cost of the path.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getCost();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VertexInterface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Inner Class Edge</a:t>
            </a:r>
          </a:p>
        </p:txBody>
      </p:sp>
      <p:sp>
        <p:nvSpPr>
          <p:cNvPr id="8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530351">
              <a:defRPr sz="2088"/>
            </a:pPr>
            <a:r>
              <a:t>LISTING 30-2 The protected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Edge</a:t>
            </a:r>
            <a:r>
              <a:t>, as an inner class of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Vertex</a:t>
            </a:r>
          </a:p>
        </p:txBody>
      </p:sp>
      <p:sp>
        <p:nvSpPr>
          <p:cNvPr id="81" name="protected class Edge…"/>
          <p:cNvSpPr txBox="1"/>
          <p:nvPr/>
        </p:nvSpPr>
        <p:spPr>
          <a:xfrm>
            <a:off x="457200" y="684975"/>
            <a:ext cx="6710317" cy="527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protected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Edge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VertexInterface&lt;T&gt; vertex; </a:t>
            </a:r>
            <a:r>
              <a:rPr>
                <a:solidFill>
                  <a:srgbClr val="008400"/>
                </a:solidFill>
              </a:rPr>
              <a:t>// Vertex at end of edge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weight;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Edge(VertexInterface&lt;T&gt; endVertex,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edgeWeight)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vertex = endVertex;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weight = edgeWeight;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Edge(VertexInterface&lt;T&gt; endVertex)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vertex = endVertex;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weight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VertexInterface&lt;T&gt; getEndVertex()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vertex;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getEndVertex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getWeight()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weight;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getWeight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Edge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2634</Words>
  <Application>Microsoft Macintosh PowerPoint</Application>
  <PresentationFormat>On-screen Show (4:3)</PresentationFormat>
  <Paragraphs>473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Courier New</vt:lpstr>
      <vt:lpstr>Helvetica</vt:lpstr>
      <vt:lpstr>Menlo</vt:lpstr>
      <vt:lpstr>Times New Roman</vt:lpstr>
      <vt:lpstr>Verdana</vt:lpstr>
      <vt:lpstr>508 Lecture</vt:lpstr>
      <vt:lpstr>Data Structures and Abstractions with Java™</vt:lpstr>
      <vt:lpstr>Overview of Two Implementations</vt:lpstr>
      <vt:lpstr>FIGURE 30-1 An unweighted, directed graph and its adjacency matrix</vt:lpstr>
      <vt:lpstr>FIGURE 30-2 Adjacency lists for the directed graph in Figure 30-1a</vt:lpstr>
      <vt:lpstr>Vertices and Edges</vt:lpstr>
      <vt:lpstr>Vertices and Edges — Interface (Part 1)</vt:lpstr>
      <vt:lpstr>Vertices and Edges — Interface (Part 2)</vt:lpstr>
      <vt:lpstr>Vertices and Edges — Interface (Part 3)</vt:lpstr>
      <vt:lpstr>The Inner Class Edge</vt:lpstr>
      <vt:lpstr>Implementing the Class Vertex (Part 1)</vt:lpstr>
      <vt:lpstr>Implementing the Class Vertex (Part 2)</vt:lpstr>
      <vt:lpstr>Implementing the Class Vertex — method connect</vt:lpstr>
      <vt:lpstr>Implementing the Class Vertex</vt:lpstr>
      <vt:lpstr>Implementing the Class Vertex</vt:lpstr>
      <vt:lpstr>Implementing the Class Vertex</vt:lpstr>
      <vt:lpstr>Implementing the Class Vertex</vt:lpstr>
      <vt:lpstr>Implementation of the ADT Graph</vt:lpstr>
      <vt:lpstr>Implementation of the ADT Graph</vt:lpstr>
      <vt:lpstr>Implementation of the ADT Graph</vt:lpstr>
      <vt:lpstr>Implementation of the ADT Graph</vt:lpstr>
      <vt:lpstr>Implementation of the ADT Graph</vt:lpstr>
      <vt:lpstr>Implementation of the ADT Graph</vt:lpstr>
      <vt:lpstr>Implementation of the ADT Graph</vt:lpstr>
      <vt:lpstr>Efficiency of Basic Graph Operations</vt:lpstr>
      <vt:lpstr>Graph Algorithms — Breadth-first traversal</vt:lpstr>
      <vt:lpstr>Graph Algorithms — Finding the shortest path (Part 1)</vt:lpstr>
      <vt:lpstr>Graph Algorithms — Finding the shortest path (Part 2)</vt:lpstr>
      <vt:lpstr>End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2</cp:revision>
  <dcterms:modified xsi:type="dcterms:W3CDTF">2018-04-21T23:00:20Z</dcterms:modified>
</cp:coreProperties>
</file>